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386" r:id="rId4"/>
    <p:sldId id="364" r:id="rId5"/>
    <p:sldId id="366" r:id="rId6"/>
    <p:sldId id="369" r:id="rId7"/>
    <p:sldId id="374" r:id="rId8"/>
    <p:sldId id="376" r:id="rId9"/>
    <p:sldId id="378" r:id="rId10"/>
    <p:sldId id="379" r:id="rId11"/>
    <p:sldId id="381" r:id="rId12"/>
    <p:sldId id="38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32" name="yt_image_13632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851852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34" name="yt_image_13634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775206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36" name="yt_shape_13636"/>
              <p:cNvSpPr txBox="1"/>
              <p:nvPr/>
            </p:nvSpPr>
            <p:spPr>
              <a:xfrm>
                <a:off x="540000" y="2155105"/>
                <a:ext cx="7848302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一个圆锥的高为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侧面展开图是半圆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求圆锥的母线长与底面半径之比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求锥角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圆锥的轴截面等腰三角形的顶角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636" name="yt_shape_13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5105"/>
                <a:ext cx="7848302" cy="1434047"/>
              </a:xfrm>
              <a:prstGeom prst="rect">
                <a:avLst/>
              </a:prstGeom>
              <a:blipFill>
                <a:blip r:embed="rId4"/>
                <a:stretch>
                  <a:fillRect l="-2409" t="-1702" r="-1399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640">
            <a:extLst>
              <a:ext uri="{FF2B5EF4-FFF2-40B4-BE49-F238E27FC236}">
                <a16:creationId xmlns:a16="http://schemas.microsoft.com/office/drawing/2014/main" id="{6FDDD6DD-A432-4E6E-B86F-B4CFB52C5392}"/>
              </a:ext>
            </a:extLst>
          </p:cNvPr>
          <p:cNvSpPr txBox="1"/>
          <p:nvPr/>
        </p:nvSpPr>
        <p:spPr>
          <a:xfrm>
            <a:off x="540000" y="3665808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求圆锥的全面积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3641">
            <a:extLst>
              <a:ext uri="{FF2B5EF4-FFF2-40B4-BE49-F238E27FC236}">
                <a16:creationId xmlns:a16="http://schemas.microsoft.com/office/drawing/2014/main" id="{A750AC99-7BDF-4ECC-904F-C8B0B532FEC9}"/>
              </a:ext>
            </a:extLst>
          </p:cNvPr>
          <p:cNvSpPr txBox="1"/>
          <p:nvPr/>
        </p:nvSpPr>
        <p:spPr>
          <a:xfrm>
            <a:off x="539999" y="41045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圆锥的高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的剖面图揭示了母线、高、底面半径、锥角各元素之间的关系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是解题的突破口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5" name="yt_shape_1369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在数学实践课上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小莹将含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角的直角三角尺分别以两个直角边为轴旋转一周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得到甲、乙两个圆锥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并用作图软件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Geogebra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画出如下示意图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96" name="yt_image_136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8693" y="1673351"/>
            <a:ext cx="4147947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8" name="yt_shape_13698"/>
          <p:cNvSpPr txBox="1"/>
          <p:nvPr/>
        </p:nvSpPr>
        <p:spPr>
          <a:xfrm>
            <a:off x="540119" y="1700808"/>
            <a:ext cx="696381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小亮观察后说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甲、乙圆锥的侧面都是由三角尺的斜边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所以它们的侧面积相等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p:sp>
        <p:nvSpPr>
          <p:cNvPr id="13699" name="yt_shape_13699"/>
          <p:cNvSpPr txBox="1"/>
          <p:nvPr/>
        </p:nvSpPr>
        <p:spPr>
          <a:xfrm>
            <a:off x="540000" y="2660243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你认同小亮的说法吗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00">
                <a:extLst>
                  <a:ext uri="{FF2B5EF4-FFF2-40B4-BE49-F238E27FC236}">
                    <a16:creationId xmlns:a16="http://schemas.microsoft.com/office/drawing/2014/main" id="{466F8046-FB63-481B-930E-79E204050178}"/>
                  </a:ext>
                </a:extLst>
              </p:cNvPr>
              <p:cNvSpPr txBox="1"/>
              <p:nvPr/>
            </p:nvSpPr>
            <p:spPr>
              <a:xfrm>
                <a:off x="540000" y="3140968"/>
                <a:ext cx="7688130" cy="33998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小亮的说法不正确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设直角三角形三边长分别为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甲圆锥的侧面积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乙圆锥的侧面积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小亮的说法不正确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700">
                <a:extLst>
                  <a:ext uri="{FF2B5EF4-FFF2-40B4-BE49-F238E27FC236}">
                    <a16:creationId xmlns:a16="http://schemas.microsoft.com/office/drawing/2014/main" id="{466F8046-FB63-481B-930E-79E204050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0968"/>
                <a:ext cx="7688130" cy="3399841"/>
              </a:xfrm>
              <a:prstGeom prst="rect">
                <a:avLst/>
              </a:prstGeom>
              <a:blipFill>
                <a:blip r:embed="rId3"/>
                <a:stretch>
                  <a:fillRect l="-2458" t="-1434" r="-1507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2" name="yt_shape_13702"/>
          <p:cNvSpPr txBox="1"/>
          <p:nvPr/>
        </p:nvSpPr>
        <p:spPr>
          <a:xfrm>
            <a:off x="540000" y="771121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e4f7f4b-b208-4d27-a770-af333138ea98.png&quot;}"/>
            </a:endParaRPr>
          </a:p>
        </p:txBody>
      </p:sp>
      <p:sp>
        <p:nvSpPr>
          <p:cNvPr id="13703" name="yt_shape_13703"/>
          <p:cNvSpPr txBox="1"/>
          <p:nvPr/>
        </p:nvSpPr>
        <p:spPr>
          <a:xfrm>
            <a:off x="540119" y="14734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04" name="yt_shape_13704"/>
          <p:cNvSpPr txBox="1"/>
          <p:nvPr/>
        </p:nvSpPr>
        <p:spPr>
          <a:xfrm>
            <a:off x="540000" y="2432928"/>
            <a:ext cx="96917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求由弧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705"/>
              <p:cNvSpPr txBox="1"/>
              <p:nvPr/>
            </p:nvSpPr>
            <p:spPr>
              <a:xfrm>
                <a:off x="540118" y="3064595"/>
                <a:ext cx="6996041" cy="29325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spc="-10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pc="-10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-1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12π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37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3064595"/>
                <a:ext cx="6996041" cy="2932534"/>
              </a:xfrm>
              <a:prstGeom prst="rect">
                <a:avLst/>
              </a:prstGeom>
              <a:blipFill>
                <a:blip r:embed="rId2"/>
                <a:stretch>
                  <a:fillRect l="-2703" t="-1871" r="-1831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07" name="yt_image_137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041" y="2996952"/>
            <a:ext cx="4792599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91013">
            <a:extLst>
              <a:ext uri="{FF2B5EF4-FFF2-40B4-BE49-F238E27FC236}">
                <a16:creationId xmlns:a16="http://schemas.microsoft.com/office/drawing/2014/main" id="{71744198-C730-388E-905B-F0B8DFEC586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5274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9" name="yt_shape_137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将阴影部分剪掉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围成一个圆锥侧面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正好重合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圆锥侧面无重叠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求这个圆锥的高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710"/>
              <p:cNvSpPr txBox="1"/>
              <p:nvPr/>
            </p:nvSpPr>
            <p:spPr>
              <a:xfrm>
                <a:off x="540000" y="2011799"/>
                <a:ext cx="5119671" cy="17588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锥侧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故圆锥的高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710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5119671" cy="1758879"/>
              </a:xfrm>
              <a:prstGeom prst="rect">
                <a:avLst/>
              </a:prstGeom>
              <a:blipFill>
                <a:blip r:embed="rId2"/>
                <a:stretch>
                  <a:fillRect l="-3695" r="-2741" b="-9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12" name="yt_image_137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9400" y="2011799"/>
            <a:ext cx="4792599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2" name="yt_shape_13642"/>
          <p:cNvSpPr txBox="1"/>
          <p:nvPr/>
        </p:nvSpPr>
        <p:spPr>
          <a:xfrm>
            <a:off x="540000" y="836712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</a:p>
        </p:txBody>
      </p:sp>
      <p:pic>
        <p:nvPicPr>
          <p:cNvPr id="13643" name="yt_image_1364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1909" y="1422760"/>
            <a:ext cx="1448181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5" name="yt_shape_13645"/>
          <p:cNvSpPr txBox="1"/>
          <p:nvPr/>
        </p:nvSpPr>
        <p:spPr>
          <a:xfrm>
            <a:off x="540119" y="2948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为圆锥的高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经过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的剖面是等腰三角形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为圆锥的母线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为底面圆的半径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46" name="yt_shape_13646"/>
              <p:cNvSpPr txBox="1"/>
              <p:nvPr/>
            </p:nvSpPr>
            <p:spPr>
              <a:xfrm>
                <a:off x="540000" y="3908270"/>
                <a:ext cx="3056029" cy="649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46" name="yt_shape_13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8270"/>
                <a:ext cx="3056029" cy="649217"/>
              </a:xfrm>
              <a:prstGeom prst="rect">
                <a:avLst/>
              </a:prstGeom>
              <a:blipFill>
                <a:blip r:embed="rId3"/>
                <a:stretch>
                  <a:fillRect l="-6188" r="-5190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648">
                <a:extLst>
                  <a:ext uri="{FF2B5EF4-FFF2-40B4-BE49-F238E27FC236}">
                    <a16:creationId xmlns:a16="http://schemas.microsoft.com/office/drawing/2014/main" id="{0FAB2312-E746-44C0-89F6-F5891013C250}"/>
                  </a:ext>
                </a:extLst>
              </p:cNvPr>
              <p:cNvSpPr txBox="1"/>
              <p:nvPr/>
            </p:nvSpPr>
            <p:spPr>
              <a:xfrm>
                <a:off x="540000" y="4557481"/>
                <a:ext cx="4165307" cy="649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8" name="yt_shape_13648">
                <a:extLst>
                  <a:ext uri="{FF2B5EF4-FFF2-40B4-BE49-F238E27FC236}">
                    <a16:creationId xmlns:a16="http://schemas.microsoft.com/office/drawing/2014/main" id="{0FAB2312-E746-44C0-89F6-F5891013C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7481"/>
                <a:ext cx="4165307" cy="649217"/>
              </a:xfrm>
              <a:prstGeom prst="rect">
                <a:avLst/>
              </a:prstGeom>
              <a:blipFill>
                <a:blip r:embed="rId4"/>
                <a:stretch>
                  <a:fillRect l="-4539" r="-351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650">
            <a:extLst>
              <a:ext uri="{FF2B5EF4-FFF2-40B4-BE49-F238E27FC236}">
                <a16:creationId xmlns:a16="http://schemas.microsoft.com/office/drawing/2014/main" id="{17CB2660-8BFC-46F3-B3ED-89170FA3E73E}"/>
              </a:ext>
            </a:extLst>
          </p:cNvPr>
          <p:cNvSpPr txBox="1"/>
          <p:nvPr/>
        </p:nvSpPr>
        <p:spPr>
          <a:xfrm>
            <a:off x="540000" y="5257486"/>
            <a:ext cx="4215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0" name="yt_shape_13651">
            <a:extLst>
              <a:ext uri="{FF2B5EF4-FFF2-40B4-BE49-F238E27FC236}">
                <a16:creationId xmlns:a16="http://schemas.microsoft.com/office/drawing/2014/main" id="{A2B50656-CC7A-42B6-91B0-C133BC653E38}"/>
              </a:ext>
            </a:extLst>
          </p:cNvPr>
          <p:cNvSpPr txBox="1"/>
          <p:nvPr/>
        </p:nvSpPr>
        <p:spPr>
          <a:xfrm>
            <a:off x="540000" y="5736789"/>
            <a:ext cx="4018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即锥角为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652">
            <a:extLst>
              <a:ext uri="{FF2B5EF4-FFF2-40B4-BE49-F238E27FC236}">
                <a16:creationId xmlns:a16="http://schemas.microsoft.com/office/drawing/2014/main" id="{E071A70D-0240-40DB-87F9-8F03ADEFBC54}"/>
              </a:ext>
            </a:extLst>
          </p:cNvPr>
          <p:cNvSpPr txBox="1"/>
          <p:nvPr/>
        </p:nvSpPr>
        <p:spPr>
          <a:xfrm>
            <a:off x="551384" y="908720"/>
            <a:ext cx="6724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53">
                <a:extLst>
                  <a:ext uri="{FF2B5EF4-FFF2-40B4-BE49-F238E27FC236}">
                    <a16:creationId xmlns:a16="http://schemas.microsoft.com/office/drawing/2014/main" id="{B8D6BC7D-90C0-428C-B3B4-863823E88C93}"/>
                  </a:ext>
                </a:extLst>
              </p:cNvPr>
              <p:cNvSpPr txBox="1"/>
              <p:nvPr/>
            </p:nvSpPr>
            <p:spPr>
              <a:xfrm>
                <a:off x="551384" y="1388023"/>
                <a:ext cx="369344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3653">
                <a:extLst>
                  <a:ext uri="{FF2B5EF4-FFF2-40B4-BE49-F238E27FC236}">
                    <a16:creationId xmlns:a16="http://schemas.microsoft.com/office/drawing/2014/main" id="{B8D6BC7D-90C0-428C-B3B4-863823E88C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88023"/>
                <a:ext cx="3693447" cy="465577"/>
              </a:xfrm>
              <a:prstGeom prst="rect">
                <a:avLst/>
              </a:prstGeom>
              <a:blipFill>
                <a:blip r:embed="rId2"/>
                <a:stretch>
                  <a:fillRect l="-4950" t="-5263" r="-429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3655">
            <a:extLst>
              <a:ext uri="{FF2B5EF4-FFF2-40B4-BE49-F238E27FC236}">
                <a16:creationId xmlns:a16="http://schemas.microsoft.com/office/drawing/2014/main" id="{385A9AC6-AEAD-4374-B9E2-95B4A8753FA0}"/>
              </a:ext>
            </a:extLst>
          </p:cNvPr>
          <p:cNvSpPr txBox="1"/>
          <p:nvPr/>
        </p:nvSpPr>
        <p:spPr>
          <a:xfrm>
            <a:off x="551384" y="1904388"/>
            <a:ext cx="2362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5" name="yt_shape_13656">
            <a:extLst>
              <a:ext uri="{FF2B5EF4-FFF2-40B4-BE49-F238E27FC236}">
                <a16:creationId xmlns:a16="http://schemas.microsoft.com/office/drawing/2014/main" id="{9E4FAD1B-A9B8-4736-A915-075028843775}"/>
              </a:ext>
            </a:extLst>
          </p:cNvPr>
          <p:cNvSpPr txBox="1"/>
          <p:nvPr/>
        </p:nvSpPr>
        <p:spPr>
          <a:xfrm>
            <a:off x="551384" y="2383691"/>
            <a:ext cx="6442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全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侧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底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π.</a:t>
            </a:r>
          </a:p>
        </p:txBody>
      </p:sp>
    </p:spTree>
    <p:extLst>
      <p:ext uri="{BB962C8B-B14F-4D97-AF65-F5344CB8AC3E}">
        <p14:creationId xmlns:p14="http://schemas.microsoft.com/office/powerpoint/2010/main" val="2014059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7" name="yt_shape_13657"/>
          <p:cNvSpPr txBox="1"/>
          <p:nvPr/>
        </p:nvSpPr>
        <p:spPr>
          <a:xfrm>
            <a:off x="467063" y="798976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6e47ee8-2522-4aee-be58-ee5eef30aca7.png&quot;}"/>
            </a:endParaRPr>
          </a:p>
        </p:txBody>
      </p:sp>
      <p:sp>
        <p:nvSpPr>
          <p:cNvPr id="13658" name="yt_shape_13658"/>
          <p:cNvSpPr txBox="1"/>
          <p:nvPr/>
        </p:nvSpPr>
        <p:spPr>
          <a:xfrm>
            <a:off x="494315" y="1561177"/>
            <a:ext cx="37333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圆锥的侧面积</a:t>
            </a:r>
          </a:p>
        </p:txBody>
      </p:sp>
      <p:sp>
        <p:nvSpPr>
          <p:cNvPr id="13659" name="yt_shape_13659"/>
          <p:cNvSpPr txBox="1"/>
          <p:nvPr/>
        </p:nvSpPr>
        <p:spPr>
          <a:xfrm>
            <a:off x="540119" y="20607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圆锥的侧面展开图是一个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扇形的半径是圆锥的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母线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扇形的弧长是圆锥底面圆的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周长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圆锥的侧面积等于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展开图中扇形的面积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660" name="yt_image_1366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193" y="3172541"/>
            <a:ext cx="146761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2" name="yt_shape_13662"/>
          <p:cNvSpPr txBox="1"/>
          <p:nvPr/>
        </p:nvSpPr>
        <p:spPr>
          <a:xfrm>
            <a:off x="540119" y="4769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一个圆锥的底面直径是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母线长是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则圆锥侧面展开图的面积是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3" name="yt_table_1366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873276"/>
              </p:ext>
            </p:extLst>
          </p:nvPr>
        </p:nvGraphicFramePr>
        <p:xfrm>
          <a:off x="540000" y="5881266"/>
          <a:ext cx="8121016" cy="428054"/>
        </p:xfrm>
        <a:graphic>
          <a:graphicData uri="http://schemas.openxmlformats.org/drawingml/2006/table">
            <a:tbl>
              <a:tblPr/>
              <a:tblGrid>
                <a:gridCol w="227203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pic>
        <p:nvPicPr>
          <p:cNvPr id="3" name="yt_shape_1684382690873">
            <a:extLst>
              <a:ext uri="{FF2B5EF4-FFF2-40B4-BE49-F238E27FC236}">
                <a16:creationId xmlns:a16="http://schemas.microsoft.com/office/drawing/2014/main" id="{905B185A-D83A-43F9-12DF-8967AD27A3D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5180"/>
            <a:ext cx="4102164" cy="652125"/>
          </a:xfrm>
          <a:prstGeom prst="rect">
            <a:avLst/>
          </a:prstGeom>
        </p:spPr>
      </p:pic>
      <p:pic>
        <p:nvPicPr>
          <p:cNvPr id="5" name="yt_shape_1684382690890">
            <a:extLst>
              <a:ext uri="{FF2B5EF4-FFF2-40B4-BE49-F238E27FC236}">
                <a16:creationId xmlns:a16="http://schemas.microsoft.com/office/drawing/2014/main" id="{FC93C68D-E995-E77B-4239-1D4081F70DE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01807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2E12A7-C899-6155-01A6-39D6496161B3}"/>
              </a:ext>
            </a:extLst>
          </p:cNvPr>
          <p:cNvSpPr txBox="1"/>
          <p:nvPr/>
        </p:nvSpPr>
        <p:spPr>
          <a:xfrm>
            <a:off x="5631708" y="20004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B3887B-984D-2448-DF52-B0709257A476}"/>
              </a:ext>
            </a:extLst>
          </p:cNvPr>
          <p:cNvSpPr txBox="1"/>
          <p:nvPr/>
        </p:nvSpPr>
        <p:spPr>
          <a:xfrm>
            <a:off x="9898907" y="20004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母线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5A7418-C1B3-C4DE-F237-C459625C012F}"/>
              </a:ext>
            </a:extLst>
          </p:cNvPr>
          <p:cNvSpPr txBox="1"/>
          <p:nvPr/>
        </p:nvSpPr>
        <p:spPr>
          <a:xfrm>
            <a:off x="4107708" y="246253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周长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4578C2-E990-7D88-CC14-027A748366B1}"/>
              </a:ext>
            </a:extLst>
          </p:cNvPr>
          <p:cNvSpPr txBox="1"/>
          <p:nvPr/>
        </p:nvSpPr>
        <p:spPr>
          <a:xfrm>
            <a:off x="8070107" y="246253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展开图中扇形的面积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AEF62B-6EE9-CBBF-A116-9CDEBB28A5FD}"/>
              </a:ext>
            </a:extLst>
          </p:cNvPr>
          <p:cNvSpPr txBox="1"/>
          <p:nvPr/>
        </p:nvSpPr>
        <p:spPr>
          <a:xfrm>
            <a:off x="1364508" y="51981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5" name="yt_shape_136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则该圆锥的侧面积为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6" name="yt_table_13666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503613"/>
              </p:ext>
            </p:extLst>
          </p:nvPr>
        </p:nvGraphicFramePr>
        <p:xfrm>
          <a:off x="540000" y="2011799"/>
          <a:ext cx="8468678" cy="428054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sp>
        <p:nvSpPr>
          <p:cNvPr id="13668" name="yt_shape_13668"/>
          <p:cNvSpPr txBox="1"/>
          <p:nvPr/>
        </p:nvSpPr>
        <p:spPr>
          <a:xfrm>
            <a:off x="540119" y="24905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用一张半圆形铁皮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围成一个底面半径为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的圆锥形工件的侧面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接缝忽略不计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则圆锥的母线长为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69" name="yt_table_1366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1835"/>
              </p:ext>
            </p:extLst>
          </p:nvPr>
        </p:nvGraphicFramePr>
        <p:xfrm>
          <a:off x="540000" y="3602345"/>
          <a:ext cx="8686166" cy="428054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671" name="yt_shape_13671"/>
              <p:cNvSpPr txBox="1"/>
              <p:nvPr/>
            </p:nvSpPr>
            <p:spPr>
              <a:xfrm>
                <a:off x="540119" y="4081092"/>
                <a:ext cx="11111999" cy="1075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若一个圆锥的母线长为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它的侧面展开图的圆心角为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则这个圆锥的底面半径为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671" name="yt_shape_13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81092"/>
                <a:ext cx="11111999" cy="1075166"/>
              </a:xfrm>
              <a:prstGeom prst="rect">
                <a:avLst/>
              </a:prstGeom>
              <a:blipFill>
                <a:blip r:embed="rId2"/>
                <a:stretch>
                  <a:fillRect l="-1701" t="-6215" r="-1701" b="-1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FC2C7C-9E9F-F44E-95C3-7816AD2F1080}"/>
              </a:ext>
            </a:extLst>
          </p:cNvPr>
          <p:cNvSpPr txBox="1"/>
          <p:nvPr/>
        </p:nvSpPr>
        <p:spPr>
          <a:xfrm>
            <a:off x="84923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9CF1C-C6DD-47D1-4825-C0B843817C33}"/>
              </a:ext>
            </a:extLst>
          </p:cNvPr>
          <p:cNvSpPr txBox="1"/>
          <p:nvPr/>
        </p:nvSpPr>
        <p:spPr>
          <a:xfrm>
            <a:off x="6546107" y="29192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A8AA6E-A3C4-96A8-C009-FC33C397338D}"/>
                  </a:ext>
                </a:extLst>
              </p:cNvPr>
              <p:cNvSpPr txBox="1"/>
              <p:nvPr/>
            </p:nvSpPr>
            <p:spPr>
              <a:xfrm>
                <a:off x="1703512" y="4428824"/>
                <a:ext cx="613474" cy="682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A8AA6E-A3C4-96A8-C009-FC33C3973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428824"/>
                <a:ext cx="613474" cy="6828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494315" y="900000"/>
            <a:ext cx="37333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圆锥的全面积</a:t>
            </a:r>
          </a:p>
        </p:txBody>
      </p:sp>
      <p:sp>
        <p:nvSpPr>
          <p:cNvPr id="13674" name="yt_shape_13674"/>
          <p:cNvSpPr txBox="1"/>
          <p:nvPr/>
        </p:nvSpPr>
        <p:spPr>
          <a:xfrm>
            <a:off x="540000" y="1399565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圆锥的全面积等于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侧面积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底面积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675" name="yt_shape_13675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一个圆锥的侧面展开图是半径为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则该圆锥的全面积是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48π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676" name="yt_shape_13676"/>
          <p:cNvSpPr txBox="1"/>
          <p:nvPr/>
        </p:nvSpPr>
        <p:spPr>
          <a:xfrm>
            <a:off x="540119" y="2838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一个几何体由圆锥和圆柱组成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其尺寸如图所示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求该几何体的全面积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即表面积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3" name="yt_shape_1684382690922">
            <a:extLst>
              <a:ext uri="{FF2B5EF4-FFF2-40B4-BE49-F238E27FC236}">
                <a16:creationId xmlns:a16="http://schemas.microsoft.com/office/drawing/2014/main" id="{6428B489-CE83-26A5-EA0C-EB3D1DF015A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11271B-B9E0-3D01-CB16-99310BE79DC6}"/>
              </a:ext>
            </a:extLst>
          </p:cNvPr>
          <p:cNvSpPr txBox="1"/>
          <p:nvPr/>
        </p:nvSpPr>
        <p:spPr>
          <a:xfrm>
            <a:off x="3802789" y="133931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侧面积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88A299-8EF2-A798-0F72-4B9EF0A73923}"/>
              </a:ext>
            </a:extLst>
          </p:cNvPr>
          <p:cNvSpPr txBox="1"/>
          <p:nvPr/>
        </p:nvSpPr>
        <p:spPr>
          <a:xfrm>
            <a:off x="5631589" y="133931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底面积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D5B962-820E-F846-28BC-8597540F22C8}"/>
              </a:ext>
            </a:extLst>
          </p:cNvPr>
          <p:cNvSpPr txBox="1"/>
          <p:nvPr/>
        </p:nvSpPr>
        <p:spPr>
          <a:xfrm>
            <a:off x="1059708" y="2307550"/>
            <a:ext cx="943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48π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3677">
            <a:extLst>
              <a:ext uri="{FF2B5EF4-FFF2-40B4-BE49-F238E27FC236}">
                <a16:creationId xmlns:a16="http://schemas.microsoft.com/office/drawing/2014/main" id="{CEF9EFD6-FB6E-4385-92E8-932A0A08DC3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3640" y="3759720"/>
            <a:ext cx="153847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679">
                <a:extLst>
                  <a:ext uri="{FF2B5EF4-FFF2-40B4-BE49-F238E27FC236}">
                    <a16:creationId xmlns:a16="http://schemas.microsoft.com/office/drawing/2014/main" id="{5D5C1BB8-EC59-49FF-8799-0E81D31531F3}"/>
                  </a:ext>
                </a:extLst>
              </p:cNvPr>
              <p:cNvSpPr txBox="1"/>
              <p:nvPr/>
            </p:nvSpPr>
            <p:spPr>
              <a:xfrm>
                <a:off x="602741" y="3827159"/>
                <a:ext cx="4443524" cy="1450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圆锥的母线长是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圆锥的侧面积是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圆柱的侧面积是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32π.</a:t>
                </a:r>
              </a:p>
            </p:txBody>
          </p:sp>
        </mc:Choice>
        <mc:Fallback>
          <p:sp>
            <p:nvSpPr>
              <p:cNvPr id="13" name="yt_shape_13679">
                <a:extLst>
                  <a:ext uri="{FF2B5EF4-FFF2-40B4-BE49-F238E27FC236}">
                    <a16:creationId xmlns:a16="http://schemas.microsoft.com/office/drawing/2014/main" id="{5D5C1BB8-EC59-49FF-8799-0E81D3153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41" y="3827159"/>
                <a:ext cx="4443524" cy="1450718"/>
              </a:xfrm>
              <a:prstGeom prst="rect">
                <a:avLst/>
              </a:prstGeom>
              <a:blipFill>
                <a:blip r:embed="rId4"/>
                <a:stretch>
                  <a:fillRect l="-4252" t="-840" r="-3155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3681">
            <a:extLst>
              <a:ext uri="{FF2B5EF4-FFF2-40B4-BE49-F238E27FC236}">
                <a16:creationId xmlns:a16="http://schemas.microsoft.com/office/drawing/2014/main" id="{837FE143-100E-4FB2-A202-4EB430B4AC97}"/>
              </a:ext>
            </a:extLst>
          </p:cNvPr>
          <p:cNvSpPr txBox="1"/>
          <p:nvPr/>
        </p:nvSpPr>
        <p:spPr>
          <a:xfrm>
            <a:off x="602741" y="5328665"/>
            <a:ext cx="808554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几何体的下底面面积是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16π.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所以该几何体的全面积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即表面积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2" name="yt_shape_13682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混淆了扇形的半径与圆锥的底面半径致错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83" name="yt_shape_13683"/>
              <p:cNvSpPr txBox="1"/>
              <p:nvPr/>
            </p:nvSpPr>
            <p:spPr>
              <a:xfrm>
                <a:off x="540119" y="1399565"/>
                <a:ext cx="11111999" cy="11137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恰好是一个圆锥的侧面展开图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则该圆锥的底面半径为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83" name="yt_shape_1368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13766"/>
              </a:xfrm>
              <a:prstGeom prst="rect">
                <a:avLst/>
              </a:prstGeom>
              <a:blipFill>
                <a:blip r:embed="rId2"/>
                <a:stretch>
                  <a:fillRect l="-1701" t="-3846" r="-1701" b="-1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85" name="yt_image_136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9907" y="2768357"/>
            <a:ext cx="1472184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0952">
            <a:extLst>
              <a:ext uri="{FF2B5EF4-FFF2-40B4-BE49-F238E27FC236}">
                <a16:creationId xmlns:a16="http://schemas.microsoft.com/office/drawing/2014/main" id="{2DE7C246-8C38-C87A-256E-3A76F0BCC07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6EC602-2450-8783-2D56-60C62ECFC0E7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67FC51-C098-704D-B86A-2AD45B9298CD}"/>
                  </a:ext>
                </a:extLst>
              </p:cNvPr>
              <p:cNvSpPr txBox="1"/>
              <p:nvPr/>
            </p:nvSpPr>
            <p:spPr>
              <a:xfrm>
                <a:off x="8738446" y="1792128"/>
                <a:ext cx="6134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7F67FC51-C098-704D-B86A-2AD45B929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8446" y="1792128"/>
                <a:ext cx="613474" cy="6762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7" name="yt_shape_13687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3136494-4feb-49bb-9d24-246405bc45c3.png&quot;}"/>
            </a:endParaRPr>
          </a:p>
        </p:txBody>
      </p:sp>
      <p:sp>
        <p:nvSpPr>
          <p:cNvPr id="13688" name="yt_shape_13688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画圆弧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正好是一个圆锥的侧面展开图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则该圆锥的底面圆的半径是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690" name="yt_table_13690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846678"/>
                  </p:ext>
                </p:extLst>
              </p:nvPr>
            </p:nvGraphicFramePr>
            <p:xfrm>
              <a:off x="540000" y="3083749"/>
              <a:ext cx="7209981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690" name="yt_table_13690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846678"/>
                  </p:ext>
                </p:extLst>
              </p:nvPr>
            </p:nvGraphicFramePr>
            <p:xfrm>
              <a:off x="540000" y="3083749"/>
              <a:ext cx="7209981" cy="713931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072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9412" r="-4882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132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689" name="yt_image_13689_skip" title="H_97.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75339" y="3083749"/>
            <a:ext cx="147447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90978">
            <a:extLst>
              <a:ext uri="{FF2B5EF4-FFF2-40B4-BE49-F238E27FC236}">
                <a16:creationId xmlns:a16="http://schemas.microsoft.com/office/drawing/2014/main" id="{2C50EE59-1BB9-A33B-6E23-BACEAD94538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B98585-ECB5-1CCC-0ABD-80971A4EE411}"/>
              </a:ext>
            </a:extLst>
          </p:cNvPr>
          <p:cNvSpPr txBox="1"/>
          <p:nvPr/>
        </p:nvSpPr>
        <p:spPr>
          <a:xfrm>
            <a:off x="6546107" y="2548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1" name="yt_shape_1369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锚标浮筒是打捞作业中用来标记锚或沉船位置的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它的上下两部分是圆锥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中间是圆柱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电镀时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如果每平方米用锌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个这样的锚标浮筒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需要多少千克锌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93" name="yt_table_13693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539357"/>
              </p:ext>
            </p:extLst>
          </p:nvPr>
        </p:nvGraphicFramePr>
        <p:xfrm>
          <a:off x="540000" y="2339566"/>
          <a:ext cx="4886643" cy="856108"/>
        </p:xfrm>
        <a:graphic>
          <a:graphicData uri="http://schemas.openxmlformats.org/drawingml/2006/table">
            <a:tbl>
              <a:tblPr/>
              <a:tblGrid>
                <a:gridCol w="263398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A.282.6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B.282600000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C.357.96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D.357960000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pic>
        <p:nvPicPr>
          <p:cNvPr id="13692" name="yt_image_13692_skip" title="H_141.2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6443" y="2339566"/>
            <a:ext cx="1073277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CD2F30-6914-B266-2C05-D26669D13987}"/>
              </a:ext>
            </a:extLst>
          </p:cNvPr>
          <p:cNvSpPr txBox="1"/>
          <p:nvPr/>
        </p:nvSpPr>
        <p:spPr>
          <a:xfrm>
            <a:off x="9367096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1313</Words>
  <Application>Microsoft Office PowerPoint</Application>
  <PresentationFormat>宽屏</PresentationFormat>
  <Paragraphs>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2023-05-18T15:03:45Z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