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2"/>
    <p:sldId id="366" r:id="rId3"/>
    <p:sldId id="367" r:id="rId4"/>
    <p:sldId id="369" r:id="rId5"/>
    <p:sldId id="370" r:id="rId6"/>
    <p:sldId id="372" r:id="rId7"/>
  </p:sldIdLst>
  <p:sldSz cx="12192000" cy="6858000"/>
  <p:notesSz cx="6858000" cy="9144000"/>
  <p:defaultTextStyle>
    <a:defPPr>
      <a:defRPr lang="zh-CN"/>
    </a:defPPr>
    <a:lvl1pPr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71" d="100"/>
          <a:sy n="71" d="100"/>
        </p:scale>
        <p:origin x="78" y="82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bin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0_1.5_2.5_1.5_1.5_数学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88" name="yt_shape_13488"/>
          <p:cNvSpPr txBox="1"/>
          <p:nvPr/>
        </p:nvSpPr>
        <p:spPr>
          <a:xfrm>
            <a:off x="540000" y="900000"/>
            <a:ext cx="153888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一、选择题</a:t>
            </a:r>
          </a:p>
        </p:txBody>
      </p:sp>
      <p:sp>
        <p:nvSpPr>
          <p:cNvPr id="13489" name="yt_shape_13489"/>
          <p:cNvSpPr txBox="1"/>
          <p:nvPr/>
        </p:nvSpPr>
        <p:spPr>
          <a:xfrm>
            <a:off x="540119" y="1379303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在同一平面内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到圆上的点的最大距离为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最小距离为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则此圆的半径为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</a:p>
        </p:txBody>
      </p:sp>
      <p:graphicFrame>
        <p:nvGraphicFramePr>
          <p:cNvPr id="13490" name="yt_table_13490" title="H_33.7050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25378516"/>
              </p:ext>
            </p:extLst>
          </p:nvPr>
        </p:nvGraphicFramePr>
        <p:xfrm>
          <a:off x="540000" y="2491102"/>
          <a:ext cx="8176579" cy="428054"/>
        </p:xfrm>
        <a:graphic>
          <a:graphicData uri="http://schemas.openxmlformats.org/drawingml/2006/table">
            <a:tbl>
              <a:tblPr/>
              <a:tblGrid>
                <a:gridCol w="2240280">
                  <a:extLst>
                    <a:ext uri="{9D8B030D-6E8A-4147-A177-3AD203B41FA5}">
                      <a16:colId xmlns:a16="http://schemas.microsoft.com/office/drawing/2014/main" val="10335"/>
                    </a:ext>
                  </a:extLst>
                </a:gridCol>
                <a:gridCol w="2222818">
                  <a:extLst>
                    <a:ext uri="{9D8B030D-6E8A-4147-A177-3AD203B41FA5}">
                      <a16:colId xmlns:a16="http://schemas.microsoft.com/office/drawing/2014/main" val="10336"/>
                    </a:ext>
                  </a:extLst>
                </a:gridCol>
                <a:gridCol w="2222818">
                  <a:extLst>
                    <a:ext uri="{9D8B030D-6E8A-4147-A177-3AD203B41FA5}">
                      <a16:colId xmlns:a16="http://schemas.microsoft.com/office/drawing/2014/main" val="10337"/>
                    </a:ext>
                  </a:extLst>
                </a:gridCol>
                <a:gridCol w="1490663">
                  <a:extLst>
                    <a:ext uri="{9D8B030D-6E8A-4147-A177-3AD203B41FA5}">
                      <a16:colId xmlns:a16="http://schemas.microsoft.com/office/drawing/2014/main" val="1033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D.5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或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39"/>
                  </a:ext>
                </a:extLst>
              </a:tr>
            </a:tbl>
          </a:graphicData>
        </a:graphic>
      </p:graphicFrame>
      <p:sp>
        <p:nvSpPr>
          <p:cNvPr id="13492" name="yt_shape_13492"/>
          <p:cNvSpPr txBox="1"/>
          <p:nvPr/>
        </p:nvSpPr>
        <p:spPr>
          <a:xfrm>
            <a:off x="540000" y="2969849"/>
            <a:ext cx="910345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在半径为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的圆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弦长为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的弦所对的圆心角为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</a:p>
        </p:txBody>
      </p:sp>
      <p:graphicFrame>
        <p:nvGraphicFramePr>
          <p:cNvPr id="13493" name="yt_table_13493" title="H_33.7050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48745978"/>
              </p:ext>
            </p:extLst>
          </p:nvPr>
        </p:nvGraphicFramePr>
        <p:xfrm>
          <a:off x="540000" y="3601516"/>
          <a:ext cx="8146416" cy="428054"/>
        </p:xfrm>
        <a:graphic>
          <a:graphicData uri="http://schemas.openxmlformats.org/drawingml/2006/table">
            <a:tbl>
              <a:tblPr/>
              <a:tblGrid>
                <a:gridCol w="2240280">
                  <a:extLst>
                    <a:ext uri="{9D8B030D-6E8A-4147-A177-3AD203B41FA5}">
                      <a16:colId xmlns:a16="http://schemas.microsoft.com/office/drawing/2014/main" val="10339"/>
                    </a:ext>
                  </a:extLst>
                </a:gridCol>
                <a:gridCol w="2222818">
                  <a:extLst>
                    <a:ext uri="{9D8B030D-6E8A-4147-A177-3AD203B41FA5}">
                      <a16:colId xmlns:a16="http://schemas.microsoft.com/office/drawing/2014/main" val="10340"/>
                    </a:ext>
                  </a:extLst>
                </a:gridCol>
                <a:gridCol w="2222818">
                  <a:extLst>
                    <a:ext uri="{9D8B030D-6E8A-4147-A177-3AD203B41FA5}">
                      <a16:colId xmlns:a16="http://schemas.microsoft.com/office/drawing/2014/main" val="10341"/>
                    </a:ext>
                  </a:extLst>
                </a:gridCol>
                <a:gridCol w="1460500">
                  <a:extLst>
                    <a:ext uri="{9D8B030D-6E8A-4147-A177-3AD203B41FA5}">
                      <a16:colId xmlns:a16="http://schemas.microsoft.com/office/drawing/2014/main" val="1034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A.30°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B.60°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C.90°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D.120°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40"/>
                  </a:ext>
                </a:extLst>
              </a:tr>
            </a:tbl>
          </a:graphicData>
        </a:graphic>
      </p:graphicFrame>
      <p:sp>
        <p:nvSpPr>
          <p:cNvPr id="13495" name="yt_shape_13495"/>
          <p:cNvSpPr txBox="1"/>
          <p:nvPr/>
        </p:nvSpPr>
        <p:spPr>
          <a:xfrm>
            <a:off x="540119" y="4080263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的半径为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点的坐标为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Q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点的坐标为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Q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的位置关系是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</a:p>
        </p:txBody>
      </p:sp>
      <p:graphicFrame>
        <p:nvGraphicFramePr>
          <p:cNvPr id="13496" name="yt_table_13496" title="H_66.83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13990109"/>
              </p:ext>
            </p:extLst>
          </p:nvPr>
        </p:nvGraphicFramePr>
        <p:xfrm>
          <a:off x="540000" y="5192062"/>
          <a:ext cx="6904673" cy="848742"/>
        </p:xfrm>
        <a:graphic>
          <a:graphicData uri="http://schemas.openxmlformats.org/drawingml/2006/table">
            <a:tbl>
              <a:tblPr/>
              <a:tblGrid>
                <a:gridCol w="4463098">
                  <a:extLst>
                    <a:ext uri="{9D8B030D-6E8A-4147-A177-3AD203B41FA5}">
                      <a16:colId xmlns:a16="http://schemas.microsoft.com/office/drawing/2014/main" val="10343"/>
                    </a:ext>
                  </a:extLst>
                </a:gridCol>
                <a:gridCol w="2441575">
                  <a:extLst>
                    <a:ext uri="{9D8B030D-6E8A-4147-A177-3AD203B41FA5}">
                      <a16:colId xmlns:a16="http://schemas.microsoft.com/office/drawing/2014/main" val="1034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点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Q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在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Times New Roman" pitchFamily="24"/>
                        </a:rPr>
                        <a:t>☉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P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外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点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Q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在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Times New Roman" pitchFamily="24"/>
                        </a:rPr>
                        <a:t>☉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P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上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点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Q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在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Times New Roman" pitchFamily="24"/>
                        </a:rPr>
                        <a:t>☉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P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内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不能确定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42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D92B1DA6-8B01-D6E1-8A4B-BB575B2B0AA7}"/>
              </a:ext>
            </a:extLst>
          </p:cNvPr>
          <p:cNvSpPr txBox="1"/>
          <p:nvPr/>
        </p:nvSpPr>
        <p:spPr>
          <a:xfrm>
            <a:off x="1059708" y="1807985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B8AD24B-788A-85A8-EB80-C91EA9CD90DA}"/>
              </a:ext>
            </a:extLst>
          </p:cNvPr>
          <p:cNvSpPr txBox="1"/>
          <p:nvPr/>
        </p:nvSpPr>
        <p:spPr>
          <a:xfrm>
            <a:off x="8652601" y="2923043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86F7E31-E422-7532-8162-A7923B179215}"/>
              </a:ext>
            </a:extLst>
          </p:cNvPr>
          <p:cNvSpPr txBox="1"/>
          <p:nvPr/>
        </p:nvSpPr>
        <p:spPr>
          <a:xfrm>
            <a:off x="2888508" y="4508945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98" name="yt_shape_13498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与半径为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相切于点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上一点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且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EDC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弦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的长度为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13500" name="yt_table_13500_skip" title="H_36.39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596999639"/>
                  </p:ext>
                </p:extLst>
              </p:nvPr>
            </p:nvGraphicFramePr>
            <p:xfrm>
              <a:off x="540000" y="1859435"/>
              <a:ext cx="7848347" cy="462153"/>
            </p:xfrm>
            <a:graphic>
              <a:graphicData uri="http://schemas.openxmlformats.org/drawingml/2006/table">
                <a:tbl>
                  <a:tblPr/>
                  <a:tblGrid>
                    <a:gridCol w="1965643">
                      <a:extLst>
                        <a:ext uri="{9D8B030D-6E8A-4147-A177-3AD203B41FA5}">
                          <a16:colId xmlns:a16="http://schemas.microsoft.com/office/drawing/2014/main" val="10345"/>
                        </a:ext>
                      </a:extLst>
                    </a:gridCol>
                    <a:gridCol w="2316607">
                      <a:extLst>
                        <a:ext uri="{9D8B030D-6E8A-4147-A177-3AD203B41FA5}">
                          <a16:colId xmlns:a16="http://schemas.microsoft.com/office/drawing/2014/main" val="10346"/>
                        </a:ext>
                      </a:extLst>
                    </a:gridCol>
                    <a:gridCol w="2164207">
                      <a:extLst>
                        <a:ext uri="{9D8B030D-6E8A-4147-A177-3AD203B41FA5}">
                          <a16:colId xmlns:a16="http://schemas.microsoft.com/office/drawing/2014/main" val="10347"/>
                        </a:ext>
                      </a:extLst>
                    </a:gridCol>
                    <a:gridCol w="1401890">
                      <a:extLst>
                        <a:ext uri="{9D8B030D-6E8A-4147-A177-3AD203B41FA5}">
                          <a16:colId xmlns:a16="http://schemas.microsoft.com/office/drawing/2014/main" val="10348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B.2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D.2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2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43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13500" name="yt_table_13500_skip" title="H_36.39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596999639"/>
                  </p:ext>
                </p:extLst>
              </p:nvPr>
            </p:nvGraphicFramePr>
            <p:xfrm>
              <a:off x="540000" y="1859435"/>
              <a:ext cx="7848347" cy="462153"/>
            </p:xfrm>
            <a:graphic>
              <a:graphicData uri="http://schemas.openxmlformats.org/drawingml/2006/table">
                <a:tbl>
                  <a:tblPr/>
                  <a:tblGrid>
                    <a:gridCol w="1965643">
                      <a:extLst>
                        <a:ext uri="{9D8B030D-6E8A-4147-A177-3AD203B41FA5}">
                          <a16:colId xmlns:a16="http://schemas.microsoft.com/office/drawing/2014/main" val="10345"/>
                        </a:ext>
                      </a:extLst>
                    </a:gridCol>
                    <a:gridCol w="2316607">
                      <a:extLst>
                        <a:ext uri="{9D8B030D-6E8A-4147-A177-3AD203B41FA5}">
                          <a16:colId xmlns:a16="http://schemas.microsoft.com/office/drawing/2014/main" val="10346"/>
                        </a:ext>
                      </a:extLst>
                    </a:gridCol>
                    <a:gridCol w="2164207">
                      <a:extLst>
                        <a:ext uri="{9D8B030D-6E8A-4147-A177-3AD203B41FA5}">
                          <a16:colId xmlns:a16="http://schemas.microsoft.com/office/drawing/2014/main" val="10347"/>
                        </a:ext>
                      </a:extLst>
                    </a:gridCol>
                    <a:gridCol w="1401890">
                      <a:extLst>
                        <a:ext uri="{9D8B030D-6E8A-4147-A177-3AD203B41FA5}">
                          <a16:colId xmlns:a16="http://schemas.microsoft.com/office/drawing/2014/main" val="10348"/>
                        </a:ext>
                      </a:extLst>
                    </a:gridCol>
                  </a:tblGrid>
                  <a:tr h="462153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85000" t="-2632" r="-154211" b="-4078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97472" t="-2632" r="-64607" b="-4078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460435" t="-2632" b="-40789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243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13499" name="yt_image_13499_skip" title="H_126.99">
            <a:extLst>
              <a:ext uri="">
                <a16:creationId xmlns:mc="http://schemas.openxmlformats.org/markup-compatibility/2006" xmlns:a16="http://schemas.microsoft.com/office/drawing/2014/main" xmlns:a14="http://schemas.microsoft.com/office/drawing/2010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944503" y="1859435"/>
            <a:ext cx="1705356" cy="16127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AF9127DF-C97E-4836-1CD2-3AC64B16A657}"/>
              </a:ext>
            </a:extLst>
          </p:cNvPr>
          <p:cNvSpPr txBox="1"/>
          <p:nvPr/>
        </p:nvSpPr>
        <p:spPr>
          <a:xfrm>
            <a:off x="4307733" y="1328682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01" name="yt_shape_13501"/>
          <p:cNvSpPr txBox="1"/>
          <p:nvPr/>
        </p:nvSpPr>
        <p:spPr>
          <a:xfrm>
            <a:off x="540000" y="900000"/>
            <a:ext cx="153888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二、填空题</a:t>
            </a:r>
          </a:p>
        </p:txBody>
      </p:sp>
      <p:sp>
        <p:nvSpPr>
          <p:cNvPr id="13502" name="yt_shape_13502"/>
          <p:cNvSpPr txBox="1"/>
          <p:nvPr/>
        </p:nvSpPr>
        <p:spPr>
          <a:xfrm>
            <a:off x="540119" y="1379303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在圆内接四边形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的度数之比为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的度数是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120°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13506" name="yt_shape_13506"/>
          <p:cNvSpPr txBox="1"/>
          <p:nvPr/>
        </p:nvSpPr>
        <p:spPr>
          <a:xfrm>
            <a:off x="540000" y="4090761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3503" name="yt_shape_13503" title="H_150.34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128448" y="1883201"/>
            <a:ext cx="1328166" cy="1977847"/>
            <a:chOff x="0" y="0"/>
            <a:chExt cx="1328166" cy="1977847"/>
          </a:xfrm>
        </p:grpSpPr>
        <p:pic>
          <p:nvPicPr>
            <p:cNvPr id="2" name="yt_image_13503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328166" cy="151333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505" name="yt_shape_13505"/>
            <p:cNvSpPr txBox="1"/>
            <p:nvPr/>
          </p:nvSpPr>
          <p:spPr>
            <a:xfrm>
              <a:off x="130802" y="1549332"/>
              <a:ext cx="1102562" cy="428515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just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5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9ABF1872-0E4A-66B9-7DA0-61DE815A2AEF}"/>
              </a:ext>
            </a:extLst>
          </p:cNvPr>
          <p:cNvSpPr txBox="1"/>
          <p:nvPr/>
        </p:nvSpPr>
        <p:spPr>
          <a:xfrm>
            <a:off x="2499571" y="1807985"/>
            <a:ext cx="10643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120°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9" name="yt_shape_13507">
                <a:extLst>
                  <a:ext uri="{FF2B5EF4-FFF2-40B4-BE49-F238E27FC236}">
                    <a16:creationId xmlns:a16="http://schemas.microsoft.com/office/drawing/2014/main" id="{5437FA70-3508-437B-BACC-C083C7C557BE}"/>
                  </a:ext>
                </a:extLst>
              </p:cNvPr>
              <p:cNvSpPr txBox="1"/>
              <p:nvPr/>
            </p:nvSpPr>
            <p:spPr>
              <a:xfrm>
                <a:off x="540001" y="3861048"/>
                <a:ext cx="11111999" cy="94929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just" eaLnBrk="1" fontAlgn="b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半圆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的直径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的长为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弦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的长为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弦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平分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的长是</a:t>
                </a:r>
                <a:r>
                  <a:rPr lang="zh-CN" altLang="zh-CN" sz="100" b="0" i="1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>
          <p:sp>
            <p:nvSpPr>
              <p:cNvPr id="9" name="yt_shape_13507">
                <a:extLst>
                  <a:ext uri="{FF2B5EF4-FFF2-40B4-BE49-F238E27FC236}">
                    <a16:creationId xmlns:a16="http://schemas.microsoft.com/office/drawing/2014/main" id="{5437FA70-3508-437B-BACC-C083C7C557B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1" y="3861048"/>
                <a:ext cx="11111999" cy="949299"/>
              </a:xfrm>
              <a:prstGeom prst="rect">
                <a:avLst/>
              </a:prstGeom>
              <a:blipFill>
                <a:blip r:embed="rId3"/>
                <a:stretch>
                  <a:fillRect l="-1701" t="-7051" r="-1701" b="-1538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yt_shape_13512">
            <a:extLst>
              <a:ext uri="{FF2B5EF4-FFF2-40B4-BE49-F238E27FC236}">
                <a16:creationId xmlns:a16="http://schemas.microsoft.com/office/drawing/2014/main" id="{C48FE7C8-6D7E-41C3-8AB4-933331FED093}"/>
              </a:ext>
            </a:extLst>
          </p:cNvPr>
          <p:cNvSpPr txBox="1"/>
          <p:nvPr/>
        </p:nvSpPr>
        <p:spPr>
          <a:xfrm>
            <a:off x="539882" y="6584663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1" name="yt_shape_13509" title="H_119.741104">
            <a:extLst>
              <a:ext uri="{FF2B5EF4-FFF2-40B4-BE49-F238E27FC236}">
                <a16:creationId xmlns:a16="http://schemas.microsoft.com/office/drawing/2014/main" id="{F920A475-ADDE-4757-944C-6EB921DEB5AE}"/>
              </a:ext>
            </a:extLst>
          </p:cNvPr>
          <p:cNvGrpSpPr/>
          <p:nvPr/>
        </p:nvGrpSpPr>
        <p:grpSpPr>
          <a:xfrm>
            <a:off x="10128448" y="4756200"/>
            <a:ext cx="1631061" cy="1589227"/>
            <a:chOff x="0" y="0"/>
            <a:chExt cx="1631061" cy="1589227"/>
          </a:xfrm>
        </p:grpSpPr>
        <p:pic>
          <p:nvPicPr>
            <p:cNvPr id="12" name="yt_image_13509">
              <a:extLst>
                <a:ext uri="{FF2B5EF4-FFF2-40B4-BE49-F238E27FC236}">
                  <a16:creationId xmlns:a16="http://schemas.microsoft.com/office/drawing/2014/main" id="{D1AED72C-4CD6-4AE6-88DE-BDE6949BAA2E}"/>
                </a:ext>
                <a:ext uri="">
  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0"/>
              <a:ext cx="1631061" cy="112471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" name="yt_shape_13511">
              <a:extLst>
                <a:ext uri="{FF2B5EF4-FFF2-40B4-BE49-F238E27FC236}">
                  <a16:creationId xmlns:a16="http://schemas.microsoft.com/office/drawing/2014/main" id="{A926FA0B-BEB2-4519-9EBE-86A5C777B89E}"/>
                </a:ext>
              </a:extLst>
            </p:cNvPr>
            <p:cNvSpPr txBox="1"/>
            <p:nvPr/>
          </p:nvSpPr>
          <p:spPr>
            <a:xfrm>
              <a:off x="282249" y="1160712"/>
              <a:ext cx="1102562" cy="428515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just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6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ACE69B91-C03A-4787-9D06-5703B8B1580B}"/>
                  </a:ext>
                </a:extLst>
              </p:cNvPr>
              <p:cNvSpPr txBox="1"/>
              <p:nvPr/>
            </p:nvSpPr>
            <p:spPr>
              <a:xfrm>
                <a:off x="1059590" y="4301816"/>
                <a:ext cx="1005714" cy="52319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algn="just" fontAlgn="b"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zh-CN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ACE69B91-C03A-4787-9D06-5703B8B1580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59590" y="4301816"/>
                <a:ext cx="1005714" cy="523190"/>
              </a:xfrm>
              <a:prstGeom prst="rect">
                <a:avLst/>
              </a:prstGeom>
              <a:blipFill>
                <a:blip r:embed="rId5"/>
                <a:stretch>
                  <a:fillRect l="-9697" b="-2674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14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3513" name="yt_shape_13513"/>
              <p:cNvSpPr txBox="1"/>
              <p:nvPr/>
            </p:nvSpPr>
            <p:spPr>
              <a:xfrm>
                <a:off x="540119" y="900000"/>
                <a:ext cx="11111999" cy="143404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已知点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和点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分别在同一条直线上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是半圆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的直径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是半圆的弦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PDA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PBD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60°.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的长为</a:t>
                </a:r>
                <a:r>
                  <a:rPr lang="zh-CN" altLang="zh-CN" sz="100" b="0" i="1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>
          <p:sp>
            <p:nvSpPr>
              <p:cNvPr id="13513" name="yt_shape_135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111999" cy="1434047"/>
              </a:xfrm>
              <a:prstGeom prst="rect">
                <a:avLst/>
              </a:prstGeom>
              <a:blipFill>
                <a:blip r:embed="rId2"/>
                <a:stretch>
                  <a:fillRect l="-1701" t="-3830" r="-1701" b="-1234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515" name="yt_image_13515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4729" y="2537199"/>
            <a:ext cx="2042541" cy="11841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AD9A246E-712F-9DFE-0DE5-83C715EEE0F0}"/>
              </a:ext>
            </a:extLst>
          </p:cNvPr>
          <p:cNvSpPr txBox="1"/>
          <p:nvPr/>
        </p:nvSpPr>
        <p:spPr>
          <a:xfrm>
            <a:off x="1059708" y="1849001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17" name="yt_shape_13517"/>
          <p:cNvSpPr txBox="1"/>
          <p:nvPr/>
        </p:nvSpPr>
        <p:spPr>
          <a:xfrm>
            <a:off x="540000" y="900000"/>
            <a:ext cx="153888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三、解答题</a:t>
            </a:r>
          </a:p>
        </p:txBody>
      </p:sp>
      <p:sp>
        <p:nvSpPr>
          <p:cNvPr id="13518" name="yt_shape_13518"/>
          <p:cNvSpPr txBox="1"/>
          <p:nvPr/>
        </p:nvSpPr>
        <p:spPr>
          <a:xfrm>
            <a:off x="540000" y="1379303"/>
            <a:ext cx="1055417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天津市中考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的直径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上一点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连接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CB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3519" name="yt_shape_13519"/>
              <p:cNvSpPr txBox="1"/>
              <p:nvPr/>
            </p:nvSpPr>
            <p:spPr>
              <a:xfrm>
                <a:off x="540000" y="1858606"/>
                <a:ext cx="8201219" cy="49000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为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𝐴𝐵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的中点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求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的大小和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的长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；</a:t>
                </a:r>
              </a:p>
            </p:txBody>
          </p:sp>
        </mc:Choice>
        <mc:Fallback>
          <p:sp>
            <p:nvSpPr>
              <p:cNvPr id="13519" name="yt_shape_1351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858606"/>
                <a:ext cx="8201219" cy="490006"/>
              </a:xfrm>
              <a:prstGeom prst="rect">
                <a:avLst/>
              </a:prstGeom>
              <a:blipFill>
                <a:blip r:embed="rId2"/>
                <a:stretch>
                  <a:fillRect l="-2305" r="-1338" b="-375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521" name="yt_image_13521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480376" y="2355998"/>
            <a:ext cx="2201052" cy="22138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6" name="yt_shape_13523">
                <a:extLst>
                  <a:ext uri="{FF2B5EF4-FFF2-40B4-BE49-F238E27FC236}">
                    <a16:creationId xmlns:a16="http://schemas.microsoft.com/office/drawing/2014/main" id="{08B1B16E-FEC3-48DE-834F-27602053C832}"/>
                  </a:ext>
                </a:extLst>
              </p:cNvPr>
              <p:cNvSpPr txBox="1"/>
              <p:nvPr/>
            </p:nvSpPr>
            <p:spPr>
              <a:xfrm>
                <a:off x="540000" y="2564904"/>
                <a:ext cx="4089261" cy="347697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为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的直径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90°.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为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𝐴𝐵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的中点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𝐴𝐶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𝐵𝐶</m:t>
                        </m:r>
                      </m:e>
                    </m:groupChr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CAB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CBA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45°.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𝐴</m:t>
                            </m:r>
                            <m:sSup>
                              <m:sSupPr>
                                <m:ctrlPr>
                                  <a:rPr lang="en-US" altLang="zh-CN" sz="2400" b="0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12" charset="0"/>
                                  </a:rPr>
                                </m:ctrlPr>
                              </m:sSupPr>
                              <m:e>
                                <m:r>
                                  <a:rPr lang="en-US" altLang="zh-CN" sz="2400" b="0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𝐵</m:t>
                                </m:r>
                              </m:e>
                              <m:sup>
                                <m:r>
                                  <a:rPr lang="en-US" altLang="zh-CN" sz="2400" b="0" i="0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2</m:t>
                                </m:r>
                              </m:sup>
                            </m:sSup>
                          </m:num>
                          <m:den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den>
                        </m:f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6" name="yt_shape_13523">
                <a:extLst>
                  <a:ext uri="{FF2B5EF4-FFF2-40B4-BE49-F238E27FC236}">
                    <a16:creationId xmlns:a16="http://schemas.microsoft.com/office/drawing/2014/main" id="{08B1B16E-FEC3-48DE-834F-27602053C83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564904"/>
                <a:ext cx="4089261" cy="3476977"/>
              </a:xfrm>
              <a:prstGeom prst="rect">
                <a:avLst/>
              </a:prstGeom>
              <a:blipFill>
                <a:blip r:embed="rId4"/>
                <a:stretch>
                  <a:fillRect l="-4627" t="-1579" r="-3731" b="-1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25" name="yt_shape_13525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的半径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且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垂足为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过点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的切线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的延长线相交于点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3526" name="yt_image_13526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368824" y="1821223"/>
            <a:ext cx="2283294" cy="22722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yt_shape_13528">
                <a:extLst>
                  <a:ext uri="{FF2B5EF4-FFF2-40B4-BE49-F238E27FC236}">
                    <a16:creationId xmlns:a16="http://schemas.microsoft.com/office/drawing/2014/main" id="{6C6B2E60-3573-448C-9340-1FA356ECC060}"/>
                  </a:ext>
                </a:extLst>
              </p:cNvPr>
              <p:cNvSpPr txBox="1"/>
              <p:nvPr/>
            </p:nvSpPr>
            <p:spPr>
              <a:xfrm>
                <a:off x="539882" y="1910618"/>
                <a:ext cx="6112251" cy="454271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DF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是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的切线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OD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⊥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DF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OD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⊥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FCB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四边形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FCED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为矩形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FD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EC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则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𝐵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𝐶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OD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⊥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FD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4" name="yt_shape_13528">
                <a:extLst>
                  <a:ext uri="{FF2B5EF4-FFF2-40B4-BE49-F238E27FC236}">
                    <a16:creationId xmlns:a16="http://schemas.microsoft.com/office/drawing/2014/main" id="{6C6B2E60-3573-448C-9340-1FA356ECC06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882" y="1910618"/>
                <a:ext cx="6112251" cy="4542718"/>
              </a:xfrm>
              <a:prstGeom prst="rect">
                <a:avLst/>
              </a:prstGeom>
              <a:blipFill>
                <a:blip r:embed="rId3"/>
                <a:stretch>
                  <a:fillRect l="-3094" t="-1072" r="-2395" b="-134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632</Words>
  <Application>Microsoft Office PowerPoint</Application>
  <PresentationFormat>宽屏</PresentationFormat>
  <Paragraphs>53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2" baseType="lpstr">
      <vt:lpstr>宋体</vt:lpstr>
      <vt:lpstr>Arial</vt:lpstr>
      <vt:lpstr>Calibri Light</vt:lpstr>
      <vt:lpstr>Cambria Math</vt:lpstr>
      <vt:lpstr>Times New Roman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47</cp:revision>
  <dcterms:created xsi:type="dcterms:W3CDTF">2023-05-05T05:33:04Z</dcterms:created>
  <dcterms:modified xsi:type="dcterms:W3CDTF">2023-05-18T14:55:53Z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