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8" r:id="rId5"/>
    <p:sldId id="371" r:id="rId6"/>
    <p:sldId id="374" r:id="rId7"/>
    <p:sldId id="376" r:id="rId8"/>
    <p:sldId id="378" r:id="rId9"/>
    <p:sldId id="382" r:id="rId10"/>
    <p:sldId id="383" r:id="rId11"/>
    <p:sldId id="384" r:id="rId12"/>
    <p:sldId id="386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7" Type="http://schemas.openxmlformats.org/officeDocument/2006/relationships/image" Target="../media/image11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bin"/><Relationship Id="rId4" Type="http://schemas.openxmlformats.org/officeDocument/2006/relationships/image" Target="../media/image8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55" name="yt_image_14755" title="H_56.721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620688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57" name="yt_image_14757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544042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59" name="yt_shape_14759"/>
          <p:cNvSpPr txBox="1"/>
          <p:nvPr/>
        </p:nvSpPr>
        <p:spPr>
          <a:xfrm>
            <a:off x="540119" y="192394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则这四条线段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选填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成比例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利用成比例线段的定义判断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</a:p>
        </p:txBody>
      </p:sp>
      <p:sp>
        <p:nvSpPr>
          <p:cNvPr id="5" name="yt_shape_14762">
            <a:extLst>
              <a:ext uri="{FF2B5EF4-FFF2-40B4-BE49-F238E27FC236}">
                <a16:creationId xmlns:a16="http://schemas.microsoft.com/office/drawing/2014/main" id="{C3608678-B3B5-42C3-8608-C283598D9B76}"/>
              </a:ext>
            </a:extLst>
          </p:cNvPr>
          <p:cNvSpPr txBox="1"/>
          <p:nvPr/>
        </p:nvSpPr>
        <p:spPr>
          <a:xfrm>
            <a:off x="540119" y="3753033"/>
            <a:ext cx="106679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在如图所示的两个相似四边形中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6" name="yt_image_14763">
            <a:extLst>
              <a:ext uri="{FF2B5EF4-FFF2-40B4-BE49-F238E27FC236}">
                <a16:creationId xmlns:a16="http://schemas.microsoft.com/office/drawing/2014/main" id="{8E1014F0-95D0-450B-8D1F-6CDCB1949112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6238" y="4384700"/>
            <a:ext cx="2659761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4765">
            <a:extLst>
              <a:ext uri="{FF2B5EF4-FFF2-40B4-BE49-F238E27FC236}">
                <a16:creationId xmlns:a16="http://schemas.microsoft.com/office/drawing/2014/main" id="{C7C92A50-EFCD-43FB-87A6-178C6306089E}"/>
              </a:ext>
            </a:extLst>
          </p:cNvPr>
          <p:cNvSpPr txBox="1"/>
          <p:nvPr/>
        </p:nvSpPr>
        <p:spPr>
          <a:xfrm>
            <a:off x="540119" y="5554238"/>
            <a:ext cx="56169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用相似多边形的性质来计算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8" name="yt_shape_14766">
            <a:extLst>
              <a:ext uri="{FF2B5EF4-FFF2-40B4-BE49-F238E27FC236}">
                <a16:creationId xmlns:a16="http://schemas.microsoft.com/office/drawing/2014/main" id="{8B5FE919-5E99-4E5B-9FF3-A720E1C02E87}"/>
              </a:ext>
            </a:extLst>
          </p:cNvPr>
          <p:cNvSpPr txBox="1"/>
          <p:nvPr/>
        </p:nvSpPr>
        <p:spPr>
          <a:xfrm>
            <a:off x="540119" y="6033541"/>
            <a:ext cx="43553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83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6" name="yt_shape_14816"/>
          <p:cNvSpPr txBox="1"/>
          <p:nvPr/>
        </p:nvSpPr>
        <p:spPr>
          <a:xfrm>
            <a:off x="540119" y="836712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把矩形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折痕为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DMNC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与矩形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</p:txBody>
      </p:sp>
      <p:sp>
        <p:nvSpPr>
          <p:cNvPr id="14817" name="yt_shape_14817"/>
          <p:cNvSpPr txBox="1"/>
          <p:nvPr/>
        </p:nvSpPr>
        <p:spPr>
          <a:xfrm>
            <a:off x="540000" y="1799866"/>
            <a:ext cx="24109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818"/>
              <p:cNvSpPr txBox="1"/>
              <p:nvPr/>
            </p:nvSpPr>
            <p:spPr>
              <a:xfrm>
                <a:off x="540000" y="2431533"/>
                <a:ext cx="7375930" cy="24870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矩形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DMNC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与矩形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相似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2" name="yt_shape_148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31533"/>
                <a:ext cx="7375930" cy="2487027"/>
              </a:xfrm>
              <a:prstGeom prst="rect">
                <a:avLst/>
              </a:prstGeom>
              <a:blipFill>
                <a:blip r:embed="rId2"/>
                <a:stretch>
                  <a:fillRect l="-2562" t="-2206" r="-1570" b="-63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20" name="yt_image_1482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7781" y="2431533"/>
            <a:ext cx="1744218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4822">
            <a:extLst>
              <a:ext uri="{FF2B5EF4-FFF2-40B4-BE49-F238E27FC236}">
                <a16:creationId xmlns:a16="http://schemas.microsoft.com/office/drawing/2014/main" id="{39FE7BEA-23E7-421A-8CCD-C771116A01BE}"/>
              </a:ext>
            </a:extLst>
          </p:cNvPr>
          <p:cNvSpPr txBox="1"/>
          <p:nvPr/>
        </p:nvSpPr>
        <p:spPr>
          <a:xfrm>
            <a:off x="540000" y="4982347"/>
            <a:ext cx="56169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DMNC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的相似比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823">
                <a:extLst>
                  <a:ext uri="{FF2B5EF4-FFF2-40B4-BE49-F238E27FC236}">
                    <a16:creationId xmlns:a16="http://schemas.microsoft.com/office/drawing/2014/main" id="{FABCC430-5246-4950-8CAC-7460568210BB}"/>
                  </a:ext>
                </a:extLst>
              </p:cNvPr>
              <p:cNvSpPr txBox="1"/>
              <p:nvPr/>
            </p:nvSpPr>
            <p:spPr>
              <a:xfrm>
                <a:off x="540000" y="5614014"/>
                <a:ext cx="8361520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矩形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DMNC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与矩形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的相似比是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4823">
                <a:extLst>
                  <a:ext uri="{FF2B5EF4-FFF2-40B4-BE49-F238E27FC236}">
                    <a16:creationId xmlns:a16="http://schemas.microsoft.com/office/drawing/2014/main" id="{FABCC430-5246-4950-8CAC-7460568210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14014"/>
                <a:ext cx="8361520" cy="466666"/>
              </a:xfrm>
              <a:prstGeom prst="rect">
                <a:avLst/>
              </a:prstGeom>
              <a:blipFill>
                <a:blip r:embed="rId4"/>
                <a:stretch>
                  <a:fillRect l="-2261" t="-5263" r="-124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7" name="yt_shape_14827"/>
          <p:cNvSpPr txBox="1"/>
          <p:nvPr/>
        </p:nvSpPr>
        <p:spPr>
          <a:xfrm>
            <a:off x="468666" y="721142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88c80c8a-645e-42ec-8cc8-d652bddc17ec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828" name="yt_shape_14828"/>
              <p:cNvSpPr txBox="1"/>
              <p:nvPr/>
            </p:nvSpPr>
            <p:spPr>
              <a:xfrm>
                <a:off x="540119" y="1474302"/>
                <a:ext cx="11111999" cy="21557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创新意识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宽与长之比为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的矩形叫做黄金矩形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黄金矩形令人赏心悦目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它给我们以协调、匀称的美感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如果在一个黄金矩形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里画一个正方形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那么留下的矩形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还是黄金矩形吗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请证明你的结论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828" name="yt_shape_148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74302"/>
                <a:ext cx="11111999" cy="2155718"/>
              </a:xfrm>
              <a:prstGeom prst="rect">
                <a:avLst/>
              </a:prstGeom>
              <a:blipFill>
                <a:blip r:embed="rId2"/>
                <a:stretch>
                  <a:fillRect l="-1701" r="-1701" b="-7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30" name="yt_image_1483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72464" y="3680808"/>
            <a:ext cx="1317879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833885">
            <a:extLst>
              <a:ext uri="{FF2B5EF4-FFF2-40B4-BE49-F238E27FC236}">
                <a16:creationId xmlns:a16="http://schemas.microsoft.com/office/drawing/2014/main" id="{1401620F-BA51-7F0B-B94E-FCF395CE3EF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45295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832">
                <a:extLst>
                  <a:ext uri="{FF2B5EF4-FFF2-40B4-BE49-F238E27FC236}">
                    <a16:creationId xmlns:a16="http://schemas.microsoft.com/office/drawing/2014/main" id="{B48C6A94-D0B0-4079-878C-309499DB05FA}"/>
                  </a:ext>
                </a:extLst>
              </p:cNvPr>
              <p:cNvSpPr txBox="1"/>
              <p:nvPr/>
            </p:nvSpPr>
            <p:spPr>
              <a:xfrm>
                <a:off x="468666" y="3673470"/>
                <a:ext cx="9443758" cy="26358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留下的矩形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还是黄金矩形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证明如下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是正方形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𝐹𝐷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留下的矩形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还是黄金矩形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4832">
                <a:extLst>
                  <a:ext uri="{FF2B5EF4-FFF2-40B4-BE49-F238E27FC236}">
                    <a16:creationId xmlns:a16="http://schemas.microsoft.com/office/drawing/2014/main" id="{B48C6A94-D0B0-4079-878C-309499DB05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66" y="3673470"/>
                <a:ext cx="9443758" cy="2635850"/>
              </a:xfrm>
              <a:prstGeom prst="rect">
                <a:avLst/>
              </a:prstGeom>
              <a:blipFill>
                <a:blip r:embed="rId5"/>
                <a:stretch>
                  <a:fillRect l="-2001" t="-2083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5" name="yt_shape_14835"/>
          <p:cNvSpPr txBox="1"/>
          <p:nvPr/>
        </p:nvSpPr>
        <p:spPr>
          <a:xfrm>
            <a:off x="1445792" y="1556792"/>
            <a:ext cx="93004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相似多边形的相似比要注意顺序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由相似多边形的性质解题时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注意由相似得比例式求解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833909">
            <a:extLst>
              <a:ext uri="{FF2B5EF4-FFF2-40B4-BE49-F238E27FC236}">
                <a16:creationId xmlns:a16="http://schemas.microsoft.com/office/drawing/2014/main" id="{921E8CD8-53D4-FC16-D845-95E75D00AA4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19795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7" name="yt_shape_14767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6adb71e-80cf-49f7-99d1-9b139a7b0c11.png&quot;}"/>
            </a:endParaRPr>
          </a:p>
        </p:txBody>
      </p:sp>
      <p:sp>
        <p:nvSpPr>
          <p:cNvPr id="14768" name="yt_shape_14768"/>
          <p:cNvSpPr txBox="1"/>
          <p:nvPr/>
        </p:nvSpPr>
        <p:spPr>
          <a:xfrm>
            <a:off x="540000" y="1662201"/>
            <a:ext cx="302647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相似图形</a:t>
            </a:r>
          </a:p>
        </p:txBody>
      </p:sp>
      <p:sp>
        <p:nvSpPr>
          <p:cNvPr id="14769" name="yt_shape_14769"/>
          <p:cNvSpPr txBox="1"/>
          <p:nvPr/>
        </p:nvSpPr>
        <p:spPr>
          <a:xfrm>
            <a:off x="540000" y="2161766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形状相同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的图形叫做相似图形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770" name="yt_shape_14770"/>
          <p:cNvSpPr txBox="1"/>
          <p:nvPr/>
        </p:nvSpPr>
        <p:spPr>
          <a:xfrm>
            <a:off x="540000" y="2641069"/>
            <a:ext cx="87636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泸西县期末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不是相似图形的一组是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6CBE56F-88BD-4B9C-8BA5-FD6869D62CED}"/>
              </a:ext>
            </a:extLst>
          </p:cNvPr>
          <p:cNvGrpSpPr/>
          <p:nvPr/>
        </p:nvGrpSpPr>
        <p:grpSpPr>
          <a:xfrm>
            <a:off x="540000" y="3645024"/>
            <a:ext cx="1245870" cy="1054252"/>
            <a:chOff x="540000" y="3333315"/>
            <a:chExt cx="1245870" cy="1054252"/>
          </a:xfrm>
        </p:grpSpPr>
        <p:pic>
          <p:nvPicPr>
            <p:cNvPr id="14771" name="yt_image_1477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0000" y="3333315"/>
              <a:ext cx="1245870" cy="5920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77" name="yt_shape_14777"/>
            <p:cNvSpPr txBox="1"/>
            <p:nvPr/>
          </p:nvSpPr>
          <p:spPr>
            <a:xfrm>
              <a:off x="962901" y="3925389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736894A-7595-439A-9063-7B5B4677418F}"/>
              </a:ext>
            </a:extLst>
          </p:cNvPr>
          <p:cNvGrpSpPr/>
          <p:nvPr/>
        </p:nvGrpSpPr>
        <p:grpSpPr>
          <a:xfrm>
            <a:off x="2571064" y="3595875"/>
            <a:ext cx="998982" cy="1103401"/>
            <a:chOff x="2145870" y="3284166"/>
            <a:chExt cx="998982" cy="1103401"/>
          </a:xfrm>
        </p:grpSpPr>
        <p:pic>
          <p:nvPicPr>
            <p:cNvPr id="14772" name="yt_image_1477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5870" y="3284166"/>
              <a:ext cx="998982" cy="6412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78" name="yt_shape_14778"/>
            <p:cNvSpPr txBox="1"/>
            <p:nvPr/>
          </p:nvSpPr>
          <p:spPr>
            <a:xfrm>
              <a:off x="2453734" y="3925389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EB9697D-211A-4356-B076-44D70C191F09}"/>
              </a:ext>
            </a:extLst>
          </p:cNvPr>
          <p:cNvGrpSpPr/>
          <p:nvPr/>
        </p:nvGrpSpPr>
        <p:grpSpPr>
          <a:xfrm>
            <a:off x="4355240" y="3688458"/>
            <a:ext cx="1276731" cy="1010818"/>
            <a:chOff x="3504852" y="3376749"/>
            <a:chExt cx="1276731" cy="1010818"/>
          </a:xfrm>
        </p:grpSpPr>
        <p:pic>
          <p:nvPicPr>
            <p:cNvPr id="14773" name="yt_image_1477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852" y="3376749"/>
              <a:ext cx="1276731" cy="54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79" name="yt_shape_14779"/>
            <p:cNvSpPr txBox="1"/>
            <p:nvPr/>
          </p:nvSpPr>
          <p:spPr>
            <a:xfrm>
              <a:off x="3951590" y="3925389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1009699-05BA-49DF-8D3D-9D6C9E9E1119}"/>
              </a:ext>
            </a:extLst>
          </p:cNvPr>
          <p:cNvGrpSpPr/>
          <p:nvPr/>
        </p:nvGrpSpPr>
        <p:grpSpPr>
          <a:xfrm>
            <a:off x="6417164" y="3584445"/>
            <a:ext cx="1046988" cy="1114831"/>
            <a:chOff x="5141583" y="3272736"/>
            <a:chExt cx="1046988" cy="1114831"/>
          </a:xfrm>
        </p:grpSpPr>
        <p:pic>
          <p:nvPicPr>
            <p:cNvPr id="14774" name="yt_image_1477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141583" y="3272736"/>
              <a:ext cx="1046988" cy="6526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80" name="yt_shape_14780"/>
            <p:cNvSpPr txBox="1"/>
            <p:nvPr/>
          </p:nvSpPr>
          <p:spPr>
            <a:xfrm>
              <a:off x="5465043" y="3925389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  <p:pic>
        <p:nvPicPr>
          <p:cNvPr id="3" name="yt_shape_1684382833697">
            <a:extLst>
              <a:ext uri="{FF2B5EF4-FFF2-40B4-BE49-F238E27FC236}">
                <a16:creationId xmlns:a16="http://schemas.microsoft.com/office/drawing/2014/main" id="{462D7AAE-62F1-681E-6DA8-552C080FD123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833715">
            <a:extLst>
              <a:ext uri="{FF2B5EF4-FFF2-40B4-BE49-F238E27FC236}">
                <a16:creationId xmlns:a16="http://schemas.microsoft.com/office/drawing/2014/main" id="{F6864B92-90A6-7CE4-2CA5-63FBC761716C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0FDBBE-9585-35B2-B291-3F147EFDF249}"/>
              </a:ext>
            </a:extLst>
          </p:cNvPr>
          <p:cNvSpPr txBox="1"/>
          <p:nvPr/>
        </p:nvSpPr>
        <p:spPr>
          <a:xfrm>
            <a:off x="1364389" y="2088066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形状相同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FE90A8-BCD3-3076-C965-072CE3A0FC45}"/>
              </a:ext>
            </a:extLst>
          </p:cNvPr>
          <p:cNvSpPr txBox="1"/>
          <p:nvPr/>
        </p:nvSpPr>
        <p:spPr>
          <a:xfrm>
            <a:off x="8298589" y="25942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1" name="yt_shape_14781"/>
          <p:cNvSpPr txBox="1"/>
          <p:nvPr/>
        </p:nvSpPr>
        <p:spPr>
          <a:xfrm>
            <a:off x="540000" y="900000"/>
            <a:ext cx="50526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下列图形是相似图形的是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82" name="yt_table_14782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080025"/>
              </p:ext>
            </p:extLst>
          </p:nvPr>
        </p:nvGraphicFramePr>
        <p:xfrm>
          <a:off x="540000" y="1531667"/>
          <a:ext cx="5511800" cy="1697484"/>
        </p:xfrm>
        <a:graphic>
          <a:graphicData uri="http://schemas.openxmlformats.org/drawingml/2006/table">
            <a:tbl>
              <a:tblPr/>
              <a:tblGrid>
                <a:gridCol w="5511800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两张孪生兄弟的照片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一个三角板的内、外三角形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行书中的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与楷书中的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在同一棵树上摘下的两片树叶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E9DDC89-B157-33D4-9FFD-E68DDAA50BA7}"/>
              </a:ext>
            </a:extLst>
          </p:cNvPr>
          <p:cNvSpPr txBox="1"/>
          <p:nvPr/>
        </p:nvSpPr>
        <p:spPr>
          <a:xfrm>
            <a:off x="4640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4" name="yt_shape_14784"/>
          <p:cNvSpPr txBox="1"/>
          <p:nvPr/>
        </p:nvSpPr>
        <p:spPr>
          <a:xfrm>
            <a:off x="494314" y="924699"/>
            <a:ext cx="342561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成比例线段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785" name="yt_shape_14785"/>
              <p:cNvSpPr txBox="1"/>
              <p:nvPr/>
            </p:nvSpPr>
            <p:spPr>
              <a:xfrm>
                <a:off x="540119" y="1451158"/>
                <a:ext cx="11111999" cy="12479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四条线段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如果其中两条线段的比与另两条线段的比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相等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则这四条线段成比例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785" name="yt_shape_147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51158"/>
                <a:ext cx="11111999" cy="1247906"/>
              </a:xfrm>
              <a:prstGeom prst="rect">
                <a:avLst/>
              </a:prstGeom>
              <a:blipFill>
                <a:blip r:embed="rId2"/>
                <a:stretch>
                  <a:fillRect l="-1701" r="-384" b="-7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87" name="yt_shape_14787"/>
          <p:cNvSpPr txBox="1"/>
          <p:nvPr/>
        </p:nvSpPr>
        <p:spPr>
          <a:xfrm>
            <a:off x="540000" y="2722958"/>
            <a:ext cx="5360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成比例的是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88" name="yt_table_1478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245644"/>
              </p:ext>
            </p:extLst>
          </p:nvPr>
        </p:nvGraphicFramePr>
        <p:xfrm>
          <a:off x="540000" y="3354625"/>
          <a:ext cx="6809423" cy="848742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  <a:gridCol w="3319780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</a:tbl>
          </a:graphicData>
        </a:graphic>
      </p:graphicFrame>
      <p:sp>
        <p:nvSpPr>
          <p:cNvPr id="14790" name="yt_shape_14790"/>
          <p:cNvSpPr txBox="1"/>
          <p:nvPr/>
        </p:nvSpPr>
        <p:spPr>
          <a:xfrm>
            <a:off x="540119" y="4253967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833749">
            <a:extLst>
              <a:ext uri="{FF2B5EF4-FFF2-40B4-BE49-F238E27FC236}">
                <a16:creationId xmlns:a16="http://schemas.microsoft.com/office/drawing/2014/main" id="{B8E04421-B23A-EFE6-88DF-1877A5AA9ED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65328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36D18F-95D9-9DDB-E883-B59812B8E678}"/>
              </a:ext>
            </a:extLst>
          </p:cNvPr>
          <p:cNvSpPr txBox="1"/>
          <p:nvPr/>
        </p:nvSpPr>
        <p:spPr>
          <a:xfrm>
            <a:off x="9881446" y="1377458"/>
            <a:ext cx="1094486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9AB5D6-67C9-765B-7272-20F0907B8A9E}"/>
              </a:ext>
            </a:extLst>
          </p:cNvPr>
          <p:cNvSpPr txBox="1"/>
          <p:nvPr/>
        </p:nvSpPr>
        <p:spPr>
          <a:xfrm>
            <a:off x="4945789" y="26761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39B048-07B9-884B-E30E-2F4FE4557B6D}"/>
              </a:ext>
            </a:extLst>
          </p:cNvPr>
          <p:cNvSpPr txBox="1"/>
          <p:nvPr/>
        </p:nvSpPr>
        <p:spPr>
          <a:xfrm>
            <a:off x="10854582" y="420716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1" name="yt_shape_14791"/>
          <p:cNvSpPr txBox="1"/>
          <p:nvPr/>
        </p:nvSpPr>
        <p:spPr>
          <a:xfrm>
            <a:off x="540000" y="919459"/>
            <a:ext cx="33342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相似多边形</a:t>
            </a:r>
          </a:p>
        </p:txBody>
      </p:sp>
      <p:sp>
        <p:nvSpPr>
          <p:cNvPr id="14792" name="yt_shape_14792"/>
          <p:cNvSpPr txBox="1"/>
          <p:nvPr/>
        </p:nvSpPr>
        <p:spPr>
          <a:xfrm>
            <a:off x="540119" y="14459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两个边数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相同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的多边形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如果它们的角分别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边成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比例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则这两个多边形叫做相似多边形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相似多边形对应边的比叫做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793" name="yt_shape_14793"/>
          <p:cNvSpPr txBox="1"/>
          <p:nvPr/>
        </p:nvSpPr>
        <p:spPr>
          <a:xfrm>
            <a:off x="540000" y="2378459"/>
            <a:ext cx="4129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94" name="yt_table_14794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086956"/>
              </p:ext>
            </p:extLst>
          </p:nvPr>
        </p:nvGraphicFramePr>
        <p:xfrm>
          <a:off x="540000" y="3010126"/>
          <a:ext cx="5453063" cy="1697484"/>
        </p:xfrm>
        <a:graphic>
          <a:graphicData uri="http://schemas.openxmlformats.org/drawingml/2006/table">
            <a:tbl>
              <a:tblPr/>
              <a:tblGrid>
                <a:gridCol w="5453063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矩形都是相似图形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各角对应相等的两个五边形相似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等边三角形都是相似三角形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各边对应成比例的两个六边形相似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</a:tbl>
          </a:graphicData>
        </a:graphic>
      </p:graphicFrame>
      <p:sp>
        <p:nvSpPr>
          <p:cNvPr id="14796" name="yt_shape_14796"/>
          <p:cNvSpPr txBox="1"/>
          <p:nvPr/>
        </p:nvSpPr>
        <p:spPr>
          <a:xfrm>
            <a:off x="540000" y="4758023"/>
            <a:ext cx="109068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两个相似多边形一组对应边分别为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那么它们的相似比为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833781">
            <a:extLst>
              <a:ext uri="{FF2B5EF4-FFF2-40B4-BE49-F238E27FC236}">
                <a16:creationId xmlns:a16="http://schemas.microsoft.com/office/drawing/2014/main" id="{F4F1F7C3-99AC-AD0C-F425-E21BA0FE242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60088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2B382E-5302-8489-BCA4-CB7A1B7B26EC}"/>
              </a:ext>
            </a:extLst>
          </p:cNvPr>
          <p:cNvSpPr txBox="1"/>
          <p:nvPr/>
        </p:nvSpPr>
        <p:spPr>
          <a:xfrm>
            <a:off x="2583708" y="137221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相同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FA731A-8D5C-9C7D-31BF-11B28E482112}"/>
              </a:ext>
            </a:extLst>
          </p:cNvPr>
          <p:cNvSpPr txBox="1"/>
          <p:nvPr/>
        </p:nvSpPr>
        <p:spPr>
          <a:xfrm>
            <a:off x="7765307" y="137221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2EA207-37F1-961A-A227-B1BAF89A2C1F}"/>
              </a:ext>
            </a:extLst>
          </p:cNvPr>
          <p:cNvSpPr txBox="1"/>
          <p:nvPr/>
        </p:nvSpPr>
        <p:spPr>
          <a:xfrm>
            <a:off x="9898907" y="137221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比例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858D83-552C-E856-C483-22A3989E4A3E}"/>
              </a:ext>
            </a:extLst>
          </p:cNvPr>
          <p:cNvSpPr txBox="1"/>
          <p:nvPr/>
        </p:nvSpPr>
        <p:spPr>
          <a:xfrm>
            <a:off x="8451107" y="184770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相似比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F0B0BC-6467-9F15-41B9-ED9B75A556D2}"/>
              </a:ext>
            </a:extLst>
          </p:cNvPr>
          <p:cNvSpPr txBox="1"/>
          <p:nvPr/>
        </p:nvSpPr>
        <p:spPr>
          <a:xfrm>
            <a:off x="3726589" y="23316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51E2FF6-6041-B929-EFFC-336BB409654C}"/>
              </a:ext>
            </a:extLst>
          </p:cNvPr>
          <p:cNvSpPr txBox="1"/>
          <p:nvPr/>
        </p:nvSpPr>
        <p:spPr>
          <a:xfrm>
            <a:off x="10184539" y="471121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7" name="yt_shape_14797"/>
          <p:cNvSpPr txBox="1"/>
          <p:nvPr/>
        </p:nvSpPr>
        <p:spPr>
          <a:xfrm>
            <a:off x="494314" y="920024"/>
            <a:ext cx="496450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因忽视分类讨论而出错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798" name="yt_shape_14798"/>
              <p:cNvSpPr txBox="1"/>
              <p:nvPr/>
            </p:nvSpPr>
            <p:spPr>
              <a:xfrm>
                <a:off x="540119" y="1419589"/>
                <a:ext cx="11111999" cy="10733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一个三角形的三边分别是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另一个三角形与此三角形相似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已知其中一边是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则另两边的长是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798" name="yt_shape_147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19589"/>
                <a:ext cx="11111999" cy="1073307"/>
              </a:xfrm>
              <a:prstGeom prst="rect">
                <a:avLst/>
              </a:prstGeom>
              <a:blipFill>
                <a:blip r:embed="rId2"/>
                <a:stretch>
                  <a:fillRect l="-1701" t="-6818" r="-1701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833807">
            <a:extLst>
              <a:ext uri="{FF2B5EF4-FFF2-40B4-BE49-F238E27FC236}">
                <a16:creationId xmlns:a16="http://schemas.microsoft.com/office/drawing/2014/main" id="{9BD76310-389C-02BE-AFF4-90D4CF8F76F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60653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D369B2-4719-3E42-69D9-BDD714AF37CA}"/>
              </a:ext>
            </a:extLst>
          </p:cNvPr>
          <p:cNvSpPr txBox="1"/>
          <p:nvPr/>
        </p:nvSpPr>
        <p:spPr>
          <a:xfrm>
            <a:off x="449989" y="873218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05F549-1900-DE46-510A-9C431B97A23C}"/>
                  </a:ext>
                </a:extLst>
              </p:cNvPr>
              <p:cNvSpPr txBox="1"/>
              <p:nvPr/>
            </p:nvSpPr>
            <p:spPr>
              <a:xfrm>
                <a:off x="3650508" y="1753874"/>
                <a:ext cx="3366198" cy="68105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05F549-1900-DE46-510A-9C431B97A2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0508" y="1753874"/>
                <a:ext cx="3366198" cy="681051"/>
              </a:xfrm>
              <a:prstGeom prst="rect">
                <a:avLst/>
              </a:prstGeom>
              <a:blipFill>
                <a:blip r:embed="rId4"/>
                <a:stretch>
                  <a:fillRect l="-2899" b="-15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0" name="yt_shape_14800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6de57a4c-d8fb-4fe6-bcb4-8bec33537ab8.png&quot;}"/>
            </a:endParaRPr>
          </a:p>
        </p:txBody>
      </p:sp>
      <p:sp>
        <p:nvSpPr>
          <p:cNvPr id="14801" name="yt_shape_14801"/>
          <p:cNvSpPr txBox="1"/>
          <p:nvPr/>
        </p:nvSpPr>
        <p:spPr>
          <a:xfrm>
            <a:off x="540000" y="1644183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有三个矩形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4803" name="yt_table_14803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091459"/>
              </p:ext>
            </p:extLst>
          </p:nvPr>
        </p:nvGraphicFramePr>
        <p:xfrm>
          <a:off x="540000" y="2123486"/>
          <a:ext cx="5132706" cy="848742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甲和乙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甲和丙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乙和丙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甲、乙和丙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</a:tbl>
          </a:graphicData>
        </a:graphic>
      </p:graphicFrame>
      <p:pic>
        <p:nvPicPr>
          <p:cNvPr id="14802" name="yt_image_14802_skip" title="H_87.6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39579" y="2123486"/>
            <a:ext cx="4010787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833838">
            <a:extLst>
              <a:ext uri="{FF2B5EF4-FFF2-40B4-BE49-F238E27FC236}">
                <a16:creationId xmlns:a16="http://schemas.microsoft.com/office/drawing/2014/main" id="{58D215E0-A953-9753-DE4B-6C81246837A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46C867-0382-49BF-9970-B991FE0861C2}"/>
              </a:ext>
            </a:extLst>
          </p:cNvPr>
          <p:cNvSpPr txBox="1"/>
          <p:nvPr/>
        </p:nvSpPr>
        <p:spPr>
          <a:xfrm>
            <a:off x="5860189" y="15973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5" name="yt_shape_14805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地图上两点间的距离为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比例尺是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那么两地的实际距离是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4806" name="yt_shape_14806"/>
          <p:cNvSpPr txBox="1"/>
          <p:nvPr/>
        </p:nvSpPr>
        <p:spPr>
          <a:xfrm>
            <a:off x="540000" y="1940163"/>
            <a:ext cx="80358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在图中画出一个与四边形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相似但不全等的格点图形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809" name="yt_shape_14809"/>
          <p:cNvSpPr txBox="1"/>
          <p:nvPr/>
        </p:nvSpPr>
        <p:spPr>
          <a:xfrm>
            <a:off x="2354090" y="2419466"/>
            <a:ext cx="7386253" cy="166590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9250" b="0" i="0" u="none" spc="-9250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  <a:cs typeface="宋体" pitchFamily="92"/>
              </a:rPr>
              <a:t> </a:t>
            </a:r>
            <a:r>
              <a:rPr lang="en-US" altLang="zh-CN" sz="9250" b="0" i="0" u="none" spc="26484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  <a:cs typeface="宋体" pitchFamily="92"/>
              </a:rPr>
              <a:t> </a:t>
            </a:r>
            <a:r>
              <a:rPr lang="en-US" altLang="zh-CN" sz="8550" b="0" i="0" u="none" spc="26663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</a:p>
        </p:txBody>
      </p:sp>
      <p:pic>
        <p:nvPicPr>
          <p:cNvPr id="14807" name="yt_image_1480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4090" y="2419466"/>
            <a:ext cx="3654720" cy="184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08" name="yt_image_148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6040" y="2419466"/>
            <a:ext cx="3655314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11" name="yt_shape_14811"/>
          <p:cNvSpPr txBox="1"/>
          <p:nvPr/>
        </p:nvSpPr>
        <p:spPr>
          <a:xfrm>
            <a:off x="540000" y="4311874"/>
            <a:ext cx="483626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A'B'C'D'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97E73C-7DAE-DACA-A379-8DB59B2F7C1A}"/>
              </a:ext>
            </a:extLst>
          </p:cNvPr>
          <p:cNvSpPr txBox="1"/>
          <p:nvPr/>
        </p:nvSpPr>
        <p:spPr>
          <a:xfrm>
            <a:off x="1059708" y="140941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11" grpId="0" build="allAtOnce"/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2" name="yt_shape_14812"/>
          <p:cNvSpPr txBox="1"/>
          <p:nvPr/>
        </p:nvSpPr>
        <p:spPr>
          <a:xfrm>
            <a:off x="540000" y="900000"/>
            <a:ext cx="59132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如图所示的两个矩形是否相似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pic>
        <p:nvPicPr>
          <p:cNvPr id="14813" name="yt_image_148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4726" y="1531667"/>
            <a:ext cx="2082546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15" name="yt_shape_14815"/>
          <p:cNvSpPr txBox="1"/>
          <p:nvPr/>
        </p:nvSpPr>
        <p:spPr>
          <a:xfrm>
            <a:off x="519258" y="3053216"/>
            <a:ext cx="68480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不相似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因为对应角相等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但对应边不成比例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1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941</Words>
  <Application>Microsoft Office PowerPoint</Application>
  <PresentationFormat>宽屏</PresentationFormat>
  <Paragraphs>82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2023-05-05T05:33:04Z</dcterms:created>
  <dcterms:modified xsi:type="dcterms:W3CDTF">2023-05-19T02:53:10Z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