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9" r:id="rId6"/>
    <p:sldId id="372" r:id="rId7"/>
    <p:sldId id="374" r:id="rId8"/>
    <p:sldId id="376" r:id="rId9"/>
    <p:sldId id="380" r:id="rId10"/>
    <p:sldId id="385" r:id="rId11"/>
    <p:sldId id="383" r:id="rId12"/>
    <p:sldId id="38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7" name="yt_image_11057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764704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" name="yt_image_11059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688058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061" name="yt_shape_11061"/>
              <p:cNvSpPr txBox="1"/>
              <p:nvPr/>
            </p:nvSpPr>
            <p:spPr>
              <a:xfrm>
                <a:off x="540119" y="2067957"/>
                <a:ext cx="11111999" cy="44698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求拋物线的解析式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画出示意图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并写出对称轴、顶点坐标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观察图象回答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值即可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就可求出对称轴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看图象回答即可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对称轴是直线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61" name="yt_shape_110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7957"/>
                <a:ext cx="11111999" cy="4469878"/>
              </a:xfrm>
              <a:prstGeom prst="rect">
                <a:avLst/>
              </a:prstGeom>
              <a:blipFill>
                <a:blip r:embed="rId4"/>
                <a:stretch>
                  <a:fillRect l="-1701" t="-1091" r="-878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" name="yt_shape_11110"/>
          <p:cNvSpPr txBox="1"/>
          <p:nvPr/>
        </p:nvSpPr>
        <p:spPr>
          <a:xfrm>
            <a:off x="540000" y="90000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在该抛物线上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1111"/>
          <p:cNvSpPr txBox="1"/>
          <p:nvPr/>
        </p:nvSpPr>
        <p:spPr>
          <a:xfrm>
            <a:off x="540000" y="1531667"/>
            <a:ext cx="704359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11112" name="yt_image_111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2383" y="1531667"/>
            <a:ext cx="149961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4" name="yt_shape_1111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7e316d4-9d46-4971-bf01-aa1989ef4e1a.png&quot;}"/>
            </a:endParaRPr>
          </a:p>
        </p:txBody>
      </p:sp>
      <p:sp>
        <p:nvSpPr>
          <p:cNvPr id="11115" name="yt_shape_11115"/>
          <p:cNvSpPr txBox="1"/>
          <p:nvPr/>
        </p:nvSpPr>
        <p:spPr>
          <a:xfrm>
            <a:off x="540119" y="16023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昆明北大附中期中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16" name="yt_shape_11116"/>
          <p:cNvSpPr txBox="1"/>
          <p:nvPr/>
        </p:nvSpPr>
        <p:spPr>
          <a:xfrm>
            <a:off x="540000" y="2561807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117"/>
          <p:cNvSpPr txBox="1"/>
          <p:nvPr/>
        </p:nvSpPr>
        <p:spPr>
          <a:xfrm>
            <a:off x="540000" y="3193474"/>
            <a:ext cx="4914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18" name="yt_image_111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7529" y="3193474"/>
            <a:ext cx="147447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0" name="yt_shape_11120"/>
          <p:cNvSpPr txBox="1"/>
          <p:nvPr/>
        </p:nvSpPr>
        <p:spPr>
          <a:xfrm>
            <a:off x="540000" y="3703949"/>
            <a:ext cx="21416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1121"/>
          <p:cNvSpPr txBox="1"/>
          <p:nvPr/>
        </p:nvSpPr>
        <p:spPr>
          <a:xfrm>
            <a:off x="540000" y="4335616"/>
            <a:ext cx="26802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5" name="yt_shape_1684382417638">
            <a:extLst>
              <a:ext uri="{FF2B5EF4-FFF2-40B4-BE49-F238E27FC236}">
                <a16:creationId xmlns:a16="http://schemas.microsoft.com/office/drawing/2014/main" id="{33273029-040A-9A87-86B7-F79BC811E9F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10" name="yt_shape_11124">
            <a:extLst>
              <a:ext uri="{FF2B5EF4-FFF2-40B4-BE49-F238E27FC236}">
                <a16:creationId xmlns:a16="http://schemas.microsoft.com/office/drawing/2014/main" id="{E8B75644-91B8-4220-9B8A-636D1CC51643}"/>
              </a:ext>
            </a:extLst>
          </p:cNvPr>
          <p:cNvSpPr txBox="1"/>
          <p:nvPr/>
        </p:nvSpPr>
        <p:spPr>
          <a:xfrm>
            <a:off x="604120" y="481709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" name="yt_shape_11125">
            <a:extLst>
              <a:ext uri="{FF2B5EF4-FFF2-40B4-BE49-F238E27FC236}">
                <a16:creationId xmlns:a16="http://schemas.microsoft.com/office/drawing/2014/main" id="{E08F39CA-1A3D-4669-81BC-448F5D4950EF}"/>
              </a:ext>
            </a:extLst>
          </p:cNvPr>
          <p:cNvSpPr txBox="1"/>
          <p:nvPr/>
        </p:nvSpPr>
        <p:spPr>
          <a:xfrm>
            <a:off x="604120" y="5448757"/>
            <a:ext cx="2983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在对称轴上是否存在一点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为顶点的四边形为平行四边形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1129"/>
          <p:cNvSpPr txBox="1"/>
          <p:nvPr/>
        </p:nvSpPr>
        <p:spPr>
          <a:xfrm>
            <a:off x="540000" y="2011799"/>
            <a:ext cx="570989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存在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为边可作平行四边形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易求得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为边可作平行四边形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易求得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30" name="yt_image_111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7529" y="2011799"/>
            <a:ext cx="147447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0" name="yt_shape_11070"/>
              <p:cNvSpPr txBox="1"/>
              <p:nvPr/>
            </p:nvSpPr>
            <p:spPr>
              <a:xfrm>
                <a:off x="540000" y="900000"/>
                <a:ext cx="8661025" cy="1801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个单位长度得到抛物线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依据平移规律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自变量左加右减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来求解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70" name="yt_shape_11070" descr="{&quot;rangeId&quot;:2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61025" cy="1801775"/>
              </a:xfrm>
              <a:prstGeom prst="rect">
                <a:avLst/>
              </a:prstGeom>
              <a:blipFill>
                <a:blip r:embed="rId2"/>
                <a:stretch>
                  <a:fillRect l="-2183" r="-352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5" name="yt_shape_11075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a3ea16b-c488-4538-ad60-4e01cde41b2e.png&quot;}"/>
            </a:endParaRPr>
          </a:p>
        </p:txBody>
      </p:sp>
      <p:sp>
        <p:nvSpPr>
          <p:cNvPr id="11076" name="yt_shape_11076"/>
          <p:cNvSpPr txBox="1"/>
          <p:nvPr/>
        </p:nvSpPr>
        <p:spPr>
          <a:xfrm>
            <a:off x="540000" y="1662201"/>
            <a:ext cx="678711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1077" name="yt_shape_11077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对称轴为直线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78" name="yt_shape_11078"/>
          <p:cNvSpPr txBox="1"/>
          <p:nvPr/>
        </p:nvSpPr>
        <p:spPr>
          <a:xfrm>
            <a:off x="540000" y="3601332"/>
            <a:ext cx="66765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079" name="yt_image_110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7408" y="4225803"/>
            <a:ext cx="6400800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1" name="yt_shape_11081"/>
          <p:cNvSpPr txBox="1"/>
          <p:nvPr/>
        </p:nvSpPr>
        <p:spPr>
          <a:xfrm>
            <a:off x="540000" y="5665369"/>
            <a:ext cx="7165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417414">
            <a:extLst>
              <a:ext uri="{FF2B5EF4-FFF2-40B4-BE49-F238E27FC236}">
                <a16:creationId xmlns:a16="http://schemas.microsoft.com/office/drawing/2014/main" id="{15310AC2-73A2-FF17-015F-CA0B438C5CA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17447">
            <a:extLst>
              <a:ext uri="{FF2B5EF4-FFF2-40B4-BE49-F238E27FC236}">
                <a16:creationId xmlns:a16="http://schemas.microsoft.com/office/drawing/2014/main" id="{C6904FD8-A722-8752-FCA3-D186789FEBD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C3FA53-E955-3518-84B3-584503E18BE3}"/>
              </a:ext>
            </a:extLst>
          </p:cNvPr>
          <p:cNvSpPr txBox="1"/>
          <p:nvPr/>
        </p:nvSpPr>
        <p:spPr>
          <a:xfrm>
            <a:off x="6917582" y="2114960"/>
            <a:ext cx="107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69A881-BCB1-1DEC-F44B-4731CB8EC5F4}"/>
              </a:ext>
            </a:extLst>
          </p:cNvPr>
          <p:cNvSpPr txBox="1"/>
          <p:nvPr/>
        </p:nvSpPr>
        <p:spPr>
          <a:xfrm>
            <a:off x="9948121" y="21149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C74B06-7481-5345-8CFC-A030F78D0E81}"/>
              </a:ext>
            </a:extLst>
          </p:cNvPr>
          <p:cNvSpPr txBox="1"/>
          <p:nvPr/>
        </p:nvSpPr>
        <p:spPr>
          <a:xfrm>
            <a:off x="5274521" y="259044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BDC056-A429-C18B-076D-3592F227FCA1}"/>
              </a:ext>
            </a:extLst>
          </p:cNvPr>
          <p:cNvSpPr txBox="1"/>
          <p:nvPr/>
        </p:nvSpPr>
        <p:spPr>
          <a:xfrm>
            <a:off x="10098932" y="25904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050A25-C5AF-C520-AAA1-9FC318D00B31}"/>
              </a:ext>
            </a:extLst>
          </p:cNvPr>
          <p:cNvSpPr txBox="1"/>
          <p:nvPr/>
        </p:nvSpPr>
        <p:spPr>
          <a:xfrm>
            <a:off x="5274521" y="306593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DE74D1-6803-6194-5A12-10795464AF3A}"/>
              </a:ext>
            </a:extLst>
          </p:cNvPr>
          <p:cNvSpPr txBox="1"/>
          <p:nvPr/>
        </p:nvSpPr>
        <p:spPr>
          <a:xfrm>
            <a:off x="10098932" y="30659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5480F3-BB58-F829-ACC3-669FC9E08E6B}"/>
              </a:ext>
            </a:extLst>
          </p:cNvPr>
          <p:cNvSpPr txBox="1"/>
          <p:nvPr/>
        </p:nvSpPr>
        <p:spPr>
          <a:xfrm>
            <a:off x="6231664" y="3554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2" name="yt_shape_11082"/>
          <p:cNvSpPr txBox="1"/>
          <p:nvPr/>
        </p:nvSpPr>
        <p:spPr>
          <a:xfrm>
            <a:off x="540000" y="900000"/>
            <a:ext cx="9839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83" name="yt_shape_11083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图象的开口向上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图象的顶点坐标是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84" name="yt_shape_11084"/>
          <p:cNvSpPr txBox="1"/>
          <p:nvPr/>
        </p:nvSpPr>
        <p:spPr>
          <a:xfrm>
            <a:off x="540119" y="2818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有最小值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并且此函数的图象经过点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为何取值范围时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085" name="yt_shape_11085"/>
          <p:cNvSpPr txBox="1"/>
          <p:nvPr/>
        </p:nvSpPr>
        <p:spPr>
          <a:xfrm>
            <a:off x="540000" y="3778304"/>
            <a:ext cx="533479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1086" name="yt_shape_11086"/>
          <p:cNvSpPr txBox="1"/>
          <p:nvPr/>
        </p:nvSpPr>
        <p:spPr>
          <a:xfrm>
            <a:off x="540000" y="4737739"/>
            <a:ext cx="402514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648361-B9ED-3809-9FAF-62BCCAD0E805}"/>
              </a:ext>
            </a:extLst>
          </p:cNvPr>
          <p:cNvSpPr txBox="1"/>
          <p:nvPr/>
        </p:nvSpPr>
        <p:spPr>
          <a:xfrm>
            <a:off x="7298464" y="8531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5" grpId="0" build="allAtOnce"/>
      <p:bldP spid="11086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000" y="900000"/>
            <a:ext cx="76238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之间的关系</a:t>
            </a:r>
          </a:p>
        </p:txBody>
      </p:sp>
      <p:sp>
        <p:nvSpPr>
          <p:cNvPr id="11088" name="yt_shape_1108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可以看成由抛物线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轴左右平移得到的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向右平移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89" name="yt_shape_11089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抛物线的图象满足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形状与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则该抛物线的关系式是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17513">
            <a:extLst>
              <a:ext uri="{FF2B5EF4-FFF2-40B4-BE49-F238E27FC236}">
                <a16:creationId xmlns:a16="http://schemas.microsoft.com/office/drawing/2014/main" id="{3E52D578-B30D-D33E-2D51-5F9CFCA728F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95DE71-B78F-7778-38DD-5E09C6554210}"/>
              </a:ext>
            </a:extLst>
          </p:cNvPr>
          <p:cNvSpPr txBox="1"/>
          <p:nvPr/>
        </p:nvSpPr>
        <p:spPr>
          <a:xfrm>
            <a:off x="2583708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F08BAD-68CF-9E0E-9221-981FDC71E41C}"/>
              </a:ext>
            </a:extLst>
          </p:cNvPr>
          <p:cNvSpPr txBox="1"/>
          <p:nvPr/>
        </p:nvSpPr>
        <p:spPr>
          <a:xfrm>
            <a:off x="7003307" y="182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B4E0F1-634D-E8B9-424A-F0983B474F42}"/>
              </a:ext>
            </a:extLst>
          </p:cNvPr>
          <p:cNvSpPr txBox="1"/>
          <p:nvPr/>
        </p:nvSpPr>
        <p:spPr>
          <a:xfrm>
            <a:off x="8527307" y="182824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A8078C-448F-5891-9067-C2C73C5FBBDA}"/>
              </a:ext>
            </a:extLst>
          </p:cNvPr>
          <p:cNvSpPr txBox="1"/>
          <p:nvPr/>
        </p:nvSpPr>
        <p:spPr>
          <a:xfrm>
            <a:off x="5182446" y="2719594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1" name="yt_shape_11091"/>
          <p:cNvSpPr txBox="1"/>
          <p:nvPr/>
        </p:nvSpPr>
        <p:spPr>
          <a:xfrm>
            <a:off x="540000" y="1909174"/>
            <a:ext cx="595034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设平移后的抛物线是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092" name="yt_shape_11092"/>
              <p:cNvSpPr txBox="1"/>
              <p:nvPr/>
            </p:nvSpPr>
            <p:spPr>
              <a:xfrm>
                <a:off x="540000" y="2868609"/>
                <a:ext cx="4983737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对称轴是直线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>
          <p:sp>
            <p:nvSpPr>
              <p:cNvPr id="11092" name="yt_shape_11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8609"/>
                <a:ext cx="4983737" cy="1784527"/>
              </a:xfrm>
              <a:prstGeom prst="rect">
                <a:avLst/>
              </a:prstGeom>
              <a:blipFill>
                <a:blip r:embed="rId2"/>
                <a:stretch>
                  <a:fillRect l="-3794" r="-2815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1090">
            <a:extLst>
              <a:ext uri="{FF2B5EF4-FFF2-40B4-BE49-F238E27FC236}">
                <a16:creationId xmlns:a16="http://schemas.microsoft.com/office/drawing/2014/main" id="{E6EDA994-0B98-47A1-800C-F1E400133114}"/>
              </a:ext>
            </a:extLst>
          </p:cNvPr>
          <p:cNvSpPr txBox="1"/>
          <p:nvPr/>
        </p:nvSpPr>
        <p:spPr>
          <a:xfrm>
            <a:off x="540000" y="9497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求平移后抛物线的解析式及顶点坐标和对称轴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91" grpId="0" build="allAtOnce"/>
      <p:bldP spid="1109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4" name="yt_shape_11094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二次函数增减性相关的易错</a:t>
            </a:r>
          </a:p>
        </p:txBody>
      </p:sp>
      <p:sp>
        <p:nvSpPr>
          <p:cNvPr id="11095" name="yt_shape_1109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的值满足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17571">
            <a:extLst>
              <a:ext uri="{FF2B5EF4-FFF2-40B4-BE49-F238E27FC236}">
                <a16:creationId xmlns:a16="http://schemas.microsoft.com/office/drawing/2014/main" id="{6E3250CB-4A2C-77DE-F77C-1341EBE0D47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E49806-D8E7-7219-AC34-BE492F85F0DA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7488BF-7D52-93BB-CC9F-FBEEBCDD9A97}"/>
              </a:ext>
            </a:extLst>
          </p:cNvPr>
          <p:cNvSpPr txBox="1"/>
          <p:nvPr/>
        </p:nvSpPr>
        <p:spPr>
          <a:xfrm>
            <a:off x="10597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6" name="yt_shape_11096"/>
          <p:cNvSpPr txBox="1"/>
          <p:nvPr/>
        </p:nvSpPr>
        <p:spPr>
          <a:xfrm>
            <a:off x="540000" y="836712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80dc433-e7f8-47c4-99f5-8078989300f1.png&quot;}"/>
            </a:endParaRPr>
          </a:p>
        </p:txBody>
      </p:sp>
      <p:sp>
        <p:nvSpPr>
          <p:cNvPr id="11097" name="yt_shape_11097"/>
          <p:cNvSpPr txBox="1"/>
          <p:nvPr/>
        </p:nvSpPr>
        <p:spPr>
          <a:xfrm>
            <a:off x="540119" y="15808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098" name="yt_image_1109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846" y="2312019"/>
            <a:ext cx="5180308" cy="150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0" name="yt_shape_11100"/>
          <p:cNvSpPr txBox="1"/>
          <p:nvPr/>
        </p:nvSpPr>
        <p:spPr>
          <a:xfrm>
            <a:off x="2914830" y="3792573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01" name="yt_shape_11101"/>
              <p:cNvSpPr txBox="1"/>
              <p:nvPr/>
            </p:nvSpPr>
            <p:spPr>
              <a:xfrm>
                <a:off x="540000" y="4594082"/>
                <a:ext cx="875573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Times New Roman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Times New Roman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Times New Roman" pitchFamily="24"/>
                  </a:rPr>
                  <a:t>上有三点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1101" name="yt_shape_11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4082"/>
                <a:ext cx="8755730" cy="466666"/>
              </a:xfrm>
              <a:prstGeom prst="rect">
                <a:avLst/>
              </a:prstGeom>
              <a:blipFill>
                <a:blip r:embed="rId3"/>
                <a:stretch>
                  <a:fillRect l="-2159" t="-5263" r="-125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03" name="yt_shape_11103"/>
          <p:cNvSpPr txBox="1"/>
          <p:nvPr/>
        </p:nvSpPr>
        <p:spPr>
          <a:xfrm>
            <a:off x="540000" y="5111536"/>
            <a:ext cx="10187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104" name="yt_shape_11104"/>
          <p:cNvSpPr txBox="1"/>
          <p:nvPr/>
        </p:nvSpPr>
        <p:spPr>
          <a:xfrm>
            <a:off x="540119" y="55908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则另一个交点坐标为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17604">
            <a:extLst>
              <a:ext uri="{FF2B5EF4-FFF2-40B4-BE49-F238E27FC236}">
                <a16:creationId xmlns:a16="http://schemas.microsoft.com/office/drawing/2014/main" id="{574604AC-3D28-891D-8A81-C0FC0BC172A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420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FBF790-DFB3-AA3C-4F34-67C99F85DF7E}"/>
              </a:ext>
            </a:extLst>
          </p:cNvPr>
          <p:cNvSpPr txBox="1"/>
          <p:nvPr/>
        </p:nvSpPr>
        <p:spPr>
          <a:xfrm>
            <a:off x="1059708" y="20095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15F18D-70C5-B50C-CC08-7B0A2C98F338}"/>
              </a:ext>
            </a:extLst>
          </p:cNvPr>
          <p:cNvSpPr txBox="1"/>
          <p:nvPr/>
        </p:nvSpPr>
        <p:spPr>
          <a:xfrm>
            <a:off x="6018939" y="5015518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CE26D8-B945-91E5-E68C-41B2609DB16F}"/>
              </a:ext>
            </a:extLst>
          </p:cNvPr>
          <p:cNvSpPr txBox="1"/>
          <p:nvPr/>
        </p:nvSpPr>
        <p:spPr>
          <a:xfrm>
            <a:off x="2278908" y="601952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5" name="yt_shape_11105"/>
          <p:cNvSpPr txBox="1"/>
          <p:nvPr/>
        </p:nvSpPr>
        <p:spPr>
          <a:xfrm>
            <a:off x="540000" y="900000"/>
            <a:ext cx="10786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轴的负半轴交于点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06" name="yt_shape_11106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107"/>
          <p:cNvSpPr txBox="1"/>
          <p:nvPr/>
        </p:nvSpPr>
        <p:spPr>
          <a:xfrm>
            <a:off x="540000" y="2010970"/>
            <a:ext cx="680474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08" name="yt_image_11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2383" y="2010970"/>
            <a:ext cx="149961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1424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2023-05-18T09:38:40Z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