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72" r:id="rId6"/>
    <p:sldId id="373" r:id="rId7"/>
    <p:sldId id="374" r:id="rId8"/>
    <p:sldId id="377" r:id="rId9"/>
    <p:sldId id="379" r:id="rId10"/>
    <p:sldId id="381" r:id="rId11"/>
    <p:sldId id="388" r:id="rId12"/>
    <p:sldId id="383" r:id="rId13"/>
    <p:sldId id="389" r:id="rId14"/>
    <p:sldId id="385" r:id="rId15"/>
    <p:sldId id="386" r:id="rId16"/>
    <p:sldId id="387" r:id="rId1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82" name="yt_image_133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84" name="yt_image_133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86" name="yt_shape_13386"/>
          <p:cNvSpPr txBox="1"/>
          <p:nvPr/>
        </p:nvSpPr>
        <p:spPr>
          <a:xfrm>
            <a:off x="540000" y="2203253"/>
            <a:ext cx="10614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87" name="yt_image_133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9583" y="2834920"/>
            <a:ext cx="209283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89" name="yt_shape_13389"/>
          <p:cNvSpPr txBox="1"/>
          <p:nvPr/>
        </p:nvSpPr>
        <p:spPr>
          <a:xfrm>
            <a:off x="540000" y="4239864"/>
            <a:ext cx="61655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90" name="yt_shape_13390"/>
          <p:cNvSpPr txBox="1"/>
          <p:nvPr/>
        </p:nvSpPr>
        <p:spPr>
          <a:xfrm>
            <a:off x="540000" y="4719167"/>
            <a:ext cx="68592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91" name="yt_shape_13391"/>
          <p:cNvSpPr txBox="1"/>
          <p:nvPr/>
        </p:nvSpPr>
        <p:spPr>
          <a:xfrm>
            <a:off x="540000" y="5198470"/>
            <a:ext cx="50478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47" name="yt_shape_13447"/>
              <p:cNvSpPr txBox="1"/>
              <p:nvPr/>
            </p:nvSpPr>
            <p:spPr>
              <a:xfrm>
                <a:off x="540000" y="748444"/>
                <a:ext cx="10132646" cy="653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的等边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的内切圆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447" name="yt_shape_134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48444"/>
                <a:ext cx="10132646" cy="653512"/>
              </a:xfrm>
              <a:prstGeom prst="rect">
                <a:avLst/>
              </a:prstGeom>
              <a:blipFill>
                <a:blip r:embed="rId2"/>
                <a:stretch>
                  <a:fillRect l="-1865" r="-120" b="-20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52" name="yt_shape_13452"/>
          <p:cNvSpPr txBox="1"/>
          <p:nvPr/>
        </p:nvSpPr>
        <p:spPr>
          <a:xfrm>
            <a:off x="540000" y="35956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49" name="yt_shape_13449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0484" y="1673653"/>
            <a:ext cx="1391031" cy="1871613"/>
            <a:chOff x="0" y="0"/>
            <a:chExt cx="1391031" cy="1871613"/>
          </a:xfrm>
        </p:grpSpPr>
        <p:pic>
          <p:nvPicPr>
            <p:cNvPr id="2" name="yt_image_1344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1031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1" name="yt_shape_13451"/>
            <p:cNvSpPr txBox="1"/>
            <p:nvPr/>
          </p:nvSpPr>
          <p:spPr>
            <a:xfrm>
              <a:off x="162234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CCDE33-D20A-903E-A778-B8ED2836A36E}"/>
                  </a:ext>
                </a:extLst>
              </p:cNvPr>
              <p:cNvSpPr txBox="1"/>
              <p:nvPr/>
            </p:nvSpPr>
            <p:spPr>
              <a:xfrm>
                <a:off x="9752739" y="620688"/>
                <a:ext cx="759588" cy="7408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CCDE33-D20A-903E-A778-B8ED2836A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2739" y="620688"/>
                <a:ext cx="759588" cy="7408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56" name="yt_shape_13456"/>
              <p:cNvSpPr txBox="1"/>
              <p:nvPr/>
            </p:nvSpPr>
            <p:spPr>
              <a:xfrm>
                <a:off x="540000" y="1908111"/>
                <a:ext cx="7724679" cy="4185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的外心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的内心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BIC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125°.</a:t>
                </a:r>
              </a:p>
            </p:txBody>
          </p:sp>
        </mc:Choice>
        <mc:Fallback>
          <p:sp>
            <p:nvSpPr>
              <p:cNvPr id="13456" name="yt_shape_134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8111"/>
                <a:ext cx="7724679" cy="4185185"/>
              </a:xfrm>
              <a:prstGeom prst="rect">
                <a:avLst/>
              </a:prstGeom>
              <a:blipFill>
                <a:blip r:embed="rId2"/>
                <a:stretch>
                  <a:fillRect l="-2447" t="-1164" r="-1421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3453">
            <a:extLst>
              <a:ext uri="{FF2B5EF4-FFF2-40B4-BE49-F238E27FC236}">
                <a16:creationId xmlns:a16="http://schemas.microsoft.com/office/drawing/2014/main" id="{67BB0565-310B-436B-AE13-2D2386C3A46C}"/>
              </a:ext>
            </a:extLst>
          </p:cNvPr>
          <p:cNvSpPr txBox="1"/>
          <p:nvPr/>
        </p:nvSpPr>
        <p:spPr>
          <a:xfrm>
            <a:off x="540000" y="9877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BIC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image_13454">
            <a:extLst>
              <a:ext uri="{FF2B5EF4-FFF2-40B4-BE49-F238E27FC236}">
                <a16:creationId xmlns:a16="http://schemas.microsoft.com/office/drawing/2014/main" id="{10662A76-0CDD-4FF5-8A01-2FBD29E9960D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628800"/>
            <a:ext cx="1433322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4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4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4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4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4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4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5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8" name="yt_shape_13458"/>
          <p:cNvSpPr txBox="1"/>
          <p:nvPr/>
        </p:nvSpPr>
        <p:spPr>
          <a:xfrm>
            <a:off x="468666" y="836712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b5e07b6-8910-4d4e-b38a-841745977214.png&quot;}"/>
            </a:endParaRPr>
          </a:p>
        </p:txBody>
      </p:sp>
      <p:sp>
        <p:nvSpPr>
          <p:cNvPr id="13459" name="yt_shape_13459"/>
          <p:cNvSpPr txBox="1"/>
          <p:nvPr/>
        </p:nvSpPr>
        <p:spPr>
          <a:xfrm>
            <a:off x="540119" y="1589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大理下关一中单元卷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为直径作圆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点作圆的切线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切点为点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3460" name="yt_shape_13460"/>
          <p:cNvSpPr txBox="1"/>
          <p:nvPr/>
        </p:nvSpPr>
        <p:spPr>
          <a:xfrm>
            <a:off x="540000" y="2549307"/>
            <a:ext cx="2906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3461"/>
          <p:cNvSpPr txBox="1"/>
          <p:nvPr/>
        </p:nvSpPr>
        <p:spPr>
          <a:xfrm>
            <a:off x="540000" y="3180974"/>
            <a:ext cx="651941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由题中条件可知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62" name="yt_image_1346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3119" y="3180974"/>
            <a:ext cx="1658880" cy="16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660373">
            <a:extLst>
              <a:ext uri="{FF2B5EF4-FFF2-40B4-BE49-F238E27FC236}">
                <a16:creationId xmlns:a16="http://schemas.microsoft.com/office/drawing/2014/main" id="{9812D18D-2C8D-ECC1-F2D5-1AA1FA3FA97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0865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4" name="yt_shape_13464"/>
          <p:cNvSpPr txBox="1"/>
          <p:nvPr/>
        </p:nvSpPr>
        <p:spPr>
          <a:xfrm>
            <a:off x="540000" y="900000"/>
            <a:ext cx="18370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465"/>
              <p:cNvSpPr txBox="1"/>
              <p:nvPr/>
            </p:nvSpPr>
            <p:spPr>
              <a:xfrm>
                <a:off x="540000" y="1531667"/>
                <a:ext cx="5948744" cy="28230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由面积法可求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465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948744" cy="2823081"/>
              </a:xfrm>
              <a:prstGeom prst="rect">
                <a:avLst/>
              </a:prstGeom>
              <a:blipFill>
                <a:blip r:embed="rId2"/>
                <a:stretch>
                  <a:fillRect l="-3179" t="-1728" r="-2256" b="-2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67" name="yt_image_134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3119" y="1531667"/>
            <a:ext cx="1658880" cy="16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69" name="yt_image_134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7896" y="4557277"/>
            <a:ext cx="1656207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1" name="yt_shape_13471"/>
          <p:cNvSpPr txBox="1"/>
          <p:nvPr/>
        </p:nvSpPr>
        <p:spPr>
          <a:xfrm>
            <a:off x="3292348" y="900000"/>
            <a:ext cx="5607304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729bd332-0e0f-4c62-b0de-7e0bc49026c7.png&quot;}"/>
            </a:endParaRPr>
          </a:p>
        </p:txBody>
      </p:sp>
      <p:sp>
        <p:nvSpPr>
          <p:cNvPr id="13472" name="yt_shape_13472"/>
          <p:cNvSpPr txBox="1"/>
          <p:nvPr/>
        </p:nvSpPr>
        <p:spPr>
          <a:xfrm>
            <a:off x="3941564" y="1410016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变式与拓展</a:t>
            </a:r>
          </a:p>
        </p:txBody>
      </p:sp>
      <p:sp>
        <p:nvSpPr>
          <p:cNvPr id="13473" name="yt_shape_13473"/>
          <p:cNvSpPr txBox="1"/>
          <p:nvPr/>
        </p:nvSpPr>
        <p:spPr>
          <a:xfrm>
            <a:off x="4403229" y="1889319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切线长定理中的基本图形</a:t>
            </a:r>
          </a:p>
        </p:txBody>
      </p:sp>
      <p:sp>
        <p:nvSpPr>
          <p:cNvPr id="13474" name="yt_shape_13474"/>
          <p:cNvSpPr txBox="1"/>
          <p:nvPr/>
        </p:nvSpPr>
        <p:spPr>
          <a:xfrm>
            <a:off x="540120" y="236862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此图形中含有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两个等腰三角形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一条特殊的角平分线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三个垂直关系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75" name="yt_image_134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349" y="3960552"/>
            <a:ext cx="1257300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60405">
            <a:extLst>
              <a:ext uri="{FF2B5EF4-FFF2-40B4-BE49-F238E27FC236}">
                <a16:creationId xmlns:a16="http://schemas.microsoft.com/office/drawing/2014/main" id="{5C2D66D8-3CE0-1EF3-C250-1CCFC433F5D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7" name="yt_shape_1347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给出下列四种说法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有外接圆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外接圆的圆心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其中一定正确的说法的个数是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3478" name="yt_image_13478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4427" y="2491930"/>
            <a:ext cx="230314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480" name="yt_table_13480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647354"/>
              </p:ext>
            </p:extLst>
          </p:nvPr>
        </p:nvGraphicFramePr>
        <p:xfrm>
          <a:off x="540000" y="4131516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E43A942-566E-63C6-7C0B-5615FD72CD84}"/>
              </a:ext>
            </a:extLst>
          </p:cNvPr>
          <p:cNvSpPr txBox="1"/>
          <p:nvPr/>
        </p:nvSpPr>
        <p:spPr>
          <a:xfrm>
            <a:off x="805264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82" name="yt_shape_13482"/>
              <p:cNvSpPr txBox="1"/>
              <p:nvPr/>
            </p:nvSpPr>
            <p:spPr>
              <a:xfrm>
                <a:off x="540119" y="900000"/>
                <a:ext cx="11111999" cy="1429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外一点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482" name="yt_shape_13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29430"/>
              </a:xfrm>
              <a:prstGeom prst="rect">
                <a:avLst/>
              </a:prstGeom>
              <a:blipFill>
                <a:blip r:embed="rId2"/>
                <a:stretch>
                  <a:fillRect l="-1701" t="-5128" r="-1701" b="-9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84" name="yt_image_1348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3012" y="2532582"/>
            <a:ext cx="2085975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86" name="yt_image_134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8801" y="4518420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AE3FA3-9E35-9578-71B4-EEC4839718EB}"/>
                  </a:ext>
                </a:extLst>
              </p:cNvPr>
              <p:cNvSpPr txBox="1"/>
              <p:nvPr/>
            </p:nvSpPr>
            <p:spPr>
              <a:xfrm>
                <a:off x="3988646" y="1723220"/>
                <a:ext cx="1005713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AE3FA3-9E35-9578-71B4-EEC4839718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8646" y="1723220"/>
                <a:ext cx="1005713" cy="523190"/>
              </a:xfrm>
              <a:prstGeom prst="rect">
                <a:avLst/>
              </a:prstGeom>
              <a:blipFill>
                <a:blip r:embed="rId5"/>
                <a:stretch>
                  <a:fillRect l="-9091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2" name="yt_shape_1339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,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93" name="yt_image_133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1033" y="2011799"/>
            <a:ext cx="1749933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5" name="yt_shape_13395"/>
          <p:cNvSpPr txBox="1"/>
          <p:nvPr/>
        </p:nvSpPr>
        <p:spPr>
          <a:xfrm>
            <a:off x="540119" y="33344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根据切线长定理得出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代入求出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6" name="yt_shape_13396"/>
          <p:cNvSpPr txBox="1"/>
          <p:nvPr/>
        </p:nvSpPr>
        <p:spPr>
          <a:xfrm>
            <a:off x="540000" y="900000"/>
            <a:ext cx="8273099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的内切圆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分别相切于点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8" name="yt_shape_13408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75ee5630-410b-4904-b8a4-a7bd7d1d172c.png&quot;}"/>
            </a:endParaRPr>
          </a:p>
        </p:txBody>
      </p:sp>
      <p:sp>
        <p:nvSpPr>
          <p:cNvPr id="13409" name="yt_shape_13409"/>
          <p:cNvSpPr txBox="1"/>
          <p:nvPr/>
        </p:nvSpPr>
        <p:spPr>
          <a:xfrm>
            <a:off x="540000" y="1662201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切线长定理</a:t>
            </a:r>
          </a:p>
        </p:txBody>
      </p:sp>
      <p:sp>
        <p:nvSpPr>
          <p:cNvPr id="13410" name="yt_shape_13410"/>
          <p:cNvSpPr txBox="1"/>
          <p:nvPr/>
        </p:nvSpPr>
        <p:spPr>
          <a:xfrm>
            <a:off x="540119" y="21752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经过圆外一点作圆的切线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这点和切点之间的线段的长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叫做这点到圆的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切线长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411" name="yt_shape_13411"/>
          <p:cNvSpPr txBox="1"/>
          <p:nvPr/>
        </p:nvSpPr>
        <p:spPr>
          <a:xfrm>
            <a:off x="540119" y="31346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从圆外一点可以引圆的两条切线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它们的切线长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这一点和圆心的连线平分两条切线的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夹角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412" name="yt_shape_13412"/>
          <p:cNvSpPr txBox="1"/>
          <p:nvPr/>
        </p:nvSpPr>
        <p:spPr>
          <a:xfrm>
            <a:off x="540119" y="40806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长沙市中考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3" name="yt_shape_1684382660232">
            <a:extLst>
              <a:ext uri="{FF2B5EF4-FFF2-40B4-BE49-F238E27FC236}">
                <a16:creationId xmlns:a16="http://schemas.microsoft.com/office/drawing/2014/main" id="{B699C569-9F78-CDC4-B0E1-AB124DA9E2B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660248">
            <a:extLst>
              <a:ext uri="{FF2B5EF4-FFF2-40B4-BE49-F238E27FC236}">
                <a16:creationId xmlns:a16="http://schemas.microsoft.com/office/drawing/2014/main" id="{D90D47A4-5459-5724-7F52-EB408CB97CF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4C4F91-9488-7A06-6F6D-69563457546D}"/>
              </a:ext>
            </a:extLst>
          </p:cNvPr>
          <p:cNvSpPr txBox="1"/>
          <p:nvPr/>
        </p:nvSpPr>
        <p:spPr>
          <a:xfrm>
            <a:off x="10737107" y="21149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切线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4D6E9C-8C6A-E1B6-35E5-A8B82A375853}"/>
              </a:ext>
            </a:extLst>
          </p:cNvPr>
          <p:cNvSpPr txBox="1"/>
          <p:nvPr/>
        </p:nvSpPr>
        <p:spPr>
          <a:xfrm>
            <a:off x="450108" y="25904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785224-6DB7-5132-0BDC-6C2AD62EAF1F}"/>
              </a:ext>
            </a:extLst>
          </p:cNvPr>
          <p:cNvSpPr txBox="1"/>
          <p:nvPr/>
        </p:nvSpPr>
        <p:spPr>
          <a:xfrm>
            <a:off x="7384307" y="307439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CF0D56-BFD8-327B-DAC8-8C4E966A77B9}"/>
              </a:ext>
            </a:extLst>
          </p:cNvPr>
          <p:cNvSpPr txBox="1"/>
          <p:nvPr/>
        </p:nvSpPr>
        <p:spPr>
          <a:xfrm>
            <a:off x="2888508" y="354988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夹角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F6E811-E2D2-C259-35C0-82B747E7EB62}"/>
              </a:ext>
            </a:extLst>
          </p:cNvPr>
          <p:cNvSpPr txBox="1"/>
          <p:nvPr/>
        </p:nvSpPr>
        <p:spPr>
          <a:xfrm>
            <a:off x="2769446" y="450931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4" name="yt_shape_13413" title="H_142.15111">
            <a:extLst>
              <a:ext uri="{FF2B5EF4-FFF2-40B4-BE49-F238E27FC236}">
                <a16:creationId xmlns:a16="http://schemas.microsoft.com/office/drawing/2014/main" id="{12292D05-3B9A-49C7-8B53-B107BD9D8DC7}"/>
              </a:ext>
            </a:extLst>
          </p:cNvPr>
          <p:cNvGrpSpPr/>
          <p:nvPr/>
        </p:nvGrpSpPr>
        <p:grpSpPr>
          <a:xfrm>
            <a:off x="9579857" y="4653136"/>
            <a:ext cx="2066544" cy="1805319"/>
            <a:chOff x="0" y="0"/>
            <a:chExt cx="2066544" cy="1805319"/>
          </a:xfrm>
        </p:grpSpPr>
        <p:pic>
          <p:nvPicPr>
            <p:cNvPr id="15" name="yt_image_13413">
              <a:extLst>
                <a:ext uri="{FF2B5EF4-FFF2-40B4-BE49-F238E27FC236}">
                  <a16:creationId xmlns:a16="http://schemas.microsoft.com/office/drawing/2014/main" id="{6EDCE19B-D173-4DB2-A43F-319872A47F8A}"/>
                </a:ext>
                <a:ext uri="">
  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66544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3415">
              <a:extLst>
                <a:ext uri="{FF2B5EF4-FFF2-40B4-BE49-F238E27FC236}">
                  <a16:creationId xmlns:a16="http://schemas.microsoft.com/office/drawing/2014/main" id="{EFC87FCD-89B2-4DAD-8C10-4B227874F00D}"/>
                </a:ext>
              </a:extLst>
            </p:cNvPr>
            <p:cNvSpPr txBox="1"/>
            <p:nvPr/>
          </p:nvSpPr>
          <p:spPr>
            <a:xfrm>
              <a:off x="499991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7" name="yt_shape_13416">
            <a:extLst>
              <a:ext uri="{FF2B5EF4-FFF2-40B4-BE49-F238E27FC236}">
                <a16:creationId xmlns:a16="http://schemas.microsoft.com/office/drawing/2014/main" id="{ADC11A00-9B87-4DFB-904E-7B325B35D02E}"/>
              </a:ext>
            </a:extLst>
          </p:cNvPr>
          <p:cNvSpPr txBox="1"/>
          <p:nvPr/>
        </p:nvSpPr>
        <p:spPr>
          <a:xfrm>
            <a:off x="551384" y="47793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aphicFrame>
        <p:nvGraphicFramePr>
          <p:cNvPr id="18" name="yt_table_13417" title="H_33.70504">
            <a:extLst>
              <a:ext uri="{FF2B5EF4-FFF2-40B4-BE49-F238E27FC236}">
                <a16:creationId xmlns:a16="http://schemas.microsoft.com/office/drawing/2014/main" id="{23D5B009-D3A1-4565-86C6-9FE9C40A16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508619"/>
              </p:ext>
            </p:extLst>
          </p:nvPr>
        </p:nvGraphicFramePr>
        <p:xfrm>
          <a:off x="551384" y="5305202"/>
          <a:ext cx="79940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9" name="yt_shape_1341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的两条切线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23" name="yt_table_13423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0030939"/>
                  </p:ext>
                </p:extLst>
              </p:nvPr>
            </p:nvGraphicFramePr>
            <p:xfrm>
              <a:off x="540000" y="1859435"/>
              <a:ext cx="76323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423" name="yt_table_13423_skip" descr="{&quot;rangeId&quot;:6,&quot;type&quot;:&quot;Option&quot;,&quot;drawing&quot;:[&quot;yt_shape_13420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0030939"/>
                  </p:ext>
                </p:extLst>
              </p:nvPr>
            </p:nvGraphicFramePr>
            <p:xfrm>
              <a:off x="540000" y="1859435"/>
              <a:ext cx="76323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9211" t="-2632" r="-6052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44783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20" name="yt_shape_13420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3380" y="1859435"/>
            <a:ext cx="1906524" cy="1789317"/>
            <a:chOff x="0" y="0"/>
            <a:chExt cx="1906524" cy="1789317"/>
          </a:xfrm>
        </p:grpSpPr>
        <p:pic>
          <p:nvPicPr>
            <p:cNvPr id="2" name="yt_image_1342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6524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22" name="yt_shape_13422"/>
            <p:cNvSpPr txBox="1"/>
            <p:nvPr/>
          </p:nvSpPr>
          <p:spPr>
            <a:xfrm>
              <a:off x="419981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FE9E682-31BA-B370-E976-C3D35E60512D}"/>
              </a:ext>
            </a:extLst>
          </p:cNvPr>
          <p:cNvSpPr txBox="1"/>
          <p:nvPr/>
        </p:nvSpPr>
        <p:spPr>
          <a:xfrm>
            <a:off x="4354152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24" name="yt_shape_13424"/>
              <p:cNvSpPr txBox="1"/>
              <p:nvPr/>
            </p:nvSpPr>
            <p:spPr>
              <a:xfrm>
                <a:off x="540119" y="1074305"/>
                <a:ext cx="11111999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为了测量一个圆形铁环的半径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某同学采用了如下办法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将铁环平放在水平桌面上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用一个锐角为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的三角板和一个刻度尺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按如图所示的方法得到相关数据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进而可求得铁环的半径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若三角板与圆相切且测得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则铁环的半径为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424" name="yt_shape_134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74305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3514" r="-1701" b="-7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29" name="yt_shape_13429"/>
          <p:cNvSpPr txBox="1"/>
          <p:nvPr/>
        </p:nvSpPr>
        <p:spPr>
          <a:xfrm>
            <a:off x="540000" y="50505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26" name="yt_shape_13426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177" y="3183428"/>
            <a:ext cx="1723644" cy="1885264"/>
            <a:chOff x="0" y="0"/>
            <a:chExt cx="1723644" cy="1885264"/>
          </a:xfrm>
        </p:grpSpPr>
        <p:pic>
          <p:nvPicPr>
            <p:cNvPr id="2" name="yt_image_1342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3644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28" name="yt_shape_13428"/>
            <p:cNvSpPr txBox="1"/>
            <p:nvPr/>
          </p:nvSpPr>
          <p:spPr>
            <a:xfrm>
              <a:off x="328541" y="145674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59FB9D-FDDB-A8EE-A872-1823534AC7AA}"/>
                  </a:ext>
                </a:extLst>
              </p:cNvPr>
              <p:cNvSpPr txBox="1"/>
              <p:nvPr/>
            </p:nvSpPr>
            <p:spPr>
              <a:xfrm>
                <a:off x="1059708" y="2373013"/>
                <a:ext cx="10057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59FB9D-FDDB-A8EE-A872-1823534AC7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373013"/>
                <a:ext cx="1005714" cy="519634"/>
              </a:xfrm>
              <a:prstGeom prst="rect">
                <a:avLst/>
              </a:prstGeom>
              <a:blipFill>
                <a:blip r:embed="rId4"/>
                <a:stretch>
                  <a:fillRect l="-9697"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0" name="yt_shape_13430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三角形的内切圆</a:t>
            </a:r>
          </a:p>
        </p:txBody>
      </p:sp>
      <p:sp>
        <p:nvSpPr>
          <p:cNvPr id="13431" name="yt_shape_13431"/>
          <p:cNvSpPr txBox="1"/>
          <p:nvPr/>
        </p:nvSpPr>
        <p:spPr>
          <a:xfrm>
            <a:off x="540119" y="14130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与三角形各边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都相切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的圆叫做三角形的内切圆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内切圆的圆心是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三角形三条角平分线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叫做三角形的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内心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432" name="yt_shape_13432"/>
          <p:cNvSpPr txBox="1"/>
          <p:nvPr/>
        </p:nvSpPr>
        <p:spPr>
          <a:xfrm>
            <a:off x="540119" y="23724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三条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433" name="yt_image_134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9036" y="3470799"/>
            <a:ext cx="1693926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5" name="yt_shape_13435"/>
          <p:cNvSpPr txBox="1"/>
          <p:nvPr/>
        </p:nvSpPr>
        <p:spPr>
          <a:xfrm>
            <a:off x="540000" y="4902039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直角三角形的两条直角边分别是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则它的内切圆半径是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660288">
            <a:extLst>
              <a:ext uri="{FF2B5EF4-FFF2-40B4-BE49-F238E27FC236}">
                <a16:creationId xmlns:a16="http://schemas.microsoft.com/office/drawing/2014/main" id="{B2375717-D974-E012-C4B6-A5D82484A66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3BFABB-8764-E202-391C-4A0F3444C92A}"/>
              </a:ext>
            </a:extLst>
          </p:cNvPr>
          <p:cNvSpPr txBox="1"/>
          <p:nvPr/>
        </p:nvSpPr>
        <p:spPr>
          <a:xfrm>
            <a:off x="3193308" y="13527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都相切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F6D0FC-A248-C16E-26B6-4F5F2D5865D9}"/>
              </a:ext>
            </a:extLst>
          </p:cNvPr>
          <p:cNvSpPr txBox="1"/>
          <p:nvPr/>
        </p:nvSpPr>
        <p:spPr>
          <a:xfrm>
            <a:off x="10508507" y="13527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三角形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88FE22-BEAB-4266-252F-5988F1276BC4}"/>
              </a:ext>
            </a:extLst>
          </p:cNvPr>
          <p:cNvSpPr txBox="1"/>
          <p:nvPr/>
        </p:nvSpPr>
        <p:spPr>
          <a:xfrm>
            <a:off x="450108" y="1828247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三条角平分线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71D21E-7FB7-8473-8E8F-B6442BB85D22}"/>
              </a:ext>
            </a:extLst>
          </p:cNvPr>
          <p:cNvSpPr txBox="1"/>
          <p:nvPr/>
        </p:nvSpPr>
        <p:spPr>
          <a:xfrm>
            <a:off x="5936508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CE6135-CF83-FB05-5E25-6F5F7098D4FE}"/>
              </a:ext>
            </a:extLst>
          </p:cNvPr>
          <p:cNvSpPr txBox="1"/>
          <p:nvPr/>
        </p:nvSpPr>
        <p:spPr>
          <a:xfrm>
            <a:off x="7708157" y="231219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68E4C1-A3E6-2743-7B59-E339466CCD25}"/>
              </a:ext>
            </a:extLst>
          </p:cNvPr>
          <p:cNvSpPr txBox="1"/>
          <p:nvPr/>
        </p:nvSpPr>
        <p:spPr>
          <a:xfrm>
            <a:off x="6604846" y="2787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2F6D4B-572E-148D-C4D1-BBE24BC7AB99}"/>
              </a:ext>
            </a:extLst>
          </p:cNvPr>
          <p:cNvSpPr txBox="1"/>
          <p:nvPr/>
        </p:nvSpPr>
        <p:spPr>
          <a:xfrm>
            <a:off x="9060589" y="485523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6" name="yt_shape_13436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考虑问题不全面导致漏解</a:t>
            </a:r>
          </a:p>
        </p:txBody>
      </p:sp>
      <p:pic>
        <p:nvPicPr>
          <p:cNvPr id="3" name="yt_shape_1684382660311">
            <a:extLst>
              <a:ext uri="{FF2B5EF4-FFF2-40B4-BE49-F238E27FC236}">
                <a16:creationId xmlns:a16="http://schemas.microsoft.com/office/drawing/2014/main" id="{B5411059-F097-A8A9-B3CC-63C132C9024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4" name="yt_shape_13437">
            <a:extLst>
              <a:ext uri="{FF2B5EF4-FFF2-40B4-BE49-F238E27FC236}">
                <a16:creationId xmlns:a16="http://schemas.microsoft.com/office/drawing/2014/main" id="{BE742DD1-0319-4D82-B93F-A91A185E9821}"/>
              </a:ext>
            </a:extLst>
          </p:cNvPr>
          <p:cNvSpPr txBox="1"/>
          <p:nvPr/>
        </p:nvSpPr>
        <p:spPr>
          <a:xfrm>
            <a:off x="540000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是圆上异于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5" name="yt_image_13438">
            <a:extLst>
              <a:ext uri="{FF2B5EF4-FFF2-40B4-BE49-F238E27FC236}">
                <a16:creationId xmlns:a16="http://schemas.microsoft.com/office/drawing/2014/main" id="{B4BD8EE3-8801-4423-950F-5FD9A0555E87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7475" y="2596583"/>
            <a:ext cx="1916811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66E06C5-94AF-46B4-8896-596DB874489C}"/>
              </a:ext>
            </a:extLst>
          </p:cNvPr>
          <p:cNvSpPr txBox="1"/>
          <p:nvPr/>
        </p:nvSpPr>
        <p:spPr>
          <a:xfrm>
            <a:off x="3158264" y="1913466"/>
            <a:ext cx="17848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0" name="yt_shape_13440"/>
          <p:cNvSpPr txBox="1"/>
          <p:nvPr/>
        </p:nvSpPr>
        <p:spPr>
          <a:xfrm>
            <a:off x="469468" y="930367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465085e-10f9-4f6c-b41d-f275d0fe3c01.png&quot;}"/>
            </a:endParaRPr>
          </a:p>
        </p:txBody>
      </p:sp>
      <p:sp>
        <p:nvSpPr>
          <p:cNvPr id="13441" name="yt_shape_13441"/>
          <p:cNvSpPr txBox="1"/>
          <p:nvPr/>
        </p:nvSpPr>
        <p:spPr>
          <a:xfrm>
            <a:off x="540119" y="167455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德阳市中考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外接圆相交于点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其中一定正确的个数是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45" name="yt_table_13445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348414"/>
              </p:ext>
            </p:extLst>
          </p:nvPr>
        </p:nvGraphicFramePr>
        <p:xfrm>
          <a:off x="540000" y="3594248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</a:tbl>
          </a:graphicData>
        </a:graphic>
      </p:graphicFrame>
      <p:grpSp>
        <p:nvGrpSpPr>
          <p:cNvPr id="13442" name="yt_shape_13442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6758" y="3594248"/>
            <a:ext cx="1383030" cy="1994992"/>
            <a:chOff x="0" y="0"/>
            <a:chExt cx="1383030" cy="1994992"/>
          </a:xfrm>
        </p:grpSpPr>
        <p:pic>
          <p:nvPicPr>
            <p:cNvPr id="2" name="yt_image_1344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3030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4" name="yt_shape_13444"/>
            <p:cNvSpPr txBox="1"/>
            <p:nvPr/>
          </p:nvSpPr>
          <p:spPr>
            <a:xfrm>
              <a:off x="158234" y="1566477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60342">
            <a:extLst>
              <a:ext uri="{FF2B5EF4-FFF2-40B4-BE49-F238E27FC236}">
                <a16:creationId xmlns:a16="http://schemas.microsoft.com/office/drawing/2014/main" id="{665499EE-3534-729F-C8A5-93028F1C00A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56075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4D3E291-1765-DFE9-91EB-064CCD0F15ED}"/>
              </a:ext>
            </a:extLst>
          </p:cNvPr>
          <p:cNvSpPr txBox="1"/>
          <p:nvPr/>
        </p:nvSpPr>
        <p:spPr>
          <a:xfrm>
            <a:off x="2278908" y="30542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1537</Words>
  <Application>Microsoft Office PowerPoint</Application>
  <PresentationFormat>宽屏</PresentationFormat>
  <Paragraphs>104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2023-05-05T05:33:04Z</dcterms:created>
  <dcterms:modified xsi:type="dcterms:W3CDTF">2023-05-18T14:54:05Z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