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8" r:id="rId4"/>
    <p:sldId id="365" r:id="rId5"/>
    <p:sldId id="367" r:id="rId6"/>
    <p:sldId id="368" r:id="rId7"/>
    <p:sldId id="379" r:id="rId8"/>
    <p:sldId id="369" r:id="rId9"/>
    <p:sldId id="372" r:id="rId10"/>
    <p:sldId id="374" r:id="rId11"/>
    <p:sldId id="375" r:id="rId12"/>
    <p:sldId id="380" r:id="rId13"/>
    <p:sldId id="376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35" name="yt_image_116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37" name="yt_image_116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9" name="yt_shape_11639"/>
          <p:cNvSpPr txBox="1"/>
          <p:nvPr/>
        </p:nvSpPr>
        <p:spPr>
          <a:xfrm>
            <a:off x="540119" y="220325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dirty="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隧道的截面由抛物线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矩形的长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的中垂线为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建立平面直角坐标系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轴是抛物线的对称轴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到坐标原点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</a:p>
        </p:txBody>
      </p:sp>
      <p:pic>
        <p:nvPicPr>
          <p:cNvPr id="11640" name="yt_image_116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4177" y="3795183"/>
            <a:ext cx="172364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2" name="yt_shape_11642"/>
          <p:cNvSpPr txBox="1"/>
          <p:nvPr/>
        </p:nvSpPr>
        <p:spPr>
          <a:xfrm>
            <a:off x="540000" y="513499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643" name="yt_shape_11643"/>
          <p:cNvSpPr txBox="1"/>
          <p:nvPr/>
        </p:nvSpPr>
        <p:spPr>
          <a:xfrm>
            <a:off x="540119" y="5614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如果该隧道内设双行道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现有一辆货运卡车高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这辆货运卡车能否通过该隧道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通过计算说明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1" name="yt_shape_1169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南充市中考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水池中心点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处竖直安装一水管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水管喷头喷出抛物线形水柱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喷头上下移动时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抛物线形水柱随之竖直上下平移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水柱落点与点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在同一水平面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安装师傅调试发现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喷头高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水柱落点距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喷头高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水柱落点距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那么喷头高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水柱落点距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692" name="yt_image_116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1255" y="3429000"/>
            <a:ext cx="2769489" cy="210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01C19A-2F51-C8B3-D2BF-769BC648571B}"/>
              </a:ext>
            </a:extLst>
          </p:cNvPr>
          <p:cNvSpPr txBox="1"/>
          <p:nvPr/>
        </p:nvSpPr>
        <p:spPr>
          <a:xfrm>
            <a:off x="479350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94" name="yt_shape_11694"/>
              <p:cNvSpPr txBox="1"/>
              <p:nvPr/>
            </p:nvSpPr>
            <p:spPr>
              <a:xfrm>
                <a:off x="540119" y="900000"/>
                <a:ext cx="1111199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一名男生推铅球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铅球行进高度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与水平距离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之间的关系式是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铅球运行路线如图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94" name="yt_shape_11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8707"/>
              </a:xfrm>
              <a:prstGeom prst="rect">
                <a:avLst/>
              </a:prstGeom>
              <a:blipFill>
                <a:blip r:embed="rId2"/>
                <a:stretch>
                  <a:fillRect l="-1701" t="-4865" r="-170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96" name="yt_shape_11696"/>
          <p:cNvSpPr txBox="1"/>
          <p:nvPr/>
        </p:nvSpPr>
        <p:spPr>
          <a:xfrm>
            <a:off x="540000" y="2079495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求铅球推出的水平距离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97"/>
              <p:cNvSpPr txBox="1"/>
              <p:nvPr/>
            </p:nvSpPr>
            <p:spPr>
              <a:xfrm>
                <a:off x="540000" y="2711162"/>
                <a:ext cx="5632952" cy="20770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所以铅球推出的水平距离是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697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11162"/>
                <a:ext cx="5632952" cy="2077043"/>
              </a:xfrm>
              <a:prstGeom prst="rect">
                <a:avLst/>
              </a:prstGeom>
              <a:blipFill>
                <a:blip r:embed="rId3"/>
                <a:stretch>
                  <a:fillRect l="-3355" t="-2647" r="-2381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99" name="yt_image_116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93481" y="2711162"/>
            <a:ext cx="1858518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1" name="yt_shape_11701"/>
          <p:cNvSpPr txBox="1"/>
          <p:nvPr/>
        </p:nvSpPr>
        <p:spPr>
          <a:xfrm>
            <a:off x="540000" y="900000"/>
            <a:ext cx="61635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通过计算说明铅球行进高度能否达到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702"/>
              <p:cNvSpPr txBox="1"/>
              <p:nvPr/>
            </p:nvSpPr>
            <p:spPr>
              <a:xfrm>
                <a:off x="540000" y="1531667"/>
                <a:ext cx="6402394" cy="1794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取最大值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所以铅球行进高度不能达到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最高能达到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702" descr="{&quot;rangeId&quot;:1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402394" cy="1794787"/>
              </a:xfrm>
              <a:prstGeom prst="rect">
                <a:avLst/>
              </a:prstGeom>
              <a:blipFill>
                <a:blip r:embed="rId2"/>
                <a:stretch>
                  <a:fillRect l="-2952" r="-1619" b="-9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04" name="yt_image_117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3481" y="1531667"/>
            <a:ext cx="1858518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6" name="yt_shape_11706"/>
          <p:cNvSpPr txBox="1"/>
          <p:nvPr/>
        </p:nvSpPr>
        <p:spPr>
          <a:xfrm>
            <a:off x="540000" y="717773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c877d41-2402-4b1c-b795-f0b53ee7d601.png&quot;}"/>
            </a:endParaRPr>
          </a:p>
        </p:txBody>
      </p:sp>
      <p:sp>
        <p:nvSpPr>
          <p:cNvPr id="11707" name="yt_shape_11707"/>
          <p:cNvSpPr txBox="1"/>
          <p:nvPr/>
        </p:nvSpPr>
        <p:spPr>
          <a:xfrm>
            <a:off x="540119" y="142014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排球运动员站在点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处练习发球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将球从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点正上方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处发出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把球看成点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其运行的高度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与运行的水平距离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满足关系式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已知球网与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点的水平距离为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球场的边界距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点的水平距离为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18m.</a:t>
            </a:r>
          </a:p>
        </p:txBody>
      </p:sp>
      <p:sp>
        <p:nvSpPr>
          <p:cNvPr id="11708" name="yt_shape_11708"/>
          <p:cNvSpPr txBox="1"/>
          <p:nvPr/>
        </p:nvSpPr>
        <p:spPr>
          <a:xfrm>
            <a:off x="540000" y="3339843"/>
            <a:ext cx="4966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09"/>
              <p:cNvSpPr txBox="1"/>
              <p:nvPr/>
            </p:nvSpPr>
            <p:spPr>
              <a:xfrm>
                <a:off x="540119" y="3971510"/>
                <a:ext cx="7275524" cy="25057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-10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函数可写成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h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的关系式是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2.6.</a:t>
                </a:r>
              </a:p>
            </p:txBody>
          </p:sp>
        </mc:Choice>
        <mc:Fallback>
          <p:sp>
            <p:nvSpPr>
              <p:cNvPr id="2" name="yt_shape_11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71510"/>
                <a:ext cx="7275524" cy="2505751"/>
              </a:xfrm>
              <a:prstGeom prst="rect">
                <a:avLst/>
              </a:prstGeom>
              <a:blipFill>
                <a:blip r:embed="rId2"/>
                <a:stretch>
                  <a:fillRect l="-2598" t="-1942" r="-1006" b="-3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11" name="yt_image_117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1406" y="3049982"/>
            <a:ext cx="380047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490069">
            <a:extLst>
              <a:ext uri="{FF2B5EF4-FFF2-40B4-BE49-F238E27FC236}">
                <a16:creationId xmlns:a16="http://schemas.microsoft.com/office/drawing/2014/main" id="{4F1B14F8-0918-D077-BD11-D171BA23152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1926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3" name="yt_shape_11713"/>
          <p:cNvSpPr txBox="1"/>
          <p:nvPr/>
        </p:nvSpPr>
        <p:spPr>
          <a:xfrm>
            <a:off x="540000" y="900000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球能否越过球网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球会不会出界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714"/>
              <p:cNvSpPr txBox="1"/>
              <p:nvPr/>
            </p:nvSpPr>
            <p:spPr>
              <a:xfrm>
                <a:off x="540118" y="1531667"/>
                <a:ext cx="8652225" cy="4437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球能越过球网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球会出界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2.45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2.43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球能越过球网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spc="150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39</m:t>
                        </m:r>
                      </m:e>
                    </m:rad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故球会出界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另解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球会出界</a:t>
                </a:r>
                <a:r>
                  <a:rPr lang="en-US" altLang="zh-CN" sz="2400" b="0" i="0" u="none" spc="15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1531667"/>
                <a:ext cx="8652225" cy="4437369"/>
              </a:xfrm>
              <a:prstGeom prst="rect">
                <a:avLst/>
              </a:prstGeom>
              <a:blipFill>
                <a:blip r:embed="rId2"/>
                <a:stretch>
                  <a:fillRect l="-2185" t="-1099" b="-3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16" name="yt_image_117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1524" y="1531667"/>
            <a:ext cx="380047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44" name="yt_shape_11644"/>
              <p:cNvSpPr txBox="1"/>
              <p:nvPr/>
            </p:nvSpPr>
            <p:spPr>
              <a:xfrm>
                <a:off x="540119" y="900000"/>
                <a:ext cx="11111999" cy="56380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根据坐标系确定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三点坐标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设抛物线的顶点式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求解即可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将货车的宽看作横坐标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代入解析式中求出纵坐标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与货车高作比较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即可确定货车能否通过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是抛物线的顶点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对称轴是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44" name="yt_shape_116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38082"/>
              </a:xfrm>
              <a:prstGeom prst="rect">
                <a:avLst/>
              </a:prstGeom>
              <a:blipFill>
                <a:blip r:embed="rId2"/>
                <a:stretch>
                  <a:fillRect l="-1701" t="-973" r="-1701" b="-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53" name="yt_shape_11653"/>
              <p:cNvSpPr txBox="1"/>
              <p:nvPr/>
            </p:nvSpPr>
            <p:spPr>
              <a:xfrm>
                <a:off x="540000" y="900000"/>
                <a:ext cx="5615320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56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这辆货运卡车能通过该隧道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53" name="yt_shape_11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5320" cy="1586653"/>
              </a:xfrm>
              <a:prstGeom prst="rect">
                <a:avLst/>
              </a:prstGeom>
              <a:blipFill>
                <a:blip r:embed="rId2"/>
                <a:stretch>
                  <a:fillRect l="-3366" t="-3462" r="-2606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9" name="yt_shape_11659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0ff85ff-f7b5-4a87-9a91-0026b89c69bd.png&quot;}"/>
            </a:endParaRPr>
          </a:p>
        </p:txBody>
      </p:sp>
      <p:sp>
        <p:nvSpPr>
          <p:cNvPr id="11660" name="yt_shape_11660"/>
          <p:cNvSpPr txBox="1"/>
          <p:nvPr/>
        </p:nvSpPr>
        <p:spPr>
          <a:xfrm>
            <a:off x="540000" y="1662201"/>
            <a:ext cx="76431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二次函数在桥梁、隧道等建筑问题中的应用</a:t>
            </a:r>
          </a:p>
        </p:txBody>
      </p:sp>
      <p:sp>
        <p:nvSpPr>
          <p:cNvPr id="11661" name="yt_shape_11661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构建二次函数模型解决实际问题时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为使问题简单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通常使抛物线的顶点在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或以抛物线的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对称轴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轴建立平面直角坐标系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62" name="yt_shape_11662"/>
              <p:cNvSpPr txBox="1"/>
              <p:nvPr/>
            </p:nvSpPr>
            <p:spPr>
              <a:xfrm>
                <a:off x="540119" y="3121201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一座石拱桥的桥拱是近似的抛物线形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建立如图所示的平面直角坐标系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其函数关系为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当水面的宽度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水面离桥拱顶的高度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662" name="yt_shape_11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1201"/>
                <a:ext cx="11111999" cy="1121910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64" name="yt_image_116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585" y="4446263"/>
            <a:ext cx="206082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89952">
            <a:extLst>
              <a:ext uri="{FF2B5EF4-FFF2-40B4-BE49-F238E27FC236}">
                <a16:creationId xmlns:a16="http://schemas.microsoft.com/office/drawing/2014/main" id="{84F0FDAC-453D-DF70-4445-B8C05C24AFB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89968">
            <a:extLst>
              <a:ext uri="{FF2B5EF4-FFF2-40B4-BE49-F238E27FC236}">
                <a16:creationId xmlns:a16="http://schemas.microsoft.com/office/drawing/2014/main" id="{386CA961-AF86-E1A7-5E31-20C9A59103A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0C76D1-C540-7E94-38DA-133E252D289A}"/>
              </a:ext>
            </a:extLst>
          </p:cNvPr>
          <p:cNvSpPr txBox="1"/>
          <p:nvPr/>
        </p:nvSpPr>
        <p:spPr>
          <a:xfrm>
            <a:off x="1059708" y="25770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234709-5304-7F4D-048E-FD65B3AAA43F}"/>
              </a:ext>
            </a:extLst>
          </p:cNvPr>
          <p:cNvSpPr txBox="1"/>
          <p:nvPr/>
        </p:nvSpPr>
        <p:spPr>
          <a:xfrm>
            <a:off x="4107708" y="257700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对称轴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783AE0-7421-931F-3358-C05C71BE70AD}"/>
              </a:ext>
            </a:extLst>
          </p:cNvPr>
          <p:cNvSpPr txBox="1"/>
          <p:nvPr/>
        </p:nvSpPr>
        <p:spPr>
          <a:xfrm>
            <a:off x="10340232" y="3549883"/>
            <a:ext cx="637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66" name="yt_shape_11666"/>
              <p:cNvSpPr txBox="1"/>
              <p:nvPr/>
            </p:nvSpPr>
            <p:spPr>
              <a:xfrm>
                <a:off x="540119" y="922574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某隧道横截面由抛物线与矩形的三边组成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尺寸如图所示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以隧道横截面抛物线的顶点为原点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以抛物线的对称轴为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建立直角坐标系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求得该抛物线对应的函数关系式为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666" name="yt_shape_11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2574"/>
                <a:ext cx="11111999" cy="1601464"/>
              </a:xfrm>
              <a:prstGeom prst="rect">
                <a:avLst/>
              </a:prstGeom>
              <a:blipFill>
                <a:blip r:embed="rId2"/>
                <a:stretch>
                  <a:fillRect l="-1701" t="-4183" r="-1701" b="-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68" name="yt_image_116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3314" y="2727190"/>
            <a:ext cx="182537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C9F588-469A-EEB2-AB19-FE60423A14E1}"/>
                  </a:ext>
                </a:extLst>
              </p:cNvPr>
              <p:cNvSpPr txBox="1"/>
              <p:nvPr/>
            </p:nvSpPr>
            <p:spPr>
              <a:xfrm>
                <a:off x="2278908" y="1745794"/>
                <a:ext cx="1289749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C9F588-469A-EEB2-AB19-FE60423A1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1745794"/>
                <a:ext cx="1289749" cy="677050"/>
              </a:xfrm>
              <a:prstGeom prst="rect">
                <a:avLst/>
              </a:prstGeom>
              <a:blipFill>
                <a:blip r:embed="rId4"/>
                <a:stretch>
                  <a:fillRect l="-7583" r="-2844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0" name="yt_shape_11670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陕西省中考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现要修建一条隧道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其截面为抛物线型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表示水平的路面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建立平面直角坐标系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根据设计要求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该抛物线的顶点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9m.</a:t>
            </a:r>
          </a:p>
        </p:txBody>
      </p:sp>
      <p:sp>
        <p:nvSpPr>
          <p:cNvPr id="11671" name="yt_shape_11671"/>
          <p:cNvSpPr txBox="1"/>
          <p:nvPr/>
        </p:nvSpPr>
        <p:spPr>
          <a:xfrm>
            <a:off x="540000" y="2819698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求满足设计要求的抛物线的函数解析式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672"/>
              <p:cNvSpPr txBox="1"/>
              <p:nvPr/>
            </p:nvSpPr>
            <p:spPr>
              <a:xfrm>
                <a:off x="540119" y="3451365"/>
                <a:ext cx="9142043" cy="2285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设抛物线的函数解析式为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抛物线的函数解析式为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672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1365"/>
                <a:ext cx="9142043" cy="2285049"/>
              </a:xfrm>
              <a:prstGeom prst="rect">
                <a:avLst/>
              </a:prstGeom>
              <a:blipFill>
                <a:blip r:embed="rId2"/>
                <a:stretch>
                  <a:fillRect l="-2068" t="-2133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74" name="yt_image_116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8043" y="3451365"/>
            <a:ext cx="193395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现需在这一隧道内壁上安装照明灯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即在该抛物线上的点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处分别安装照明灯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677"/>
              <p:cNvSpPr txBox="1"/>
              <p:nvPr/>
            </p:nvSpPr>
            <p:spPr>
              <a:xfrm>
                <a:off x="540000" y="2011799"/>
                <a:ext cx="6020879" cy="21703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677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6020879" cy="2170338"/>
              </a:xfrm>
              <a:prstGeom prst="rect">
                <a:avLst/>
              </a:prstGeom>
              <a:blipFill>
                <a:blip r:embed="rId2"/>
                <a:stretch>
                  <a:fillRect l="-3141" r="-2128" b="-3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79" name="yt_image_116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8043" y="2011799"/>
            <a:ext cx="193395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1" name="yt_shape_11681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二次函数在运动类问题中的应用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发射一枚炮弹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后的高度为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且时间与高度的关系为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若此炮弹在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时的高度相等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时炮弹位置达到最高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683" name="yt_image_116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740" y="3656057"/>
            <a:ext cx="1874520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5" name="yt_shape_11685"/>
          <p:cNvSpPr txBox="1"/>
          <p:nvPr/>
        </p:nvSpPr>
        <p:spPr>
          <a:xfrm>
            <a:off x="540119" y="24928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连云港市中考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一位篮球动员投篮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球沿抛物线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然后准确落入篮筐内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已知篮筐的中心离地面的高度为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3.05m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则他距篮筐中心的水平距离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90008">
            <a:extLst>
              <a:ext uri="{FF2B5EF4-FFF2-40B4-BE49-F238E27FC236}">
                <a16:creationId xmlns:a16="http://schemas.microsoft.com/office/drawing/2014/main" id="{832E42FC-3F70-15FE-49B7-E958201FC2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E2EFC6-D98A-3A5B-FCA4-815ECEEFE9D6}"/>
              </a:ext>
            </a:extLst>
          </p:cNvPr>
          <p:cNvSpPr txBox="1"/>
          <p:nvPr/>
        </p:nvSpPr>
        <p:spPr>
          <a:xfrm>
            <a:off x="7622432" y="1828247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1086F0-8934-9A6C-6BBA-6B0F9D557E9F}"/>
              </a:ext>
            </a:extLst>
          </p:cNvPr>
          <p:cNvSpPr txBox="1"/>
          <p:nvPr/>
        </p:nvSpPr>
        <p:spPr>
          <a:xfrm>
            <a:off x="3025033" y="339706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6" name="yt_shape_1168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0b69161-be3c-439f-9390-c7d56c625222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7" name="yt_shape_11687"/>
              <p:cNvSpPr txBox="1"/>
              <p:nvPr/>
            </p:nvSpPr>
            <p:spPr>
              <a:xfrm>
                <a:off x="540119" y="1644183"/>
                <a:ext cx="11111999" cy="10693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广安市中考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如图是抛物线形拱桥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当拱顶离水面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水面下降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87" name="yt_shape_1168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069332"/>
              </a:xfrm>
              <a:prstGeom prst="rect">
                <a:avLst/>
              </a:prstGeom>
              <a:blipFill>
                <a:blip r:embed="rId2"/>
                <a:stretch>
                  <a:fillRect l="-1701" t="-6857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89" name="yt_image_116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7591" y="2968732"/>
            <a:ext cx="1956816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90033">
            <a:extLst>
              <a:ext uri="{FF2B5EF4-FFF2-40B4-BE49-F238E27FC236}">
                <a16:creationId xmlns:a16="http://schemas.microsoft.com/office/drawing/2014/main" id="{B5466769-1DBC-2546-6ED8-293AAF24CE1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39936D-2915-6AF2-7861-8BA0F513EF32}"/>
                  </a:ext>
                </a:extLst>
              </p:cNvPr>
              <p:cNvSpPr txBox="1"/>
              <p:nvPr/>
            </p:nvSpPr>
            <p:spPr>
              <a:xfrm>
                <a:off x="1135908" y="1991915"/>
                <a:ext cx="742061" cy="677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9939936D-2915-6AF2-7861-8BA0F513EF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1991915"/>
                <a:ext cx="742061" cy="6771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1516</Words>
  <Application>Microsoft Office PowerPoint</Application>
  <PresentationFormat>宽屏</PresentationFormat>
  <Paragraphs>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2023-05-18T11:17:38Z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