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70" r:id="rId4"/>
    <p:sldId id="371" r:id="rId5"/>
    <p:sldId id="373" r:id="rId6"/>
    <p:sldId id="374" r:id="rId7"/>
    <p:sldId id="377" r:id="rId8"/>
    <p:sldId id="380" r:id="rId9"/>
    <p:sldId id="381" r:id="rId10"/>
    <p:sldId id="386" r:id="rId11"/>
    <p:sldId id="382" r:id="rId12"/>
    <p:sldId id="384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9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37" name="yt_image_1633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54868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39" name="yt_image_1633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47203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41" name="yt_shape_16341"/>
          <p:cNvSpPr txBox="1"/>
          <p:nvPr/>
        </p:nvSpPr>
        <p:spPr>
          <a:xfrm>
            <a:off x="540119" y="185193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小明想利用所学的知识来求出树的高度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他观察到小树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的照射下形成投影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若根据灯杆的指示牌已知路灯的高度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测得树影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树与路灯的水平距离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16342" name="yt_image_163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29939" y="3137580"/>
            <a:ext cx="1821942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44" name="yt_shape_16344"/>
          <p:cNvSpPr txBox="1"/>
          <p:nvPr/>
        </p:nvSpPr>
        <p:spPr>
          <a:xfrm>
            <a:off x="540000" y="3933056"/>
            <a:ext cx="55640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来解决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6345" name="yt_shape_16345"/>
          <p:cNvSpPr txBox="1"/>
          <p:nvPr/>
        </p:nvSpPr>
        <p:spPr>
          <a:xfrm>
            <a:off x="540000" y="4412359"/>
            <a:ext cx="42255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346" name="yt_shape_16346"/>
              <p:cNvSpPr txBox="1"/>
              <p:nvPr/>
            </p:nvSpPr>
            <p:spPr>
              <a:xfrm>
                <a:off x="540000" y="4891662"/>
                <a:ext cx="11892704" cy="1808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𝐵𝐸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×</m:t>
                        </m:r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010000"/>
                            </a:solid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6×6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010000"/>
                            </a:solid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6+4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54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树高</a:t>
                </a:r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54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01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19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6346" name="yt_shape_163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91662"/>
                <a:ext cx="11892704" cy="1808893"/>
              </a:xfrm>
              <a:prstGeom prst="rect">
                <a:avLst/>
              </a:prstGeom>
              <a:blipFill>
                <a:blip r:embed="rId5"/>
                <a:stretch>
                  <a:fillRect l="-1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0" name="yt_shape_1641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在测量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的投影时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同时测量出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在阳光下的投影长为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请你计算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6411"/>
              <p:cNvSpPr txBox="1"/>
              <p:nvPr/>
            </p:nvSpPr>
            <p:spPr>
              <a:xfrm>
                <a:off x="540000" y="2011799"/>
                <a:ext cx="3111429" cy="20770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10m.</a:t>
                </a:r>
              </a:p>
            </p:txBody>
          </p:sp>
        </mc:Choice>
        <mc:Fallback>
          <p:sp>
            <p:nvSpPr>
              <p:cNvPr id="3" name="yt_shape_164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1799"/>
                <a:ext cx="3111429" cy="2077043"/>
              </a:xfrm>
              <a:prstGeom prst="rect">
                <a:avLst/>
              </a:prstGeom>
              <a:blipFill>
                <a:blip r:embed="rId2"/>
                <a:stretch>
                  <a:fillRect l="-6078" t="-2346" r="-4902" b="-8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413" name="yt_image_1641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2639" y="2011799"/>
            <a:ext cx="1989360" cy="124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5" name="yt_shape_16415"/>
          <p:cNvSpPr txBox="1"/>
          <p:nvPr/>
        </p:nvSpPr>
        <p:spPr>
          <a:xfrm>
            <a:off x="468666" y="764704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3959e758-740e-490e-86fb-4b5ae61f52e4.png&quot;}"/>
            </a:endParaRPr>
          </a:p>
        </p:txBody>
      </p:sp>
      <p:sp>
        <p:nvSpPr>
          <p:cNvPr id="16416" name="yt_shape_16416"/>
          <p:cNvSpPr txBox="1"/>
          <p:nvPr/>
        </p:nvSpPr>
        <p:spPr>
          <a:xfrm>
            <a:off x="540119" y="1517864"/>
            <a:ext cx="11111999" cy="173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小明家窗外有一堵围墙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由于围墙的遮挡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清晨太阳光恰好从窗户的最高点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射进房间的地板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中午太阳光恰好能从窗户的最低点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射进房间的地板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小明测得窗户距地面的高度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窗高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并测得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求围墙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6419" name="yt_shape_16419"/>
          <p:cNvSpPr txBox="1"/>
          <p:nvPr/>
        </p:nvSpPr>
        <p:spPr>
          <a:xfrm>
            <a:off x="3930652" y="3589926"/>
            <a:ext cx="4198457" cy="127874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7100" b="0" i="0" u="none" spc="-7100" dirty="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en-US" altLang="zh-CN" sz="7100" b="0" i="0" u="none" spc="14607" dirty="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en-US" altLang="zh-CN" sz="6400" b="0" i="0" u="none" spc="14757" dirty="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</a:p>
        </p:txBody>
      </p:sp>
      <p:pic>
        <p:nvPicPr>
          <p:cNvPr id="16417" name="yt_image_1641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2544" y="2963148"/>
            <a:ext cx="2080080" cy="1412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18" name="yt_image_1641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2291" y="4821809"/>
            <a:ext cx="2076831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30349">
            <a:extLst>
              <a:ext uri="{FF2B5EF4-FFF2-40B4-BE49-F238E27FC236}">
                <a16:creationId xmlns:a16="http://schemas.microsoft.com/office/drawing/2014/main" id="{F0DF40B2-0F0D-2572-0448-E277D55A1CD4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8857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6421">
                <a:extLst>
                  <a:ext uri="{FF2B5EF4-FFF2-40B4-BE49-F238E27FC236}">
                    <a16:creationId xmlns:a16="http://schemas.microsoft.com/office/drawing/2014/main" id="{2929EDE5-8EEA-4224-B32E-DD753EA90286}"/>
                  </a:ext>
                </a:extLst>
              </p:cNvPr>
              <p:cNvSpPr txBox="1"/>
              <p:nvPr/>
            </p:nvSpPr>
            <p:spPr>
              <a:xfrm>
                <a:off x="538648" y="3334032"/>
                <a:ext cx="9517792" cy="32492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延长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至点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0.8m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0.8m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4.4.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经检验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是原方程的解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即围墙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的高度是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4.4m.</a:t>
                </a:r>
              </a:p>
            </p:txBody>
          </p:sp>
        </mc:Choice>
        <mc:Fallback>
          <p:sp>
            <p:nvSpPr>
              <p:cNvPr id="8" name="yt_shape_16421">
                <a:extLst>
                  <a:ext uri="{FF2B5EF4-FFF2-40B4-BE49-F238E27FC236}">
                    <a16:creationId xmlns:a16="http://schemas.microsoft.com/office/drawing/2014/main" id="{2929EDE5-8EEA-4224-B32E-DD753EA902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648" y="3334032"/>
                <a:ext cx="9517792" cy="3249223"/>
              </a:xfrm>
              <a:prstGeom prst="rect">
                <a:avLst/>
              </a:prstGeom>
              <a:blipFill>
                <a:blip r:embed="rId5"/>
                <a:stretch>
                  <a:fillRect l="-1921" t="-2627" b="-4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3" name="yt_shape_16423"/>
          <p:cNvSpPr txBox="1"/>
          <p:nvPr/>
        </p:nvSpPr>
        <p:spPr>
          <a:xfrm>
            <a:off x="5397090" y="900000"/>
            <a:ext cx="1397819" cy="41421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300" b="0" i="0" u="none" spc="10900">
                <a:noFill/>
                <a:effectLst/>
                <a:latin typeface="Times New Roman" pitchFamily="23"/>
                <a:ea typeface="宋体" pitchFamily="23"/>
                <a:cs typeface="宋体" pitchFamily="23"/>
                <a:sym typeface="Finished"/>
              </a:rPr>
              <a:t>⁠</a:t>
            </a:r>
            <a:endParaRPr lang="zh-CN" altLang="zh-CN" sz="2300" b="0" i="0" u="none" spc="10900">
              <a:solidFill>
                <a:srgbClr val="1EE3CF"/>
              </a:solidFill>
              <a:effectLst/>
              <a:latin typeface="Times New Roman" pitchFamily="23"/>
              <a:ea typeface="宋体" pitchFamily="23"/>
              <a:cs typeface="宋体" pitchFamily="23"/>
              <a:sym typeface="Finished"/>
              <a:hlinkClick r:id="" action="ppaction://macro?name={&quot;type&quot;:&quot;ImageText&quot;,&quot;item&quot;:&quot;ImageText&quot;,&quot;path&quot;:&quot;\\ImageTexts\\f9b5edbe-8020-4935-98a9-374511507e09.png&quot;}"/>
            </a:endParaRPr>
          </a:p>
        </p:txBody>
      </p:sp>
      <p:sp>
        <p:nvSpPr>
          <p:cNvPr id="16424" name="yt_shape_16424"/>
          <p:cNvSpPr txBox="1"/>
          <p:nvPr/>
        </p:nvSpPr>
        <p:spPr>
          <a:xfrm>
            <a:off x="540000" y="1365004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物体正投影的形状大小与它相对于投影面的位置有关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线段正投影的规律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平行长不变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倾斜长缩短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垂直成一点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平面图形正投影的规律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平行形不变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倾斜形改变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垂直成线段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3030371">
            <a:extLst>
              <a:ext uri="{FF2B5EF4-FFF2-40B4-BE49-F238E27FC236}">
                <a16:creationId xmlns:a16="http://schemas.microsoft.com/office/drawing/2014/main" id="{B3EDC0E3-8452-6442-6869-730D357B344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16857"/>
            <a:ext cx="1257364" cy="32097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3" name="yt_shape_16353"/>
          <p:cNvSpPr txBox="1"/>
          <p:nvPr/>
        </p:nvSpPr>
        <p:spPr>
          <a:xfrm>
            <a:off x="467063" y="900000"/>
            <a:ext cx="4416274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051d7b48-f725-49ec-b92f-8c378da60dd1.png&quot;}"/>
            </a:endParaRPr>
          </a:p>
        </p:txBody>
      </p:sp>
      <p:sp>
        <p:nvSpPr>
          <p:cNvPr id="16354" name="yt_shape_16354"/>
          <p:cNvSpPr txBox="1"/>
          <p:nvPr/>
        </p:nvSpPr>
        <p:spPr>
          <a:xfrm>
            <a:off x="494315" y="1662201"/>
            <a:ext cx="31178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平行投影</a:t>
            </a:r>
          </a:p>
        </p:txBody>
      </p:sp>
      <p:sp>
        <p:nvSpPr>
          <p:cNvPr id="16355" name="yt_shape_16355"/>
          <p:cNvSpPr txBox="1"/>
          <p:nvPr/>
        </p:nvSpPr>
        <p:spPr>
          <a:xfrm>
            <a:off x="540119" y="21886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一般地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用光线照射物体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在某个平面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地面、墙壁等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上得到的影子叫做物体的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投影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6356" name="yt_shape_16356"/>
          <p:cNvSpPr txBox="1"/>
          <p:nvPr/>
        </p:nvSpPr>
        <p:spPr>
          <a:xfrm>
            <a:off x="540119" y="31480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光线形成的投影叫做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平行投影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如物体在太阳光的照射下形成的影子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简称日影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就是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平行投影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6357" name="yt_shape_16357"/>
          <p:cNvSpPr txBox="1"/>
          <p:nvPr/>
        </p:nvSpPr>
        <p:spPr>
          <a:xfrm>
            <a:off x="540000" y="4080636"/>
            <a:ext cx="44547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平行投影中的光线是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6358" name="yt_table_1635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401742"/>
              </p:ext>
            </p:extLst>
          </p:nvPr>
        </p:nvGraphicFramePr>
        <p:xfrm>
          <a:off x="540000" y="4559939"/>
          <a:ext cx="6029643" cy="848742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平行的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聚成一点的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不平行的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向四面八方发散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</a:tbl>
          </a:graphicData>
        </a:graphic>
      </p:graphicFrame>
      <p:pic>
        <p:nvPicPr>
          <p:cNvPr id="3" name="yt_shape_1684383030174">
            <a:extLst>
              <a:ext uri="{FF2B5EF4-FFF2-40B4-BE49-F238E27FC236}">
                <a16:creationId xmlns:a16="http://schemas.microsoft.com/office/drawing/2014/main" id="{E2D0B33D-E3AD-C6F1-120B-54F90B0DF75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3030199">
            <a:extLst>
              <a:ext uri="{FF2B5EF4-FFF2-40B4-BE49-F238E27FC236}">
                <a16:creationId xmlns:a16="http://schemas.microsoft.com/office/drawing/2014/main" id="{8BE683FD-3C4C-7137-F2E8-2A88B7D95A3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7ABE6B-055E-A95B-F8D7-A5C6A090ABF8}"/>
              </a:ext>
            </a:extLst>
          </p:cNvPr>
          <p:cNvSpPr txBox="1"/>
          <p:nvPr/>
        </p:nvSpPr>
        <p:spPr>
          <a:xfrm>
            <a:off x="1059708" y="25904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投影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30ECAB-9D6A-564D-9E9E-4F96EA3D0115}"/>
              </a:ext>
            </a:extLst>
          </p:cNvPr>
          <p:cNvSpPr txBox="1"/>
          <p:nvPr/>
        </p:nvSpPr>
        <p:spPr>
          <a:xfrm>
            <a:off x="1288308" y="307439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031F5C-B30F-A4C2-3890-8E386C81A52B}"/>
              </a:ext>
            </a:extLst>
          </p:cNvPr>
          <p:cNvSpPr txBox="1"/>
          <p:nvPr/>
        </p:nvSpPr>
        <p:spPr>
          <a:xfrm>
            <a:off x="5250708" y="307439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平行投影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2A4004-1A2C-7BAF-4CAE-F01D5F84EADE}"/>
              </a:ext>
            </a:extLst>
          </p:cNvPr>
          <p:cNvSpPr txBox="1"/>
          <p:nvPr/>
        </p:nvSpPr>
        <p:spPr>
          <a:xfrm>
            <a:off x="3802908" y="354988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平行投影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A6E320-5783-9101-5CFE-F2A23AEE50E2}"/>
              </a:ext>
            </a:extLst>
          </p:cNvPr>
          <p:cNvSpPr txBox="1"/>
          <p:nvPr/>
        </p:nvSpPr>
        <p:spPr>
          <a:xfrm>
            <a:off x="4031389" y="40338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60" name="yt_shape_16360"/>
          <p:cNvSpPr txBox="1"/>
          <p:nvPr/>
        </p:nvSpPr>
        <p:spPr>
          <a:xfrm>
            <a:off x="540000" y="900000"/>
            <a:ext cx="997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下列四幅图中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能表示两棵树在同一时刻太阳光下的影子的是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0F67C5F-65CF-4AB0-9201-E33B8199E835}"/>
              </a:ext>
            </a:extLst>
          </p:cNvPr>
          <p:cNvGrpSpPr/>
          <p:nvPr/>
        </p:nvGrpSpPr>
        <p:grpSpPr>
          <a:xfrm>
            <a:off x="552286" y="1988840"/>
            <a:ext cx="888111" cy="1340002"/>
            <a:chOff x="540000" y="1531667"/>
            <a:chExt cx="888111" cy="1340002"/>
          </a:xfrm>
        </p:grpSpPr>
        <p:pic>
          <p:nvPicPr>
            <p:cNvPr id="16361" name="yt_image_1636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0000" y="1531667"/>
              <a:ext cx="888111" cy="877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367" name="yt_shape_16367"/>
            <p:cNvSpPr txBox="1"/>
            <p:nvPr/>
          </p:nvSpPr>
          <p:spPr>
            <a:xfrm>
              <a:off x="784021" y="2409491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FBFA6C4-EB1A-48FA-8399-225C9A1FFFD5}"/>
              </a:ext>
            </a:extLst>
          </p:cNvPr>
          <p:cNvGrpSpPr/>
          <p:nvPr/>
        </p:nvGrpSpPr>
        <p:grpSpPr>
          <a:xfrm>
            <a:off x="2019857" y="1988840"/>
            <a:ext cx="1094994" cy="1340002"/>
            <a:chOff x="1788111" y="1531667"/>
            <a:chExt cx="1094994" cy="1340002"/>
          </a:xfrm>
        </p:grpSpPr>
        <p:pic>
          <p:nvPicPr>
            <p:cNvPr id="16362" name="yt_image_1636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8111" y="1531667"/>
              <a:ext cx="1094994" cy="877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368" name="yt_shape_16368"/>
            <p:cNvSpPr txBox="1"/>
            <p:nvPr/>
          </p:nvSpPr>
          <p:spPr>
            <a:xfrm>
              <a:off x="2143981" y="2409491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F58C70D-DD7B-47E5-8E3E-8A914B8047B9}"/>
              </a:ext>
            </a:extLst>
          </p:cNvPr>
          <p:cNvGrpSpPr/>
          <p:nvPr/>
        </p:nvGrpSpPr>
        <p:grpSpPr>
          <a:xfrm>
            <a:off x="3694311" y="1988840"/>
            <a:ext cx="844677" cy="1340002"/>
            <a:chOff x="3243105" y="1531667"/>
            <a:chExt cx="844677" cy="1340002"/>
          </a:xfrm>
        </p:grpSpPr>
        <p:pic>
          <p:nvPicPr>
            <p:cNvPr id="16363" name="yt_image_163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43105" y="1531667"/>
              <a:ext cx="844677" cy="877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369" name="yt_shape_16369"/>
            <p:cNvSpPr txBox="1"/>
            <p:nvPr/>
          </p:nvSpPr>
          <p:spPr>
            <a:xfrm>
              <a:off x="3473816" y="2409491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2E565C8-FEC2-4167-BE6E-1E1225313BF0}"/>
              </a:ext>
            </a:extLst>
          </p:cNvPr>
          <p:cNvGrpSpPr/>
          <p:nvPr/>
        </p:nvGrpSpPr>
        <p:grpSpPr>
          <a:xfrm>
            <a:off x="5118449" y="2021987"/>
            <a:ext cx="917829" cy="1306855"/>
            <a:chOff x="4447782" y="1564814"/>
            <a:chExt cx="917829" cy="1306855"/>
          </a:xfrm>
        </p:grpSpPr>
        <p:pic>
          <p:nvPicPr>
            <p:cNvPr id="16364" name="yt_image_1636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47782" y="1564814"/>
              <a:ext cx="917829" cy="844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370" name="yt_shape_16370"/>
            <p:cNvSpPr txBox="1"/>
            <p:nvPr/>
          </p:nvSpPr>
          <p:spPr>
            <a:xfrm>
              <a:off x="4706662" y="2409491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8A77012-9FF7-4601-DE08-43759E6EF1ED}"/>
              </a:ext>
            </a:extLst>
          </p:cNvPr>
          <p:cNvSpPr txBox="1"/>
          <p:nvPr/>
        </p:nvSpPr>
        <p:spPr>
          <a:xfrm>
            <a:off x="9517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71" name="yt_shape_16371"/>
          <p:cNvSpPr txBox="1"/>
          <p:nvPr/>
        </p:nvSpPr>
        <p:spPr>
          <a:xfrm>
            <a:off x="540000" y="900000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中心投影</a:t>
            </a:r>
          </a:p>
        </p:txBody>
      </p:sp>
      <p:sp>
        <p:nvSpPr>
          <p:cNvPr id="16372" name="yt_shape_16372"/>
          <p:cNvSpPr txBox="1"/>
          <p:nvPr/>
        </p:nvSpPr>
        <p:spPr>
          <a:xfrm>
            <a:off x="540119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同一点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点光源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发出的光线形成的投影叫做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中心投影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如物体在灯泡发出的光照射下所形成的影子就是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中心投影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6373" name="yt_shape_16373"/>
          <p:cNvSpPr txBox="1"/>
          <p:nvPr/>
        </p:nvSpPr>
        <p:spPr>
          <a:xfrm>
            <a:off x="540000" y="2359000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下列现象中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属于中心投影的是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6374" name="yt_table_1637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082454"/>
              </p:ext>
            </p:extLst>
          </p:nvPr>
        </p:nvGraphicFramePr>
        <p:xfrm>
          <a:off x="540000" y="2990667"/>
          <a:ext cx="7858443" cy="848742"/>
        </p:xfrm>
        <a:graphic>
          <a:graphicData uri="http://schemas.openxmlformats.org/drawingml/2006/table">
            <a:tbl>
              <a:tblPr/>
              <a:tblGrid>
                <a:gridCol w="4234180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  <a:gridCol w="3624263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白天旗杆的影子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阳光下广告牌的影子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舞台上演员的影子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中午小明跑步的影子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</a:tbl>
          </a:graphicData>
        </a:graphic>
      </p:graphicFrame>
      <p:pic>
        <p:nvPicPr>
          <p:cNvPr id="3" name="yt_shape_1684383030237">
            <a:extLst>
              <a:ext uri="{FF2B5EF4-FFF2-40B4-BE49-F238E27FC236}">
                <a16:creationId xmlns:a16="http://schemas.microsoft.com/office/drawing/2014/main" id="{69D0BE77-9789-108C-E690-89B8B8AFDB67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978034-7341-EFCF-4493-76DA14630F23}"/>
              </a:ext>
            </a:extLst>
          </p:cNvPr>
          <p:cNvSpPr txBox="1"/>
          <p:nvPr/>
        </p:nvSpPr>
        <p:spPr>
          <a:xfrm>
            <a:off x="1669308" y="135275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同一点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68A4B1-F922-04DF-4988-DA367860F6B5}"/>
              </a:ext>
            </a:extLst>
          </p:cNvPr>
          <p:cNvSpPr txBox="1"/>
          <p:nvPr/>
        </p:nvSpPr>
        <p:spPr>
          <a:xfrm>
            <a:off x="8374907" y="135275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中心投影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658B14-7E50-1E77-82F7-EB43D7DE8DD3}"/>
              </a:ext>
            </a:extLst>
          </p:cNvPr>
          <p:cNvSpPr txBox="1"/>
          <p:nvPr/>
        </p:nvSpPr>
        <p:spPr>
          <a:xfrm>
            <a:off x="5631708" y="182824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中心投影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55579A-062B-0DA7-FBAA-8052F5FE2906}"/>
              </a:ext>
            </a:extLst>
          </p:cNvPr>
          <p:cNvSpPr txBox="1"/>
          <p:nvPr/>
        </p:nvSpPr>
        <p:spPr>
          <a:xfrm>
            <a:off x="5555389" y="2312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76" name="yt_shape_163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楼房、旗杆在路灯下的影子如图所示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试确定路灯灯泡的位置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再作出小树在路灯下的影子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16379" name="yt_shape_16379"/>
          <p:cNvSpPr txBox="1"/>
          <p:nvPr/>
        </p:nvSpPr>
        <p:spPr>
          <a:xfrm>
            <a:off x="3254792" y="2011799"/>
            <a:ext cx="5565306" cy="149483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350" b="0" i="0" u="none" spc="19865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8300" b="0" i="0" u="none" spc="1962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  <a:cs typeface="宋体" pitchFamily="83"/>
              </a:rPr>
              <a:t> </a:t>
            </a:r>
          </a:p>
        </p:txBody>
      </p:sp>
      <p:pic>
        <p:nvPicPr>
          <p:cNvPr id="16377" name="yt_image_163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4792" y="2200366"/>
            <a:ext cx="2754000" cy="146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78" name="yt_image_163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5706" y="2011799"/>
            <a:ext cx="2754630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1" name="yt_shape_16381"/>
          <p:cNvSpPr txBox="1"/>
          <p:nvPr/>
        </p:nvSpPr>
        <p:spPr>
          <a:xfrm>
            <a:off x="540000" y="3936589"/>
            <a:ext cx="74459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为灯泡的位置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为小树在路灯下的影子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2" name="yt_shape_16382"/>
          <p:cNvSpPr txBox="1"/>
          <p:nvPr/>
        </p:nvSpPr>
        <p:spPr>
          <a:xfrm>
            <a:off x="494314" y="900000"/>
            <a:ext cx="28100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正投影</a:t>
            </a:r>
          </a:p>
        </p:txBody>
      </p:sp>
      <p:sp>
        <p:nvSpPr>
          <p:cNvPr id="16383" name="yt_shape_16383"/>
          <p:cNvSpPr txBox="1"/>
          <p:nvPr/>
        </p:nvSpPr>
        <p:spPr>
          <a:xfrm>
            <a:off x="540000" y="1399565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投影线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于投影面产生的投影叫做正投影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6384" name="yt_shape_16384"/>
          <p:cNvSpPr txBox="1"/>
          <p:nvPr/>
        </p:nvSpPr>
        <p:spPr>
          <a:xfrm>
            <a:off x="540000" y="1878868"/>
            <a:ext cx="50702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长方形的正投影不可能是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6385" name="yt_table_1638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026886"/>
              </p:ext>
            </p:extLst>
          </p:nvPr>
        </p:nvGraphicFramePr>
        <p:xfrm>
          <a:off x="540000" y="2510535"/>
          <a:ext cx="4505643" cy="848742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p:sp>
        <p:nvSpPr>
          <p:cNvPr id="16387" name="yt_shape_16387"/>
          <p:cNvSpPr txBox="1"/>
          <p:nvPr/>
        </p:nvSpPr>
        <p:spPr>
          <a:xfrm>
            <a:off x="540000" y="3409877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下列投影中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正投影是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③④⑤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6388" name="yt_image_1638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496" y="4329776"/>
            <a:ext cx="5654002" cy="139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30273">
            <a:extLst>
              <a:ext uri="{FF2B5EF4-FFF2-40B4-BE49-F238E27FC236}">
                <a16:creationId xmlns:a16="http://schemas.microsoft.com/office/drawing/2014/main" id="{2BED22F4-C8A5-C382-B752-574B40E1A86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83AC95-D319-8A48-4FE6-BDA822A56300}"/>
              </a:ext>
            </a:extLst>
          </p:cNvPr>
          <p:cNvSpPr txBox="1"/>
          <p:nvPr/>
        </p:nvSpPr>
        <p:spPr>
          <a:xfrm>
            <a:off x="2278789" y="133931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4F63F6-DCFF-2D95-5A95-92001B2090A4}"/>
              </a:ext>
            </a:extLst>
          </p:cNvPr>
          <p:cNvSpPr txBox="1"/>
          <p:nvPr/>
        </p:nvSpPr>
        <p:spPr>
          <a:xfrm>
            <a:off x="4640989" y="18320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B578E5-9740-7D90-F4F5-0A9EF47040DA}"/>
              </a:ext>
            </a:extLst>
          </p:cNvPr>
          <p:cNvSpPr txBox="1"/>
          <p:nvPr/>
        </p:nvSpPr>
        <p:spPr>
          <a:xfrm>
            <a:off x="4031389" y="336307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③④⑤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yt_shape_16390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776edcd9-3578-482a-87e2-2f2d04d98a10.png&quot;}"/>
            </a:endParaRPr>
          </a:p>
        </p:txBody>
      </p:sp>
      <p:sp>
        <p:nvSpPr>
          <p:cNvPr id="16391" name="yt_shape_16391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如图是小红在某天四个时刻看到同一圆柱体及其影子的情况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那么她看到的先后顺序是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6393" name="yt_table_16393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81927"/>
              </p:ext>
            </p:extLst>
          </p:nvPr>
        </p:nvGraphicFramePr>
        <p:xfrm>
          <a:off x="540000" y="2603618"/>
          <a:ext cx="5285106" cy="848742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④③①②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④①③②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②①③④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pic>
        <p:nvPicPr>
          <p:cNvPr id="16392" name="yt_image_16392_skip" title="H_77.3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9629" y="2603618"/>
            <a:ext cx="4530852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5" name="yt_shape_16395"/>
          <p:cNvSpPr txBox="1"/>
          <p:nvPr/>
        </p:nvSpPr>
        <p:spPr>
          <a:xfrm>
            <a:off x="540119" y="36362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三角板在灯光照射下形成投影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三角板与其投影的相似比为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且三角板的一边长为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则投影三角板的对应边长为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6397" name="yt_table_16397_skip" title="H_67.4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528878"/>
              </p:ext>
            </p:extLst>
          </p:nvPr>
        </p:nvGraphicFramePr>
        <p:xfrm>
          <a:off x="540000" y="4595678"/>
          <a:ext cx="4742181" cy="856108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D.3.2cm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</a:tbl>
          </a:graphicData>
        </a:graphic>
      </p:graphicFrame>
      <p:pic>
        <p:nvPicPr>
          <p:cNvPr id="16396" name="yt_image_16396_skip" title="H_78.1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73071" y="4595678"/>
            <a:ext cx="1676781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30306">
            <a:extLst>
              <a:ext uri="{FF2B5EF4-FFF2-40B4-BE49-F238E27FC236}">
                <a16:creationId xmlns:a16="http://schemas.microsoft.com/office/drawing/2014/main" id="{E2B10D7A-3A5D-83A4-476F-6CCC6D3748E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FD901D-1760-A6F2-890B-4B480075B6C9}"/>
              </a:ext>
            </a:extLst>
          </p:cNvPr>
          <p:cNvSpPr txBox="1"/>
          <p:nvPr/>
        </p:nvSpPr>
        <p:spPr>
          <a:xfrm>
            <a:off x="1974108" y="20728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802F9C-67E3-7048-CD0A-73292BCDD584}"/>
              </a:ext>
            </a:extLst>
          </p:cNvPr>
          <p:cNvSpPr txBox="1"/>
          <p:nvPr/>
        </p:nvSpPr>
        <p:spPr>
          <a:xfrm>
            <a:off x="7374782" y="40649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399" name="yt_shape_16399"/>
              <p:cNvSpPr txBox="1"/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一条线段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中的正投影为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与平面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的夹角为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399" name="yt_shape_163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1701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401" name="yt_image_1640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9608" y="2057067"/>
            <a:ext cx="1692783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249BAB-02E1-5361-76E8-067EC408ABB9}"/>
              </a:ext>
            </a:extLst>
          </p:cNvPr>
          <p:cNvSpPr txBox="1"/>
          <p:nvPr/>
        </p:nvSpPr>
        <p:spPr>
          <a:xfrm>
            <a:off x="3040908" y="1373513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3" name="yt_shape_1640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是直立在地面上的两根立柱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某一时刻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在阳光下的投影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3m.</a:t>
            </a:r>
          </a:p>
        </p:txBody>
      </p:sp>
      <p:sp>
        <p:nvSpPr>
          <p:cNvPr id="16404" name="yt_shape_16404"/>
          <p:cNvSpPr txBox="1"/>
          <p:nvPr/>
        </p:nvSpPr>
        <p:spPr>
          <a:xfrm>
            <a:off x="540000" y="1859435"/>
            <a:ext cx="64120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请你在图中画出此时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在阳光下的投影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6405"/>
          <p:cNvSpPr txBox="1"/>
          <p:nvPr/>
        </p:nvSpPr>
        <p:spPr>
          <a:xfrm>
            <a:off x="540000" y="2491102"/>
            <a:ext cx="56329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在阳光下的投影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406" name="yt_image_1640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2639" y="2491102"/>
            <a:ext cx="1989360" cy="124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8" name="yt_image_164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2732" y="3939395"/>
            <a:ext cx="1986534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992</Words>
  <Application>Microsoft Office PowerPoint</Application>
  <PresentationFormat>宽屏</PresentationFormat>
  <Paragraphs>85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2023-05-05T05:33:04Z</dcterms:created>
  <dcterms:modified xsi:type="dcterms:W3CDTF">2023-05-19T06:25:40Z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