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70" r:id="rId5"/>
    <p:sldId id="375" r:id="rId6"/>
    <p:sldId id="377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yt_shape_1090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f7d2317-1d0d-4269-a46a-b37e7ce4f542.png&quot;}"/>
            </a:endParaRPr>
          </a:p>
        </p:txBody>
      </p:sp>
      <p:sp>
        <p:nvSpPr>
          <p:cNvPr id="10902" name="yt_shape_10902"/>
          <p:cNvSpPr txBox="1"/>
          <p:nvPr/>
        </p:nvSpPr>
        <p:spPr>
          <a:xfrm>
            <a:off x="540000" y="1662201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二次函数的定义</a:t>
            </a:r>
          </a:p>
        </p:txBody>
      </p:sp>
      <p:sp>
        <p:nvSpPr>
          <p:cNvPr id="10903" name="yt_shape_10903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是自变量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分别是函数解析式的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二次项系数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、一次项系数和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常数项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04" name="yt_shape_10904"/>
          <p:cNvSpPr txBox="1"/>
          <p:nvPr/>
        </p:nvSpPr>
        <p:spPr>
          <a:xfrm>
            <a:off x="540000" y="3601332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下列函数中一定是二次函数的是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5" name="yt_table_10905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6066722"/>
                  </p:ext>
                </p:extLst>
              </p:nvPr>
            </p:nvGraphicFramePr>
            <p:xfrm>
              <a:off x="540000" y="4232999"/>
              <a:ext cx="5721668" cy="1059562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05" name="yt_table_10905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6066722"/>
                  </p:ext>
                </p:extLst>
              </p:nvPr>
            </p:nvGraphicFramePr>
            <p:xfrm>
              <a:off x="540000" y="4232999"/>
              <a:ext cx="5721668" cy="1059562"/>
            </p:xfrm>
            <a:graphic>
              <a:graphicData uri="http://schemas.openxmlformats.org/drawingml/2006/table">
                <a:tbl>
                  <a:tblPr/>
                  <a:tblGrid>
                    <a:gridCol w="2997518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910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06" name="yt_shape_10906"/>
          <p:cNvSpPr txBox="1"/>
          <p:nvPr/>
        </p:nvSpPr>
        <p:spPr>
          <a:xfrm>
            <a:off x="540119" y="53431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它的二次项系数为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常数项为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7821">
            <a:extLst>
              <a:ext uri="{FF2B5EF4-FFF2-40B4-BE49-F238E27FC236}">
                <a16:creationId xmlns:a16="http://schemas.microsoft.com/office/drawing/2014/main" id="{604A0B95-05A2-8EC8-C2FA-F7C12FD4E4A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87838">
            <a:extLst>
              <a:ext uri="{FF2B5EF4-FFF2-40B4-BE49-F238E27FC236}">
                <a16:creationId xmlns:a16="http://schemas.microsoft.com/office/drawing/2014/main" id="{C75F11BC-0378-DCE4-F958-5DE37731B99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6ADCF4-4E76-05B6-45C7-FBD4FB322CB3}"/>
              </a:ext>
            </a:extLst>
          </p:cNvPr>
          <p:cNvSpPr txBox="1"/>
          <p:nvPr/>
        </p:nvSpPr>
        <p:spPr>
          <a:xfrm>
            <a:off x="7779596" y="211496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7D69A-566A-7F8C-365C-13B39200B01F}"/>
              </a:ext>
            </a:extLst>
          </p:cNvPr>
          <p:cNvSpPr txBox="1"/>
          <p:nvPr/>
        </p:nvSpPr>
        <p:spPr>
          <a:xfrm>
            <a:off x="8035182" y="259044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二次项系数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FD7097-855C-8CDE-B1F2-261ED76E626E}"/>
              </a:ext>
            </a:extLst>
          </p:cNvPr>
          <p:cNvSpPr txBox="1"/>
          <p:nvPr/>
        </p:nvSpPr>
        <p:spPr>
          <a:xfrm>
            <a:off x="1364508" y="306593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常数项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3A97DB-D07B-0CF1-8FE3-D6AF0338F8E1}"/>
              </a:ext>
            </a:extLst>
          </p:cNvPr>
          <p:cNvSpPr txBox="1"/>
          <p:nvPr/>
        </p:nvSpPr>
        <p:spPr>
          <a:xfrm>
            <a:off x="5555389" y="3554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CB6733-E02E-BA82-F28B-08F6EF4D37EE}"/>
              </a:ext>
            </a:extLst>
          </p:cNvPr>
          <p:cNvSpPr txBox="1"/>
          <p:nvPr/>
        </p:nvSpPr>
        <p:spPr>
          <a:xfrm>
            <a:off x="7636721" y="5268562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1E7B5C-6D50-A0AC-0DD7-C14D1657D7CD}"/>
              </a:ext>
            </a:extLst>
          </p:cNvPr>
          <p:cNvSpPr txBox="1"/>
          <p:nvPr/>
        </p:nvSpPr>
        <p:spPr>
          <a:xfrm>
            <a:off x="1974108" y="57717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3ACC2D-AFE2-4911-5C61-02F889C23018}"/>
              </a:ext>
            </a:extLst>
          </p:cNvPr>
          <p:cNvSpPr txBox="1"/>
          <p:nvPr/>
        </p:nvSpPr>
        <p:spPr>
          <a:xfrm>
            <a:off x="4869708" y="57717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6BAE12-4600-8D7B-6795-5BFE4A9AB5F2}"/>
              </a:ext>
            </a:extLst>
          </p:cNvPr>
          <p:cNvSpPr txBox="1"/>
          <p:nvPr/>
        </p:nvSpPr>
        <p:spPr>
          <a:xfrm>
            <a:off x="7460507" y="57717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建立二次函数模型</a:t>
            </a:r>
          </a:p>
        </p:txBody>
      </p:sp>
      <p:sp>
        <p:nvSpPr>
          <p:cNvPr id="10908" name="yt_shape_10908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某厂今年一月份新产品的研发资金为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以后每月新产品的研发资金与上月相比增长率都是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则该厂今年三月份新产品的研发资金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7862">
            <a:extLst>
              <a:ext uri="{FF2B5EF4-FFF2-40B4-BE49-F238E27FC236}">
                <a16:creationId xmlns:a16="http://schemas.microsoft.com/office/drawing/2014/main" id="{714B9589-7275-80C8-6386-A70FEFA245F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64A436-25CC-9B28-B5B6-90E61E3FE733}"/>
              </a:ext>
            </a:extLst>
          </p:cNvPr>
          <p:cNvSpPr txBox="1"/>
          <p:nvPr/>
        </p:nvSpPr>
        <p:spPr>
          <a:xfrm>
            <a:off x="1059708" y="2303735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9" name="yt_shape_10909"/>
          <p:cNvSpPr txBox="1"/>
          <p:nvPr/>
        </p:nvSpPr>
        <p:spPr>
          <a:xfrm>
            <a:off x="540000" y="900000"/>
            <a:ext cx="8258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忽视二次函数解析式中二次项系数不为零而出错</a:t>
            </a:r>
          </a:p>
        </p:txBody>
      </p:sp>
      <p:sp>
        <p:nvSpPr>
          <p:cNvPr id="10910" name="yt_shape_10910"/>
          <p:cNvSpPr txBox="1"/>
          <p:nvPr/>
        </p:nvSpPr>
        <p:spPr>
          <a:xfrm>
            <a:off x="540000" y="1399565"/>
            <a:ext cx="89447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7886">
            <a:extLst>
              <a:ext uri="{FF2B5EF4-FFF2-40B4-BE49-F238E27FC236}">
                <a16:creationId xmlns:a16="http://schemas.microsoft.com/office/drawing/2014/main" id="{296273A8-F099-0192-2658-A014DBF862D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55B19D-1283-E31E-BAF9-1F2AD6C83B76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94D81-1F89-BCBB-AF69-57168D020249}"/>
              </a:ext>
            </a:extLst>
          </p:cNvPr>
          <p:cNvSpPr txBox="1"/>
          <p:nvPr/>
        </p:nvSpPr>
        <p:spPr>
          <a:xfrm>
            <a:off x="8393839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1" name="yt_shape_1091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08f28b0-73f4-4f46-8df6-861e2df23730.png&quot;}"/>
            </a:endParaRPr>
          </a:p>
        </p:txBody>
      </p:sp>
      <p:sp>
        <p:nvSpPr>
          <p:cNvPr id="10912" name="yt_shape_10912"/>
          <p:cNvSpPr txBox="1"/>
          <p:nvPr/>
        </p:nvSpPr>
        <p:spPr>
          <a:xfrm>
            <a:off x="540000" y="1644183"/>
            <a:ext cx="9496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那么对应的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7911">
            <a:extLst>
              <a:ext uri="{FF2B5EF4-FFF2-40B4-BE49-F238E27FC236}">
                <a16:creationId xmlns:a16="http://schemas.microsoft.com/office/drawing/2014/main" id="{FBF9E793-DF9D-EDB4-2C73-D616CC43992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EB8D16-8EFD-499D-E340-9099F256FACE}"/>
              </a:ext>
            </a:extLst>
          </p:cNvPr>
          <p:cNvSpPr txBox="1"/>
          <p:nvPr/>
        </p:nvSpPr>
        <p:spPr>
          <a:xfrm>
            <a:off x="8482739" y="159737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914">
            <a:extLst>
              <a:ext uri="{FF2B5EF4-FFF2-40B4-BE49-F238E27FC236}">
                <a16:creationId xmlns:a16="http://schemas.microsoft.com/office/drawing/2014/main" id="{0F0F945D-23C7-4552-B192-54FCEB853A7C}"/>
              </a:ext>
            </a:extLst>
          </p:cNvPr>
          <p:cNvSpPr txBox="1"/>
          <p:nvPr/>
        </p:nvSpPr>
        <p:spPr>
          <a:xfrm>
            <a:off x="541651" y="3189238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8" name="yt_shape_10915">
            <a:extLst>
              <a:ext uri="{FF2B5EF4-FFF2-40B4-BE49-F238E27FC236}">
                <a16:creationId xmlns:a16="http://schemas.microsoft.com/office/drawing/2014/main" id="{D1AB12CB-5893-4696-ACFF-E88E391F6EE5}"/>
              </a:ext>
            </a:extLst>
          </p:cNvPr>
          <p:cNvSpPr txBox="1"/>
          <p:nvPr/>
        </p:nvSpPr>
        <p:spPr>
          <a:xfrm>
            <a:off x="541651" y="3820905"/>
            <a:ext cx="27427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0916">
            <a:extLst>
              <a:ext uri="{FF2B5EF4-FFF2-40B4-BE49-F238E27FC236}">
                <a16:creationId xmlns:a16="http://schemas.microsoft.com/office/drawing/2014/main" id="{00AB49AA-B51F-4AE7-8DDC-F37B22194F6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3174" y="3241378"/>
            <a:ext cx="2028825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0918">
            <a:extLst>
              <a:ext uri="{FF2B5EF4-FFF2-40B4-BE49-F238E27FC236}">
                <a16:creationId xmlns:a16="http://schemas.microsoft.com/office/drawing/2014/main" id="{44653976-2E46-444A-8E52-ADD2CF03E8D4}"/>
              </a:ext>
            </a:extLst>
          </p:cNvPr>
          <p:cNvSpPr txBox="1"/>
          <p:nvPr/>
        </p:nvSpPr>
        <p:spPr>
          <a:xfrm>
            <a:off x="541651" y="429019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上述函数是什么函数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" name="yt_shape_10919">
            <a:extLst>
              <a:ext uri="{FF2B5EF4-FFF2-40B4-BE49-F238E27FC236}">
                <a16:creationId xmlns:a16="http://schemas.microsoft.com/office/drawing/2014/main" id="{4702482A-A7EC-49B7-ACAC-05C79F01804A}"/>
              </a:ext>
            </a:extLst>
          </p:cNvPr>
          <p:cNvSpPr txBox="1"/>
          <p:nvPr/>
        </p:nvSpPr>
        <p:spPr>
          <a:xfrm>
            <a:off x="541651" y="4921861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yt_shape_10922">
            <a:extLst>
              <a:ext uri="{FF2B5EF4-FFF2-40B4-BE49-F238E27FC236}">
                <a16:creationId xmlns:a16="http://schemas.microsoft.com/office/drawing/2014/main" id="{7F318206-859F-4E45-8B21-8DAB550BFAF5}"/>
              </a:ext>
            </a:extLst>
          </p:cNvPr>
          <p:cNvSpPr txBox="1"/>
          <p:nvPr/>
        </p:nvSpPr>
        <p:spPr>
          <a:xfrm>
            <a:off x="541651" y="5370763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3" name="yt_shape_10923">
            <a:extLst>
              <a:ext uri="{FF2B5EF4-FFF2-40B4-BE49-F238E27FC236}">
                <a16:creationId xmlns:a16="http://schemas.microsoft.com/office/drawing/2014/main" id="{5DD03739-E4A4-4C77-9FBF-FEA01BBBD071}"/>
              </a:ext>
            </a:extLst>
          </p:cNvPr>
          <p:cNvSpPr txBox="1"/>
          <p:nvPr/>
        </p:nvSpPr>
        <p:spPr>
          <a:xfrm>
            <a:off x="541651" y="6002430"/>
            <a:ext cx="2059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4" name="yt_shape_10913">
            <a:extLst>
              <a:ext uri="{FF2B5EF4-FFF2-40B4-BE49-F238E27FC236}">
                <a16:creationId xmlns:a16="http://schemas.microsoft.com/office/drawing/2014/main" id="{AFA11252-602B-4006-8D23-07068C02ED1A}"/>
              </a:ext>
            </a:extLst>
          </p:cNvPr>
          <p:cNvSpPr txBox="1"/>
          <p:nvPr/>
        </p:nvSpPr>
        <p:spPr>
          <a:xfrm>
            <a:off x="540000" y="2276872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矩形的长是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如果将其长与宽各增加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那么面积增加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11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7ab9bd1-27df-4ae8-a1c0-8ccc999b7987.png&quot;}"/>
            </a:endParaRPr>
          </a:p>
        </p:txBody>
      </p:sp>
      <p:sp>
        <p:nvSpPr>
          <p:cNvPr id="10927" name="yt_shape_10927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设运动的时间为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28" name="yt_image_109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4714" y="3645024"/>
            <a:ext cx="228257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0" name="yt_shape_10930"/>
          <p:cNvSpPr txBox="1"/>
          <p:nvPr/>
        </p:nvSpPr>
        <p:spPr>
          <a:xfrm>
            <a:off x="540119" y="51187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7941">
            <a:extLst>
              <a:ext uri="{FF2B5EF4-FFF2-40B4-BE49-F238E27FC236}">
                <a16:creationId xmlns:a16="http://schemas.microsoft.com/office/drawing/2014/main" id="{E17470D9-0EB3-2D41-A019-FDE85D6D3CD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019716-7569-7F62-2A0E-43A3ADF56AD4}"/>
              </a:ext>
            </a:extLst>
          </p:cNvPr>
          <p:cNvSpPr txBox="1"/>
          <p:nvPr/>
        </p:nvSpPr>
        <p:spPr>
          <a:xfrm>
            <a:off x="4834783" y="5030739"/>
            <a:ext cx="2820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1D8492-73A8-70DE-8086-7D5DAB539212}"/>
              </a:ext>
            </a:extLst>
          </p:cNvPr>
          <p:cNvSpPr txBox="1"/>
          <p:nvPr/>
        </p:nvSpPr>
        <p:spPr>
          <a:xfrm>
            <a:off x="10962532" y="507193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2BA5C2-CB4B-10E9-9957-12E93192C486}"/>
              </a:ext>
            </a:extLst>
          </p:cNvPr>
          <p:cNvSpPr txBox="1"/>
          <p:nvPr/>
        </p:nvSpPr>
        <p:spPr>
          <a:xfrm>
            <a:off x="450108" y="55474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1" name="yt_shape_1093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的面积能否等于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172mm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请求出运动的时间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32" name="yt_shape_10932"/>
          <p:cNvSpPr txBox="1"/>
          <p:nvPr/>
        </p:nvSpPr>
        <p:spPr>
          <a:xfrm>
            <a:off x="540000" y="1859435"/>
            <a:ext cx="482023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933" name="yt_shape_10933"/>
          <p:cNvSpPr txBox="1"/>
          <p:nvPr/>
        </p:nvSpPr>
        <p:spPr>
          <a:xfrm>
            <a:off x="540000" y="2818870"/>
            <a:ext cx="530754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均不符合题意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的面积不能等于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172mm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0928">
            <a:extLst>
              <a:ext uri="{FF2B5EF4-FFF2-40B4-BE49-F238E27FC236}">
                <a16:creationId xmlns:a16="http://schemas.microsoft.com/office/drawing/2014/main" id="{4F2BE6C0-3F34-4E8C-8FAB-4F306A6A87E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7278" y="1802586"/>
            <a:ext cx="228257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2" grpId="0" build="allAtOnce"/>
      <p:bldP spid="1093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678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49</cp:revision>
  <dcterms:created xsi:type="dcterms:W3CDTF">2023-05-05T05:33:04Z</dcterms:created>
  <dcterms:modified xsi:type="dcterms:W3CDTF">2023-05-18T09:26:37Z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