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7" r:id="rId5"/>
    <p:sldId id="368" r:id="rId6"/>
    <p:sldId id="370" r:id="rId7"/>
    <p:sldId id="371" r:id="rId8"/>
    <p:sldId id="372" r:id="rId9"/>
    <p:sldId id="374" r:id="rId10"/>
    <p:sldId id="375" r:id="rId11"/>
    <p:sldId id="380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bin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29" name="yt_image_1612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54868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131" name="yt_image_161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47203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133" name="yt_shape_16133"/>
          <p:cNvSpPr txBox="1"/>
          <p:nvPr/>
        </p:nvSpPr>
        <p:spPr>
          <a:xfrm>
            <a:off x="540119" y="185193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某市郊外景区内一条笔直的公路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景区管委会又开发了风景优美的景点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经测量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10km.</a:t>
            </a:r>
          </a:p>
        </p:txBody>
      </p:sp>
      <p:pic>
        <p:nvPicPr>
          <p:cNvPr id="16134" name="yt_image_161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0493" y="2852936"/>
            <a:ext cx="1961388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136" name="yt_shape_16136"/>
          <p:cNvSpPr txBox="1"/>
          <p:nvPr/>
        </p:nvSpPr>
        <p:spPr>
          <a:xfrm>
            <a:off x="540119" y="3561202"/>
            <a:ext cx="11111881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求景点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之间的距离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为了方便游客到景点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游玩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景区管委会准备由景点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向公路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修一条距离最短的公路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不考虑其他因素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求这条最短公路的长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结果保留根号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EC008C"/>
                </a:solidFill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cs typeface="宋体" pitchFamily="24"/>
              </a:rPr>
              <a:t>先根据方位角的定义得出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cs typeface="宋体" pitchFamily="24"/>
              </a:rPr>
              <a:t>由三角形内角和定理求出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cs typeface="宋体" pitchFamily="24"/>
              </a:rPr>
              <a:t>根据等角对等边得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cs typeface="宋体" pitchFamily="24"/>
              </a:rPr>
              <a:t>首先过点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cs typeface="宋体" pitchFamily="24"/>
              </a:rPr>
              <a:t>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cs typeface="宋体" pitchFamily="24"/>
              </a:rPr>
              <a:t>于点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cs typeface="宋体" pitchFamily="24"/>
              </a:rPr>
              <a:t>然后在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dirty="0" err="1">
                <a:solidFill>
                  <a:srgbClr val="000000"/>
                </a:solid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楷体" pitchFamily="24"/>
                <a:cs typeface="宋体" pitchFamily="24"/>
              </a:rPr>
              <a:t>中求得答案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94" name="yt_shape_16194"/>
          <p:cNvSpPr txBox="1"/>
          <p:nvPr/>
        </p:nvSpPr>
        <p:spPr>
          <a:xfrm>
            <a:off x="468666" y="692696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6e99f804-cba9-4baa-816c-a9bb50d67aa0.png&quot;}"/>
            </a:endParaRPr>
          </a:p>
        </p:txBody>
      </p:sp>
      <p:sp>
        <p:nvSpPr>
          <p:cNvPr id="16195" name="yt_shape_16195"/>
          <p:cNvSpPr txBox="1"/>
          <p:nvPr/>
        </p:nvSpPr>
        <p:spPr>
          <a:xfrm>
            <a:off x="540119" y="1445856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在一次数学课外实践活动中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某小组要测量一幢大楼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在山坡的坡角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处测得大楼顶部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58°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沿着山坡向上走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米到达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处测得大楼顶部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已知斜坡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的坡度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坡度是指坡面的铅直高度与水平宽度的比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求大楼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均在同一平面内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在同一水平线上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tan22°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tan58°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6196" name="yt_image_1619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0600" y="3753047"/>
            <a:ext cx="2501280" cy="1714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3002058">
            <a:extLst>
              <a:ext uri="{FF2B5EF4-FFF2-40B4-BE49-F238E27FC236}">
                <a16:creationId xmlns:a16="http://schemas.microsoft.com/office/drawing/2014/main" id="{2C18CC1C-9E91-AD23-2CE4-87FF2CFE33A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16849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6198">
                <a:extLst>
                  <a:ext uri="{FF2B5EF4-FFF2-40B4-BE49-F238E27FC236}">
                    <a16:creationId xmlns:a16="http://schemas.microsoft.com/office/drawing/2014/main" id="{D45D4699-9C0E-4976-BEDE-1CD85CD0C928}"/>
                  </a:ext>
                </a:extLst>
              </p:cNvPr>
              <p:cNvSpPr txBox="1"/>
              <p:nvPr/>
            </p:nvSpPr>
            <p:spPr>
              <a:xfrm>
                <a:off x="540119" y="4293096"/>
                <a:ext cx="8350043" cy="20680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斜坡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的坡度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6" name="yt_shape_16198">
                <a:extLst>
                  <a:ext uri="{FF2B5EF4-FFF2-40B4-BE49-F238E27FC236}">
                    <a16:creationId xmlns:a16="http://schemas.microsoft.com/office/drawing/2014/main" id="{D45D4699-9C0E-4976-BEDE-1CD85CD0C9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93096"/>
                <a:ext cx="8350043" cy="2068067"/>
              </a:xfrm>
              <a:prstGeom prst="rect">
                <a:avLst/>
              </a:prstGeom>
              <a:blipFill>
                <a:blip r:embed="rId4"/>
                <a:stretch>
                  <a:fillRect l="-2264" t="-2360" r="-1534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6204">
            <a:extLst>
              <a:ext uri="{FF2B5EF4-FFF2-40B4-BE49-F238E27FC236}">
                <a16:creationId xmlns:a16="http://schemas.microsoft.com/office/drawing/2014/main" id="{60BE0623-4283-400D-A692-45EB6CC5E327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90421" y="4815226"/>
            <a:ext cx="2499741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198" name="yt_shape_16198"/>
              <p:cNvSpPr txBox="1"/>
              <p:nvPr/>
            </p:nvSpPr>
            <p:spPr>
              <a:xfrm>
                <a:off x="540000" y="900000"/>
                <a:ext cx="11244632" cy="55004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ANM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NAM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58°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tan58°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1.6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1.6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MDB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MBD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22°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tan22°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𝐷𝑀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>
                            <a:solidFill>
                              <a:srgbClr val="FF0000"/>
                            </a:solid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+60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0.4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57.5.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经检验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57.5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是原方程的根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1.6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大楼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的高度约为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6198" name="yt_shape_161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1244632" cy="5500480"/>
              </a:xfrm>
              <a:prstGeom prst="rect">
                <a:avLst/>
              </a:prstGeom>
              <a:blipFill>
                <a:blip r:embed="rId2"/>
                <a:stretch>
                  <a:fillRect l="-1681" t="-222" b="-2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6204">
            <a:extLst>
              <a:ext uri="{FF2B5EF4-FFF2-40B4-BE49-F238E27FC236}">
                <a16:creationId xmlns:a16="http://schemas.microsoft.com/office/drawing/2014/main" id="{079C6804-7E8D-43F2-B74A-426A53E54BA2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52259" y="1556792"/>
            <a:ext cx="2499741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1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1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1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1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1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9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140" name="yt_shape_16140"/>
              <p:cNvSpPr txBox="1"/>
              <p:nvPr/>
            </p:nvSpPr>
            <p:spPr>
              <a:xfrm>
                <a:off x="540000" y="900000"/>
                <a:ext cx="10348987" cy="55505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即景点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这条最短公路的长为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km.</a:t>
                </a:r>
              </a:p>
            </p:txBody>
          </p:sp>
        </mc:Choice>
        <mc:Fallback xmlns="">
          <p:sp>
            <p:nvSpPr>
              <p:cNvPr id="16140" name="yt_shape_16140" descr="{&quot;rangeId&quot;:2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348987" cy="5550558"/>
              </a:xfrm>
              <a:prstGeom prst="rect">
                <a:avLst/>
              </a:prstGeom>
              <a:blipFill>
                <a:blip r:embed="rId2"/>
                <a:stretch>
                  <a:fillRect l="-1827" t="-989" r="-884" b="-24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53" name="yt_shape_16153"/>
          <p:cNvSpPr txBox="1"/>
          <p:nvPr/>
        </p:nvSpPr>
        <p:spPr>
          <a:xfrm>
            <a:off x="467063" y="764704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1a6d5814-d2db-4d11-b5b3-34c4171472b2.png&quot;}"/>
            </a:endParaRPr>
          </a:p>
        </p:txBody>
      </p:sp>
      <p:sp>
        <p:nvSpPr>
          <p:cNvPr id="16154" name="yt_shape_16154"/>
          <p:cNvSpPr txBox="1"/>
          <p:nvPr/>
        </p:nvSpPr>
        <p:spPr>
          <a:xfrm>
            <a:off x="494314" y="1526905"/>
            <a:ext cx="52722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利用方向角解直角三角形</a:t>
            </a:r>
          </a:p>
        </p:txBody>
      </p:sp>
      <p:sp>
        <p:nvSpPr>
          <p:cNvPr id="16155" name="yt_shape_16155"/>
          <p:cNvSpPr txBox="1"/>
          <p:nvPr/>
        </p:nvSpPr>
        <p:spPr>
          <a:xfrm>
            <a:off x="540119" y="202647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在距离铁轨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观察由东向西行驶的动车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当动车车头在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恰好位于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动车车头到达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恰好位于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处的西北方向上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则这时段动车的平均速度是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6156" name="yt_table_16156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2946615"/>
                  </p:ext>
                </p:extLst>
              </p:nvPr>
            </p:nvGraphicFramePr>
            <p:xfrm>
              <a:off x="540000" y="3618400"/>
              <a:ext cx="7036372" cy="889128"/>
            </p:xfrm>
            <a:graphic>
              <a:graphicData uri="http://schemas.openxmlformats.org/drawingml/2006/table">
                <a:tbl>
                  <a:tblPr/>
                  <a:tblGrid>
                    <a:gridCol w="3993007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  <a:gridCol w="3043365">
                      <a:extLst>
                        <a:ext uri="{9D8B030D-6E8A-4147-A177-3AD203B41FA5}">
                          <a16:colId xmlns:a16="http://schemas.microsoft.com/office/drawing/2014/main" val="107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m/s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m/s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C.200m/s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D.300m/s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6156" name="yt_table_16156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2946615"/>
                  </p:ext>
                </p:extLst>
              </p:nvPr>
            </p:nvGraphicFramePr>
            <p:xfrm>
              <a:off x="540000" y="3618400"/>
              <a:ext cx="7036372" cy="889128"/>
            </p:xfrm>
            <a:graphic>
              <a:graphicData uri="http://schemas.openxmlformats.org/drawingml/2006/table">
                <a:tbl>
                  <a:tblPr/>
                  <a:tblGrid>
                    <a:gridCol w="3993007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  <a:gridCol w="3043365">
                      <a:extLst>
                        <a:ext uri="{9D8B030D-6E8A-4147-A177-3AD203B41FA5}">
                          <a16:colId xmlns:a16="http://schemas.microsoft.com/office/drawing/2014/main" val="10702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76336" b="-1342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1000" t="-3947" b="-1342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2"/>
                      </a:ext>
                    </a:extLst>
                  </a:tr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C.200m/s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D.300m/s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6157" name="yt_image_16157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2366" y="5057966"/>
            <a:ext cx="2334006" cy="76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3001939">
            <a:extLst>
              <a:ext uri="{FF2B5EF4-FFF2-40B4-BE49-F238E27FC236}">
                <a16:creationId xmlns:a16="http://schemas.microsoft.com/office/drawing/2014/main" id="{E9377529-61D8-7358-4215-89EFB45D4AF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90908"/>
            <a:ext cx="4102164" cy="652125"/>
          </a:xfrm>
          <a:prstGeom prst="rect">
            <a:avLst/>
          </a:prstGeom>
        </p:spPr>
      </p:pic>
      <p:pic>
        <p:nvPicPr>
          <p:cNvPr id="5" name="yt_shape_1684383001956">
            <a:extLst>
              <a:ext uri="{FF2B5EF4-FFF2-40B4-BE49-F238E27FC236}">
                <a16:creationId xmlns:a16="http://schemas.microsoft.com/office/drawing/2014/main" id="{33BAD317-F6D3-0CDD-CBDD-F84A3D42ED42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567535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F30AF0-C196-6A4B-440D-A8A9709C46EA}"/>
              </a:ext>
            </a:extLst>
          </p:cNvPr>
          <p:cNvSpPr txBox="1"/>
          <p:nvPr/>
        </p:nvSpPr>
        <p:spPr>
          <a:xfrm>
            <a:off x="6546107" y="29306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159" name="yt_shape_16159"/>
              <p:cNvSpPr txBox="1"/>
              <p:nvPr/>
            </p:nvSpPr>
            <p:spPr>
              <a:xfrm>
                <a:off x="540119" y="900000"/>
                <a:ext cx="11111999" cy="14725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荆门市中考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一艘海轮位于灯塔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距离灯塔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它沿正南方向以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小时的速度航行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小时后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到达位于灯塔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方向上的点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6159" name="yt_shape_161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72583"/>
              </a:xfrm>
              <a:prstGeom prst="rect">
                <a:avLst/>
              </a:prstGeom>
              <a:blipFill>
                <a:blip r:embed="rId2"/>
                <a:stretch>
                  <a:fillRect l="-1701" t="-4979" r="-1701" b="-9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161" name="yt_image_1616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8794" y="2575735"/>
            <a:ext cx="994410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4951778-B10E-0FA5-7A52-65591818863D}"/>
                  </a:ext>
                </a:extLst>
              </p:cNvPr>
              <p:cNvSpPr txBox="1"/>
              <p:nvPr/>
            </p:nvSpPr>
            <p:spPr>
              <a:xfrm>
                <a:off x="4195021" y="1809853"/>
                <a:ext cx="1920112" cy="5196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4951778-B10E-0FA5-7A52-6559181886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5021" y="1809853"/>
                <a:ext cx="1920112" cy="519633"/>
              </a:xfrm>
              <a:prstGeom prst="rect">
                <a:avLst/>
              </a:prstGeom>
              <a:blipFill>
                <a:blip r:embed="rId4"/>
                <a:stretch>
                  <a:fillRect l="-4762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63" name="yt_shape_16163"/>
          <p:cNvSpPr txBox="1"/>
          <p:nvPr/>
        </p:nvSpPr>
        <p:spPr>
          <a:xfrm>
            <a:off x="494314" y="900000"/>
            <a:ext cx="496450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利用坡角解直角三角形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164" name="yt_shape_16164"/>
              <p:cNvSpPr txBox="1"/>
              <p:nvPr/>
            </p:nvSpPr>
            <p:spPr>
              <a:xfrm>
                <a:off x="540119" y="1399565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毕节市中考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某地修建的一座建筑物的截面图的高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坡面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的坡度为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6164" name="yt_shape_16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r="-1701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6169" name="yt_table_16169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5293300"/>
                  </p:ext>
                </p:extLst>
              </p:nvPr>
            </p:nvGraphicFramePr>
            <p:xfrm>
              <a:off x="540000" y="4264070"/>
              <a:ext cx="8883270" cy="461074"/>
            </p:xfrm>
            <a:graphic>
              <a:graphicData uri="http://schemas.openxmlformats.org/drawingml/2006/table">
                <a:tbl>
                  <a:tblPr/>
                  <a:tblGrid>
                    <a:gridCol w="2354580">
                      <a:extLst>
                        <a:ext uri="{9D8B030D-6E8A-4147-A177-3AD203B41FA5}">
                          <a16:colId xmlns:a16="http://schemas.microsoft.com/office/drawing/2014/main" val="10703"/>
                        </a:ext>
                      </a:extLst>
                    </a:gridCol>
                    <a:gridCol w="2705545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  <a:gridCol w="2184718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  <a:gridCol w="1638427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6169" name="yt_table_16169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05293300"/>
                  </p:ext>
                </p:extLst>
              </p:nvPr>
            </p:nvGraphicFramePr>
            <p:xfrm>
              <a:off x="540000" y="4264070"/>
              <a:ext cx="8883270" cy="461074"/>
            </p:xfrm>
            <a:graphic>
              <a:graphicData uri="http://schemas.openxmlformats.org/drawingml/2006/table">
                <a:tbl>
                  <a:tblPr/>
                  <a:tblGrid>
                    <a:gridCol w="2354580">
                      <a:extLst>
                        <a:ext uri="{9D8B030D-6E8A-4147-A177-3AD203B41FA5}">
                          <a16:colId xmlns:a16="http://schemas.microsoft.com/office/drawing/2014/main" val="10703"/>
                        </a:ext>
                      </a:extLst>
                    </a:gridCol>
                    <a:gridCol w="2705545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  <a:gridCol w="2184718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  <a:gridCol w="1638427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6742" t="-1299" r="-14089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42007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6166" name="yt_shape_16166_skip" title="H_104.9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61769" y="2612085"/>
            <a:ext cx="2866644" cy="1401775"/>
            <a:chOff x="0" y="0"/>
            <a:chExt cx="2866644" cy="1401775"/>
          </a:xfrm>
        </p:grpSpPr>
        <p:pic>
          <p:nvPicPr>
            <p:cNvPr id="2" name="yt_image_16166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866644" cy="937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168" name="yt_shape_16168"/>
            <p:cNvSpPr txBox="1"/>
            <p:nvPr/>
          </p:nvSpPr>
          <p:spPr>
            <a:xfrm>
              <a:off x="900041" y="973260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3001987">
            <a:extLst>
              <a:ext uri="{FF2B5EF4-FFF2-40B4-BE49-F238E27FC236}">
                <a16:creationId xmlns:a16="http://schemas.microsoft.com/office/drawing/2014/main" id="{84DFFE50-E686-2A92-EF3E-8F9F6CED76A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EF04A44-4957-76AE-B002-59154156084A}"/>
              </a:ext>
            </a:extLst>
          </p:cNvPr>
          <p:cNvSpPr txBox="1"/>
          <p:nvPr/>
        </p:nvSpPr>
        <p:spPr>
          <a:xfrm>
            <a:off x="5000010" y="1828247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170" name="yt_shape_16170"/>
              <p:cNvSpPr txBox="1"/>
              <p:nvPr/>
            </p:nvSpPr>
            <p:spPr>
              <a:xfrm>
                <a:off x="540119" y="964422"/>
                <a:ext cx="11111999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柳州市中考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某水库堤坝横断面迎水坡的坡角为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堤坝高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则迎水坡面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6170" name="yt_shape_161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64422"/>
                <a:ext cx="11111999" cy="1110560"/>
              </a:xfrm>
              <a:prstGeom prst="rect">
                <a:avLst/>
              </a:prstGeom>
              <a:blipFill>
                <a:blip r:embed="rId2"/>
                <a:stretch>
                  <a:fillRect l="-1701" r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175" name="yt_shape_16175"/>
          <p:cNvSpPr txBox="1"/>
          <p:nvPr/>
        </p:nvSpPr>
        <p:spPr>
          <a:xfrm>
            <a:off x="540000" y="38984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6172" name="yt_shape_16172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5033" y="2366688"/>
            <a:ext cx="1741932" cy="1638376"/>
            <a:chOff x="0" y="0"/>
            <a:chExt cx="1741932" cy="1638376"/>
          </a:xfrm>
        </p:grpSpPr>
        <p:pic>
          <p:nvPicPr>
            <p:cNvPr id="2" name="yt_image_1617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41932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174" name="yt_shape_16174"/>
            <p:cNvSpPr txBox="1"/>
            <p:nvPr/>
          </p:nvSpPr>
          <p:spPr>
            <a:xfrm>
              <a:off x="337685" y="1209861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0B89F68-E23E-21C7-5089-B8F2F9A218D7}"/>
              </a:ext>
            </a:extLst>
          </p:cNvPr>
          <p:cNvSpPr txBox="1"/>
          <p:nvPr/>
        </p:nvSpPr>
        <p:spPr>
          <a:xfrm>
            <a:off x="5020521" y="1593066"/>
            <a:ext cx="7896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176" name="yt_shape_16176"/>
              <p:cNvSpPr txBox="1"/>
              <p:nvPr/>
            </p:nvSpPr>
            <p:spPr>
              <a:xfrm>
                <a:off x="540119" y="836712"/>
                <a:ext cx="11111999" cy="19523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郴州市中考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如图是某水库大坝的横截面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坝高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背水坡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的坡度为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为了对水库大坝进行升级加固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降低背水坡的倾斜程度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设计人员准备把背水坡的坡度改为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求背水坡新起点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与原起点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之间的距离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1.41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6176" name="yt_shape_161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1952329"/>
              </a:xfrm>
              <a:prstGeom prst="rect">
                <a:avLst/>
              </a:prstGeom>
              <a:blipFill>
                <a:blip r:embed="rId2"/>
                <a:stretch>
                  <a:fillRect l="-1701" t="-2492" r="-1701" b="-8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178" name="yt_image_1617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3989" y="3005672"/>
            <a:ext cx="3318129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6180">
                <a:extLst>
                  <a:ext uri="{FF2B5EF4-FFF2-40B4-BE49-F238E27FC236}">
                    <a16:creationId xmlns:a16="http://schemas.microsoft.com/office/drawing/2014/main" id="{994632E9-15F1-4EF9-BE0B-3496D6A9A2B8}"/>
                  </a:ext>
                </a:extLst>
              </p:cNvPr>
              <p:cNvSpPr txBox="1"/>
              <p:nvPr/>
            </p:nvSpPr>
            <p:spPr>
              <a:xfrm>
                <a:off x="538231" y="2789041"/>
                <a:ext cx="7795758" cy="38301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的坡度为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的坡度为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背水坡新起点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与原起点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之间的距离约为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14.6m.</a:t>
                </a:r>
              </a:p>
            </p:txBody>
          </p:sp>
        </mc:Choice>
        <mc:Fallback>
          <p:sp>
            <p:nvSpPr>
              <p:cNvPr id="4" name="yt_shape_16180">
                <a:extLst>
                  <a:ext uri="{FF2B5EF4-FFF2-40B4-BE49-F238E27FC236}">
                    <a16:creationId xmlns:a16="http://schemas.microsoft.com/office/drawing/2014/main" id="{994632E9-15F1-4EF9-BE0B-3496D6A9A2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231" y="2789041"/>
                <a:ext cx="7795758" cy="3830151"/>
              </a:xfrm>
              <a:prstGeom prst="rect">
                <a:avLst/>
              </a:prstGeom>
              <a:blipFill>
                <a:blip r:embed="rId4"/>
                <a:stretch>
                  <a:fillRect l="-2346" t="-1433" b="-3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82" name="yt_shape_16182"/>
          <p:cNvSpPr txBox="1"/>
          <p:nvPr/>
        </p:nvSpPr>
        <p:spPr>
          <a:xfrm>
            <a:off x="469468" y="90000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2332bce-91b0-4a00-ba3c-07c23e8b5243.png&quot;}"/>
            </a:endParaRPr>
          </a:p>
        </p:txBody>
      </p:sp>
      <p:sp>
        <p:nvSpPr>
          <p:cNvPr id="16183" name="yt_shape_16183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黑龙江省中考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小明去爬山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在山脚看山顶角度为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小明在坡比为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的山坡上走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此时小明看山顶的角度为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山高为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6185" name="yt_table_16185_skip" title="H_145.50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0690010"/>
                  </p:ext>
                </p:extLst>
              </p:nvPr>
            </p:nvGraphicFramePr>
            <p:xfrm>
              <a:off x="540000" y="2603618"/>
              <a:ext cx="3383090" cy="1847852"/>
            </p:xfrm>
            <a:graphic>
              <a:graphicData uri="http://schemas.openxmlformats.org/drawingml/2006/table">
                <a:tbl>
                  <a:tblPr/>
                  <a:tblGrid>
                    <a:gridCol w="3383090">
                      <a:extLst>
                        <a:ext uri="{9D8B030D-6E8A-4147-A177-3AD203B41FA5}">
                          <a16:colId xmlns:a16="http://schemas.microsoft.com/office/drawing/2014/main" val="107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350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350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6185" name="yt_table_16185_skip" title="H_145.50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0690010"/>
                  </p:ext>
                </p:extLst>
              </p:nvPr>
            </p:nvGraphicFramePr>
            <p:xfrm>
              <a:off x="540000" y="2603618"/>
              <a:ext cx="3383090" cy="1847852"/>
            </p:xfrm>
            <a:graphic>
              <a:graphicData uri="http://schemas.openxmlformats.org/drawingml/2006/table">
                <a:tbl>
                  <a:tblPr/>
                  <a:tblGrid>
                    <a:gridCol w="3383090">
                      <a:extLst>
                        <a:ext uri="{9D8B030D-6E8A-4147-A177-3AD203B41FA5}">
                          <a16:colId xmlns:a16="http://schemas.microsoft.com/office/drawing/2014/main" val="10707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632" b="-3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5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2632" b="-2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6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2632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7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02632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6184" name="yt_image_16184_skip" title="H_87.21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6523" y="2603618"/>
            <a:ext cx="1913382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3002026">
            <a:extLst>
              <a:ext uri="{FF2B5EF4-FFF2-40B4-BE49-F238E27FC236}">
                <a16:creationId xmlns:a16="http://schemas.microsoft.com/office/drawing/2014/main" id="{BDA6CA64-0B91-B29F-6032-49EDD52A529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96ECAF-C0E8-274F-92EA-FF99F71417C9}"/>
              </a:ext>
            </a:extLst>
          </p:cNvPr>
          <p:cNvSpPr txBox="1"/>
          <p:nvPr/>
        </p:nvSpPr>
        <p:spPr>
          <a:xfrm>
            <a:off x="8497146" y="207286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186" name="yt_shape_16186"/>
              <p:cNvSpPr txBox="1"/>
              <p:nvPr/>
            </p:nvSpPr>
            <p:spPr>
              <a:xfrm>
                <a:off x="540119" y="764704"/>
                <a:ext cx="11111999" cy="19070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辽宁省中考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港口在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港口的南偏西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距离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港口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海里处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一艘货轮航行到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发现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港口在货轮的北偏西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港口在货轮的北偏西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求此时货轮与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港口的距离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结果取整数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sin50°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0.766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cos50°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0.643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tan50°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1.192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1.414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6186" name="yt_shape_161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111999" cy="1907061"/>
              </a:xfrm>
              <a:prstGeom prst="rect">
                <a:avLst/>
              </a:prstGeom>
              <a:blipFill>
                <a:blip r:embed="rId2"/>
                <a:stretch>
                  <a:fillRect l="-1701" t="-2556" r="-1701" b="-8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188" name="yt_image_1618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47641" y="2213584"/>
            <a:ext cx="1704240" cy="201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189" name="yt_image_1618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48811" y="4437112"/>
            <a:ext cx="1703070" cy="2001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6192">
                <a:extLst>
                  <a:ext uri="{FF2B5EF4-FFF2-40B4-BE49-F238E27FC236}">
                    <a16:creationId xmlns:a16="http://schemas.microsoft.com/office/drawing/2014/main" id="{4B9454BF-D1CA-4585-9A14-047B9806AEE0}"/>
                  </a:ext>
                </a:extLst>
              </p:cNvPr>
              <p:cNvSpPr txBox="1"/>
              <p:nvPr/>
            </p:nvSpPr>
            <p:spPr>
              <a:xfrm>
                <a:off x="539882" y="2636912"/>
                <a:ext cx="8133637" cy="40089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cos50°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0.643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64.3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sin50°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0.766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76.6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76.6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64.3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76.6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此时货轮与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港口的距离约为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海里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6192">
                <a:extLst>
                  <a:ext uri="{FF2B5EF4-FFF2-40B4-BE49-F238E27FC236}">
                    <a16:creationId xmlns:a16="http://schemas.microsoft.com/office/drawing/2014/main" id="{4B9454BF-D1CA-4585-9A14-047B9806AE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636912"/>
                <a:ext cx="8133637" cy="4008918"/>
              </a:xfrm>
              <a:prstGeom prst="rect">
                <a:avLst/>
              </a:prstGeom>
              <a:blipFill>
                <a:blip r:embed="rId5"/>
                <a:stretch>
                  <a:fillRect l="-2324" t="-1370" r="-975" b="-3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1534</Words>
  <Application>Microsoft Office PowerPoint</Application>
  <PresentationFormat>宽屏</PresentationFormat>
  <Paragraphs>78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2023-05-05T05:33:04Z</dcterms:created>
  <dcterms:modified xsi:type="dcterms:W3CDTF">2023-05-19T06:02:07Z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