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8" r:id="rId6"/>
    <p:sldId id="369" r:id="rId7"/>
    <p:sldId id="371" r:id="rId8"/>
    <p:sldId id="372" r:id="rId9"/>
    <p:sldId id="374" r:id="rId10"/>
    <p:sldId id="376" r:id="rId11"/>
    <p:sldId id="377" r:id="rId12"/>
    <p:sldId id="378" r:id="rId13"/>
    <p:sldId id="382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66" name="yt_image_1526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476672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68" name="yt_image_152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400026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70" name="yt_shape_15270"/>
          <p:cNvSpPr txBox="1"/>
          <p:nvPr/>
        </p:nvSpPr>
        <p:spPr>
          <a:xfrm>
            <a:off x="540119" y="177992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班课外活动小组利用标杆测量学校旗杆的高度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已知标杆高度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标杆与旗杆的水平距离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人的眼睛与地面的高度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人与标杆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求旗杆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271" name="yt_image_152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2430" y="3371855"/>
            <a:ext cx="2247138" cy="184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273" name="yt_shape_15273"/>
              <p:cNvSpPr txBox="1"/>
              <p:nvPr/>
            </p:nvSpPr>
            <p:spPr>
              <a:xfrm>
                <a:off x="540119" y="5270466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可证得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求出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旗杆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273" name="yt_shape_15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70466"/>
                <a:ext cx="11111999" cy="1122871"/>
              </a:xfrm>
              <a:prstGeom prst="rect">
                <a:avLst/>
              </a:prstGeom>
              <a:blipFill>
                <a:blip r:embed="rId5"/>
                <a:stretch>
                  <a:fillRect l="-1701" t="-4891" r="-170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4" name="yt_shape_15324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一条河的两岸有一段是平行的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在河的南岸边每隔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米有一棵树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在北岸边每隔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米有一根电线杆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小丽站在离南岸边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处看北岸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发现北岸相邻的两根电线杆恰好被南岸的两棵树遮住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并且在这两棵树之间还有三棵树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则河宽为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328" name="yt_shape_15328"/>
          <p:cNvSpPr txBox="1"/>
          <p:nvPr/>
        </p:nvSpPr>
        <p:spPr>
          <a:xfrm>
            <a:off x="540000" y="50803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25" name="yt_shape_15325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3306" y="2972062"/>
            <a:ext cx="1945386" cy="2126437"/>
            <a:chOff x="0" y="0"/>
            <a:chExt cx="1945386" cy="2126437"/>
          </a:xfrm>
        </p:grpSpPr>
        <p:pic>
          <p:nvPicPr>
            <p:cNvPr id="2" name="yt_image_1532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5386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27" name="yt_shape_15327"/>
            <p:cNvSpPr txBox="1"/>
            <p:nvPr/>
          </p:nvSpPr>
          <p:spPr>
            <a:xfrm>
              <a:off x="439412" y="169792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B770AD-FBA6-1E0A-AE47-DD244863A966}"/>
              </a:ext>
            </a:extLst>
          </p:cNvPr>
          <p:cNvSpPr txBox="1"/>
          <p:nvPr/>
        </p:nvSpPr>
        <p:spPr>
          <a:xfrm>
            <a:off x="10597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9" name="yt_shape_15329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如图是一个常见铁夹的侧面示意图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表示铁夹的两个面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我们知道铁夹的侧面是轴对称图形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332" name="yt_shape_15332"/>
          <p:cNvSpPr txBox="1"/>
          <p:nvPr/>
        </p:nvSpPr>
        <p:spPr>
          <a:xfrm>
            <a:off x="3778979" y="2428642"/>
            <a:ext cx="4504823" cy="15669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8700" b="0" i="0" u="none" spc="-8700">
                <a:solidFill>
                  <a:srgbClr val="1EE3CF"/>
                </a:solidFill>
                <a:effectLst/>
                <a:latin typeface="Times New Roman" pitchFamily="87"/>
                <a:ea typeface="宋体" pitchFamily="87"/>
                <a:cs typeface="宋体" pitchFamily="87"/>
              </a:rPr>
              <a:t> </a:t>
            </a:r>
            <a:r>
              <a:rPr lang="en-US" altLang="zh-CN" sz="8700" b="0" i="0" u="none" spc="15381">
                <a:solidFill>
                  <a:srgbClr val="1EE3CF"/>
                </a:solidFill>
                <a:effectLst/>
                <a:latin typeface="Times New Roman" pitchFamily="87"/>
                <a:ea typeface="宋体" pitchFamily="87"/>
                <a:cs typeface="宋体" pitchFamily="87"/>
              </a:rPr>
              <a:t> </a:t>
            </a:r>
            <a:r>
              <a:rPr lang="en-US" altLang="zh-CN" sz="8600" b="0" i="0" u="none" spc="15422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</a:p>
        </p:txBody>
      </p:sp>
      <p:pic>
        <p:nvPicPr>
          <p:cNvPr id="15330" name="yt_image_1533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2761" y="1781536"/>
            <a:ext cx="2229120" cy="173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31" name="yt_image_153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0745" y="4462953"/>
            <a:ext cx="2231136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5334">
                <a:extLst>
                  <a:ext uri="{FF2B5EF4-FFF2-40B4-BE49-F238E27FC236}">
                    <a16:creationId xmlns:a16="http://schemas.microsoft.com/office/drawing/2014/main" id="{42AB7C25-87C4-4A31-9269-56596135E0BD}"/>
                  </a:ext>
                </a:extLst>
              </p:cNvPr>
              <p:cNvSpPr txBox="1"/>
              <p:nvPr/>
            </p:nvSpPr>
            <p:spPr>
              <a:xfrm>
                <a:off x="540119" y="2213584"/>
                <a:ext cx="9804353" cy="3778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铁夹是轴对称图形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是对称轴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24+15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39×10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5334">
                <a:extLst>
                  <a:ext uri="{FF2B5EF4-FFF2-40B4-BE49-F238E27FC236}">
                    <a16:creationId xmlns:a16="http://schemas.microsoft.com/office/drawing/2014/main" id="{42AB7C25-87C4-4A31-9269-56596135E0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13584"/>
                <a:ext cx="9804353" cy="3778150"/>
              </a:xfrm>
              <a:prstGeom prst="rect">
                <a:avLst/>
              </a:prstGeom>
              <a:blipFill>
                <a:blip r:embed="rId4"/>
                <a:stretch>
                  <a:fillRect l="-1928" t="-1290" b="-4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5336">
            <a:extLst>
              <a:ext uri="{FF2B5EF4-FFF2-40B4-BE49-F238E27FC236}">
                <a16:creationId xmlns:a16="http://schemas.microsoft.com/office/drawing/2014/main" id="{CE557F8F-E8C7-42A1-9655-41C2C355C3DC}"/>
              </a:ext>
            </a:extLst>
          </p:cNvPr>
          <p:cNvSpPr txBox="1"/>
          <p:nvPr/>
        </p:nvSpPr>
        <p:spPr>
          <a:xfrm>
            <a:off x="540119" y="5980628"/>
            <a:ext cx="4315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两点间的距离为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7" name="yt_shape_15337"/>
          <p:cNvSpPr txBox="1"/>
          <p:nvPr/>
        </p:nvSpPr>
        <p:spPr>
          <a:xfrm>
            <a:off x="468666" y="820667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c97cbae-e99b-4484-b38f-4b5dc7c5fec4.png&quot;}"/>
            </a:endParaRPr>
          </a:p>
        </p:txBody>
      </p:sp>
      <p:sp>
        <p:nvSpPr>
          <p:cNvPr id="15338" name="yt_shape_15338"/>
          <p:cNvSpPr txBox="1"/>
          <p:nvPr/>
        </p:nvSpPr>
        <p:spPr>
          <a:xfrm>
            <a:off x="540000" y="1573827"/>
            <a:ext cx="10849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跳眼法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是指用手指和眼睛估测距离的方法步骤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5339" name="yt_shape_15339"/>
          <p:cNvSpPr txBox="1"/>
          <p:nvPr/>
        </p:nvSpPr>
        <p:spPr>
          <a:xfrm>
            <a:off x="540000" y="205313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水平举起右臂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大拇指竖直向上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大臂与身体垂直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5340" name="yt_shape_15340"/>
          <p:cNvSpPr txBox="1"/>
          <p:nvPr/>
        </p:nvSpPr>
        <p:spPr>
          <a:xfrm>
            <a:off x="540000" y="2532433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闭上左眼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调整位置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使得右眼、大拇指、被测物体在一条直线上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5341" name="yt_shape_15341"/>
          <p:cNvSpPr txBox="1"/>
          <p:nvPr/>
        </p:nvSpPr>
        <p:spPr>
          <a:xfrm>
            <a:off x="540119" y="3011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第三步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闭上右眼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睁开左眼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此时看到被测物体出现在大拇指左侧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与大拇指指向的位置有一段横向距离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参照被测物体的大小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估算横向距离的长度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5342" name="yt_shape_15342"/>
          <p:cNvSpPr txBox="1"/>
          <p:nvPr/>
        </p:nvSpPr>
        <p:spPr>
          <a:xfrm>
            <a:off x="540119" y="39711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第四步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将横向距离乘以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人的手臂长度与眼距的比值一般为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得到的值约为被测物体离观测点的距离值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897773">
            <a:extLst>
              <a:ext uri="{FF2B5EF4-FFF2-40B4-BE49-F238E27FC236}">
                <a16:creationId xmlns:a16="http://schemas.microsoft.com/office/drawing/2014/main" id="{12C4906A-4378-E5DC-A722-60AE8E85392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44820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44" name="yt_image_15344_skip" title="H_265.2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1253" y="2085223"/>
            <a:ext cx="4027932" cy="336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345" name="yt_table_15345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871240"/>
              </p:ext>
            </p:extLst>
          </p:nvPr>
        </p:nvGraphicFramePr>
        <p:xfrm>
          <a:off x="540000" y="5452901"/>
          <a:ext cx="88766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sp>
        <p:nvSpPr>
          <p:cNvPr id="4" name="yt_shape_15343">
            <a:extLst>
              <a:ext uri="{FF2B5EF4-FFF2-40B4-BE49-F238E27FC236}">
                <a16:creationId xmlns:a16="http://schemas.microsoft.com/office/drawing/2014/main" id="{E5719943-F3EA-45D9-8426-AA0160709904}"/>
              </a:ext>
            </a:extLst>
          </p:cNvPr>
          <p:cNvSpPr txBox="1"/>
          <p:nvPr/>
        </p:nvSpPr>
        <p:spPr>
          <a:xfrm>
            <a:off x="540000" y="7872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跳眼法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估测前方一辆汽车到观测点距离的示意图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该汽车的长度大约为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则汽车到观测点的距离约为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3EB0F0-48FA-4CA0-90E6-9B3F847F5290}"/>
              </a:ext>
            </a:extLst>
          </p:cNvPr>
          <p:cNvSpPr txBox="1"/>
          <p:nvPr/>
        </p:nvSpPr>
        <p:spPr>
          <a:xfrm>
            <a:off x="5783989" y="12159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75" name="yt_shape_15275"/>
              <p:cNvSpPr txBox="1"/>
              <p:nvPr/>
            </p:nvSpPr>
            <p:spPr>
              <a:xfrm>
                <a:off x="540000" y="900000"/>
                <a:ext cx="7566174" cy="41932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旗杆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="">
          <p:sp>
            <p:nvSpPr>
              <p:cNvPr id="15275" name="yt_shape_15275" descr="{&quot;rangeId&quot;:2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66174" cy="4193264"/>
              </a:xfrm>
              <a:prstGeom prst="rect">
                <a:avLst/>
              </a:prstGeom>
              <a:blipFill>
                <a:blip r:embed="rId2"/>
                <a:stretch>
                  <a:fillRect l="-2498" t="-1308" r="-1370" b="-3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5" name="yt_shape_15285"/>
          <p:cNvSpPr txBox="1"/>
          <p:nvPr/>
        </p:nvSpPr>
        <p:spPr>
          <a:xfrm>
            <a:off x="467063" y="915413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e994b86-bf84-4140-82fe-d264ef107773.png&quot;}"/>
            </a:endParaRPr>
          </a:p>
        </p:txBody>
      </p:sp>
      <p:sp>
        <p:nvSpPr>
          <p:cNvPr id="15286" name="yt_shape_15286"/>
          <p:cNvSpPr txBox="1"/>
          <p:nvPr/>
        </p:nvSpPr>
        <p:spPr>
          <a:xfrm>
            <a:off x="494314" y="1677614"/>
            <a:ext cx="52722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利用相似测量物体的高度</a:t>
            </a:r>
          </a:p>
        </p:txBody>
      </p:sp>
      <p:sp>
        <p:nvSpPr>
          <p:cNvPr id="15287" name="yt_shape_15287"/>
          <p:cNvSpPr txBox="1"/>
          <p:nvPr/>
        </p:nvSpPr>
        <p:spPr>
          <a:xfrm>
            <a:off x="540119" y="21771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长的标杆直立在水平地面上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它在阳光下的影长为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此时一棵水杉树的影长为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这棵水杉树高为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88" name="yt_table_15288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265355"/>
              </p:ext>
            </p:extLst>
          </p:nvPr>
        </p:nvGraphicFramePr>
        <p:xfrm>
          <a:off x="540000" y="3288978"/>
          <a:ext cx="8984616" cy="428054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C.14.7m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D.15.75m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pic>
        <p:nvPicPr>
          <p:cNvPr id="3" name="yt_shape_1684382897617">
            <a:extLst>
              <a:ext uri="{FF2B5EF4-FFF2-40B4-BE49-F238E27FC236}">
                <a16:creationId xmlns:a16="http://schemas.microsoft.com/office/drawing/2014/main" id="{AE227ED5-2F41-0BF5-3007-8CFD7C87AF9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1617"/>
            <a:ext cx="4102164" cy="652125"/>
          </a:xfrm>
          <a:prstGeom prst="rect">
            <a:avLst/>
          </a:prstGeom>
        </p:spPr>
      </p:pic>
      <p:pic>
        <p:nvPicPr>
          <p:cNvPr id="5" name="yt_shape_1684382897635">
            <a:extLst>
              <a:ext uri="{FF2B5EF4-FFF2-40B4-BE49-F238E27FC236}">
                <a16:creationId xmlns:a16="http://schemas.microsoft.com/office/drawing/2014/main" id="{86BCA45B-4BA0-8F96-3BAF-F00000DF0DC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18244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70609A-74EE-AF5C-EC54-024D837D591B}"/>
              </a:ext>
            </a:extLst>
          </p:cNvPr>
          <p:cNvSpPr txBox="1"/>
          <p:nvPr/>
        </p:nvSpPr>
        <p:spPr>
          <a:xfrm>
            <a:off x="5792046" y="26058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0" name="yt_shape_1529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已知有两堵墙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两墙之间的距离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小明将一架木梯放在距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处靠向墙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木梯有很多露出墙外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将木梯绕点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靠向墙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木梯刚好达到墙的顶端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7.5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294" name="yt_shape_15294"/>
          <p:cNvSpPr txBox="1"/>
          <p:nvPr/>
        </p:nvSpPr>
        <p:spPr>
          <a:xfrm>
            <a:off x="540000" y="44242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91" name="yt_shape_15291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9313" y="2491930"/>
            <a:ext cx="1833372" cy="1950415"/>
            <a:chOff x="0" y="0"/>
            <a:chExt cx="1833372" cy="1950415"/>
          </a:xfrm>
        </p:grpSpPr>
        <p:pic>
          <p:nvPicPr>
            <p:cNvPr id="2" name="yt_image_1529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3372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93" name="yt_shape_15293"/>
            <p:cNvSpPr txBox="1"/>
            <p:nvPr/>
          </p:nvSpPr>
          <p:spPr>
            <a:xfrm>
              <a:off x="383405" y="152190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5E9C9E4-A37B-6921-A0EF-09EC4EB2C299}"/>
              </a:ext>
            </a:extLst>
          </p:cNvPr>
          <p:cNvSpPr txBox="1"/>
          <p:nvPr/>
        </p:nvSpPr>
        <p:spPr>
          <a:xfrm>
            <a:off x="8003432" y="180417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7.5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5" name="yt_shape_15295"/>
          <p:cNvSpPr txBox="1"/>
          <p:nvPr/>
        </p:nvSpPr>
        <p:spPr>
          <a:xfrm>
            <a:off x="540119" y="76470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如图是小玲设计的用手电来测量某古城墙高度的示意图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处放一水平的平面镜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光线从点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出发经平面镜反射后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刚好射到古城墙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那么该古城墙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的高度是多少米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5296" name="yt_image_1529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0119" y="2564904"/>
            <a:ext cx="265176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298" name="yt_shape_15298"/>
              <p:cNvSpPr txBox="1"/>
              <p:nvPr/>
            </p:nvSpPr>
            <p:spPr>
              <a:xfrm>
                <a:off x="540000" y="4181144"/>
                <a:ext cx="5741956" cy="22745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𝐷𝑃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即该古城墙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的高度是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298" name="yt_shape_15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81144"/>
                <a:ext cx="5741956" cy="2274533"/>
              </a:xfrm>
              <a:prstGeom prst="rect">
                <a:avLst/>
              </a:prstGeom>
              <a:blipFill>
                <a:blip r:embed="rId3"/>
                <a:stretch>
                  <a:fillRect l="-3291" t="-2413" r="-2123" b="-7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9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0" name="yt_shape_15300"/>
          <p:cNvSpPr txBox="1"/>
          <p:nvPr/>
        </p:nvSpPr>
        <p:spPr>
          <a:xfrm>
            <a:off x="494314" y="900000"/>
            <a:ext cx="52722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利用相似测量物体的宽度</a:t>
            </a:r>
          </a:p>
        </p:txBody>
      </p:sp>
      <p:sp>
        <p:nvSpPr>
          <p:cNvPr id="15301" name="yt_shape_15301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某零件的外径为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用一个交叉卡钳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两条尺长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可测量零件的内孔直径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且量得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则零件的厚度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05" name="yt_table_15305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557679"/>
              </p:ext>
            </p:extLst>
          </p:nvPr>
        </p:nvGraphicFramePr>
        <p:xfrm>
          <a:off x="540000" y="2839131"/>
          <a:ext cx="9067166" cy="428054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grpSp>
        <p:nvGrpSpPr>
          <p:cNvPr id="15302" name="yt_shape_15302_skip" title="H_210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4184" y="2839131"/>
            <a:ext cx="1355598" cy="2741371"/>
            <a:chOff x="0" y="0"/>
            <a:chExt cx="1355598" cy="2741371"/>
          </a:xfrm>
        </p:grpSpPr>
        <p:pic>
          <p:nvPicPr>
            <p:cNvPr id="2" name="yt_image_1530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55598" cy="2276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04" name="yt_shape_15304"/>
            <p:cNvSpPr txBox="1"/>
            <p:nvPr/>
          </p:nvSpPr>
          <p:spPr>
            <a:xfrm>
              <a:off x="144518" y="231285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897670">
            <a:extLst>
              <a:ext uri="{FF2B5EF4-FFF2-40B4-BE49-F238E27FC236}">
                <a16:creationId xmlns:a16="http://schemas.microsoft.com/office/drawing/2014/main" id="{23B93109-BC32-3542-B219-6375391E321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D721C4-7F11-EF44-23EC-39B14995FAFB}"/>
              </a:ext>
            </a:extLst>
          </p:cNvPr>
          <p:cNvSpPr txBox="1"/>
          <p:nvPr/>
        </p:nvSpPr>
        <p:spPr>
          <a:xfrm>
            <a:off x="4156921" y="23037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07" name="yt_shape_15307"/>
              <p:cNvSpPr txBox="1"/>
              <p:nvPr/>
            </p:nvSpPr>
            <p:spPr>
              <a:xfrm>
                <a:off x="540119" y="900000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如图是一束平行的阳光从教室窗户射入的平面示意图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光线与地面所成角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在教室地面的影长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若窗户的下檐到教室地面的距离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则窗户的上檐到教室地面的距离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307" name="yt_shape_153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3830" r="-1701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12" name="yt_shape_15312"/>
          <p:cNvSpPr txBox="1"/>
          <p:nvPr/>
        </p:nvSpPr>
        <p:spPr>
          <a:xfrm>
            <a:off x="540000" y="41300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09" name="yt_shape_15309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2173" y="2537199"/>
            <a:ext cx="1787652" cy="1610944"/>
            <a:chOff x="0" y="0"/>
            <a:chExt cx="1787652" cy="1610944"/>
          </a:xfrm>
        </p:grpSpPr>
        <p:pic>
          <p:nvPicPr>
            <p:cNvPr id="2" name="yt_image_1530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7652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11" name="yt_shape_15311"/>
            <p:cNvSpPr txBox="1"/>
            <p:nvPr/>
          </p:nvSpPr>
          <p:spPr>
            <a:xfrm>
              <a:off x="360545" y="118242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EA2C8B-1738-4F00-B973-2CF3705BC1A2}"/>
              </a:ext>
            </a:extLst>
          </p:cNvPr>
          <p:cNvSpPr txBox="1"/>
          <p:nvPr/>
        </p:nvSpPr>
        <p:spPr>
          <a:xfrm>
            <a:off x="5411046" y="184900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3" name="yt_shape_15313"/>
          <p:cNvSpPr txBox="1"/>
          <p:nvPr/>
        </p:nvSpPr>
        <p:spPr>
          <a:xfrm>
            <a:off x="494314" y="900000"/>
            <a:ext cx="4964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题意理解不透彻而致错</a:t>
            </a:r>
          </a:p>
        </p:txBody>
      </p:sp>
      <p:sp>
        <p:nvSpPr>
          <p:cNvPr id="15314" name="yt_shape_15314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在同一时刻两根木杆在太阳光下的影子如图所示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其中木杆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它的影子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的影子有一部分落在了墙上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则木杆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 </a:t>
            </a:r>
          </a:p>
        </p:txBody>
      </p:sp>
      <p:pic>
        <p:nvPicPr>
          <p:cNvPr id="15315" name="yt_image_153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6997" y="2991495"/>
            <a:ext cx="2318004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97701">
            <a:extLst>
              <a:ext uri="{FF2B5EF4-FFF2-40B4-BE49-F238E27FC236}">
                <a16:creationId xmlns:a16="http://schemas.microsoft.com/office/drawing/2014/main" id="{4CEBAE72-387E-5F32-00E6-895BBEDD140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FBAD5F-A33D-1648-4273-93636EA7D4F6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7B9044-D037-16E6-2A74-7B41CDC393CB}"/>
              </a:ext>
            </a:extLst>
          </p:cNvPr>
          <p:cNvSpPr txBox="1"/>
          <p:nvPr/>
        </p:nvSpPr>
        <p:spPr>
          <a:xfrm>
            <a:off x="2380508" y="2303735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7" name="yt_shape_15317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2c39906-719c-4a15-bb44-2b6745fc402f.png&quot;}"/>
            </a:endParaRPr>
          </a:p>
        </p:txBody>
      </p:sp>
      <p:sp>
        <p:nvSpPr>
          <p:cNvPr id="15318" name="yt_shape_15318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德州市中考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的竹竿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斜靠在石坝旁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量出竿长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处离地面的高度为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则石坝的高度为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22" name="yt_table_15322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60659"/>
              </p:ext>
            </p:extLst>
          </p:nvPr>
        </p:nvGraphicFramePr>
        <p:xfrm>
          <a:off x="540000" y="2603618"/>
          <a:ext cx="8662354" cy="428054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A.2.7m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B.3.6m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grpSp>
        <p:nvGrpSpPr>
          <p:cNvPr id="15319" name="yt_shape_15319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9948" y="2603618"/>
            <a:ext cx="1869948" cy="1681810"/>
            <a:chOff x="0" y="0"/>
            <a:chExt cx="1869948" cy="1681810"/>
          </a:xfrm>
        </p:grpSpPr>
        <p:pic>
          <p:nvPicPr>
            <p:cNvPr id="2" name="yt_image_1531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9948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21" name="yt_shape_15321"/>
            <p:cNvSpPr txBox="1"/>
            <p:nvPr/>
          </p:nvSpPr>
          <p:spPr>
            <a:xfrm>
              <a:off x="401693" y="1253295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897731">
            <a:extLst>
              <a:ext uri="{FF2B5EF4-FFF2-40B4-BE49-F238E27FC236}">
                <a16:creationId xmlns:a16="http://schemas.microsoft.com/office/drawing/2014/main" id="{3A3BF211-F73E-7A59-F388-100F7A16DF2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9D73F5B-78A8-EF0B-0FF8-29B9EF6834F7}"/>
              </a:ext>
            </a:extLst>
          </p:cNvPr>
          <p:cNvSpPr txBox="1"/>
          <p:nvPr/>
        </p:nvSpPr>
        <p:spPr>
          <a:xfrm>
            <a:off x="5944446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1264</Words>
  <Application>Microsoft Office PowerPoint</Application>
  <PresentationFormat>宽屏</PresentationFormat>
  <Paragraphs>74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57</cp:revision>
  <dcterms:created xsi:type="dcterms:W3CDTF">2023-05-05T05:33:04Z</dcterms:created>
  <dcterms:modified xsi:type="dcterms:W3CDTF">2023-05-19T03:12:07Z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