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97" r:id="rId3"/>
    <p:sldId id="364" r:id="rId4"/>
    <p:sldId id="365" r:id="rId5"/>
    <p:sldId id="368" r:id="rId6"/>
    <p:sldId id="372" r:id="rId7"/>
    <p:sldId id="374" r:id="rId8"/>
    <p:sldId id="375" r:id="rId9"/>
    <p:sldId id="377" r:id="rId10"/>
    <p:sldId id="381" r:id="rId11"/>
    <p:sldId id="383" r:id="rId12"/>
    <p:sldId id="392" r:id="rId13"/>
    <p:sldId id="394" r:id="rId14"/>
    <p:sldId id="396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45" name="yt_image_10145" title="H_56.7213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47" name="yt_image_10147" title="H_25.9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49" name="yt_shape_10149"/>
          <p:cNvSpPr txBox="1"/>
          <p:nvPr/>
        </p:nvSpPr>
        <p:spPr>
          <a:xfrm>
            <a:off x="540119" y="2203253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 dirty="0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解下列方程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二次项系数为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可直接在方程两边加上一次项系数一半的平方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先把二次项系数化为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然后再配方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配方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由此可得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212" name="yt_shape_10212"/>
              <p:cNvSpPr txBox="1"/>
              <p:nvPr/>
            </p:nvSpPr>
            <p:spPr>
              <a:xfrm>
                <a:off x="540000" y="1378510"/>
                <a:ext cx="2943113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212" name="yt_shape_102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8510"/>
                <a:ext cx="2943113" cy="642163"/>
              </a:xfrm>
              <a:prstGeom prst="rect">
                <a:avLst/>
              </a:prstGeom>
              <a:blipFill>
                <a:blip r:embed="rId2"/>
                <a:stretch>
                  <a:fillRect l="-6432" r="-5394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214" name="yt_shape_10214"/>
              <p:cNvSpPr txBox="1"/>
              <p:nvPr/>
            </p:nvSpPr>
            <p:spPr>
              <a:xfrm>
                <a:off x="540000" y="2071461"/>
                <a:ext cx="2782813" cy="13219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</a:p>
            </p:txBody>
          </p:sp>
        </mc:Choice>
        <mc:Fallback>
          <p:sp>
            <p:nvSpPr>
              <p:cNvPr id="10214" name="yt_shape_102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71461"/>
                <a:ext cx="2782813" cy="1321900"/>
              </a:xfrm>
              <a:prstGeom prst="rect">
                <a:avLst/>
              </a:prstGeom>
              <a:blipFill>
                <a:blip r:embed="rId3"/>
                <a:stretch>
                  <a:fillRect l="-6798" r="-5702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16" name="yt_shape_10216"/>
          <p:cNvSpPr txBox="1"/>
          <p:nvPr/>
        </p:nvSpPr>
        <p:spPr>
          <a:xfrm>
            <a:off x="540000" y="3444149"/>
            <a:ext cx="41790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217" name="yt_shape_10217"/>
              <p:cNvSpPr txBox="1"/>
              <p:nvPr/>
            </p:nvSpPr>
            <p:spPr>
              <a:xfrm>
                <a:off x="540000" y="3923452"/>
                <a:ext cx="3485185" cy="9457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217" name="yt_shape_102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23452"/>
                <a:ext cx="3485185" cy="945708"/>
              </a:xfrm>
              <a:prstGeom prst="rect">
                <a:avLst/>
              </a:prstGeom>
              <a:blipFill>
                <a:blip r:embed="rId4"/>
                <a:stretch>
                  <a:fillRect l="-5429" t="-5806" r="-4553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0211">
            <a:extLst>
              <a:ext uri="{FF2B5EF4-FFF2-40B4-BE49-F238E27FC236}">
                <a16:creationId xmlns:a16="http://schemas.microsoft.com/office/drawing/2014/main" id="{9A12FBAB-7116-456B-A392-E6B0CF89EEBE}"/>
              </a:ext>
            </a:extLst>
          </p:cNvPr>
          <p:cNvSpPr txBox="1"/>
          <p:nvPr/>
        </p:nvSpPr>
        <p:spPr>
          <a:xfrm>
            <a:off x="540000" y="883174"/>
            <a:ext cx="34624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用配方法解下列方程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14" grpId="0" build="allAtOnce"/>
      <p:bldP spid="1021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9" name="yt_shape_10219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bf7a34df-b065-43f3-9580-24aca817a2c6.png&quot;}"/>
            </a:endParaRPr>
          </a:p>
        </p:txBody>
      </p:sp>
      <p:sp>
        <p:nvSpPr>
          <p:cNvPr id="10220" name="yt_shape_10220"/>
          <p:cNvSpPr txBox="1"/>
          <p:nvPr/>
        </p:nvSpPr>
        <p:spPr>
          <a:xfrm>
            <a:off x="540000" y="1653160"/>
            <a:ext cx="37588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sp>
        <p:nvSpPr>
          <p:cNvPr id="10221" name="yt_shape_10221"/>
          <p:cNvSpPr txBox="1"/>
          <p:nvPr/>
        </p:nvSpPr>
        <p:spPr>
          <a:xfrm>
            <a:off x="540000" y="2132463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根据要求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10222" name="yt_shape_10222"/>
          <p:cNvSpPr txBox="1"/>
          <p:nvPr/>
        </p:nvSpPr>
        <p:spPr>
          <a:xfrm>
            <a:off x="540000" y="2611766"/>
            <a:ext cx="58541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223" name="yt_shape_10223"/>
          <p:cNvSpPr txBox="1"/>
          <p:nvPr/>
        </p:nvSpPr>
        <p:spPr>
          <a:xfrm>
            <a:off x="540000" y="3091069"/>
            <a:ext cx="63158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224" name="yt_shape_10224"/>
          <p:cNvSpPr txBox="1"/>
          <p:nvPr/>
        </p:nvSpPr>
        <p:spPr>
          <a:xfrm>
            <a:off x="540000" y="3570372"/>
            <a:ext cx="60849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12768">
            <a:extLst>
              <a:ext uri="{FF2B5EF4-FFF2-40B4-BE49-F238E27FC236}">
                <a16:creationId xmlns:a16="http://schemas.microsoft.com/office/drawing/2014/main" id="{DCB7BD79-B94C-5819-793C-FD2CC1A582D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DE7690-2554-9744-B89C-3B8D98B8D770}"/>
              </a:ext>
            </a:extLst>
          </p:cNvPr>
          <p:cNvSpPr txBox="1"/>
          <p:nvPr/>
        </p:nvSpPr>
        <p:spPr>
          <a:xfrm>
            <a:off x="4326664" y="2515748"/>
            <a:ext cx="1719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809260-D8A9-EC2D-4459-A856699CCB5D}"/>
              </a:ext>
            </a:extLst>
          </p:cNvPr>
          <p:cNvSpPr txBox="1"/>
          <p:nvPr/>
        </p:nvSpPr>
        <p:spPr>
          <a:xfrm>
            <a:off x="4326664" y="2995051"/>
            <a:ext cx="2177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990E2B-8A67-98BE-EB13-D86408ACC08E}"/>
              </a:ext>
            </a:extLst>
          </p:cNvPr>
          <p:cNvSpPr txBox="1"/>
          <p:nvPr/>
        </p:nvSpPr>
        <p:spPr>
          <a:xfrm>
            <a:off x="4326664" y="3474354"/>
            <a:ext cx="2177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0225">
            <a:extLst>
              <a:ext uri="{FF2B5EF4-FFF2-40B4-BE49-F238E27FC236}">
                <a16:creationId xmlns:a16="http://schemas.microsoft.com/office/drawing/2014/main" id="{2D998981-8512-4E89-9F32-4FAB9D8AE307}"/>
              </a:ext>
            </a:extLst>
          </p:cNvPr>
          <p:cNvSpPr txBox="1"/>
          <p:nvPr/>
        </p:nvSpPr>
        <p:spPr>
          <a:xfrm>
            <a:off x="603500" y="4095079"/>
            <a:ext cx="8452635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根据以上方程特征及其解的特征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请猜想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88430B4-E9DF-4582-AE34-C598758833E5}"/>
              </a:ext>
            </a:extLst>
          </p:cNvPr>
          <p:cNvSpPr txBox="1"/>
          <p:nvPr/>
        </p:nvSpPr>
        <p:spPr>
          <a:xfrm>
            <a:off x="4390164" y="4474549"/>
            <a:ext cx="217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CE385E2-2CBE-45AB-BCDD-699F2DA13556}"/>
              </a:ext>
            </a:extLst>
          </p:cNvPr>
          <p:cNvSpPr txBox="1"/>
          <p:nvPr/>
        </p:nvSpPr>
        <p:spPr>
          <a:xfrm>
            <a:off x="2782027" y="4999249"/>
            <a:ext cx="3294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13" grpId="0" build="allAtOnce"/>
      <p:bldP spid="1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8" name="yt_shape_10228"/>
          <p:cNvSpPr txBox="1"/>
          <p:nvPr/>
        </p:nvSpPr>
        <p:spPr>
          <a:xfrm>
            <a:off x="540000" y="900000"/>
            <a:ext cx="87620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请用配方法解方程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以验证猜想结论的正确性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29" name="yt_shape_10229"/>
              <p:cNvSpPr txBox="1"/>
              <p:nvPr/>
            </p:nvSpPr>
            <p:spPr>
              <a:xfrm>
                <a:off x="540000" y="1379303"/>
                <a:ext cx="6386364" cy="22667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原方程可变形为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</a:p>
            </p:txBody>
          </p:sp>
        </mc:Choice>
        <mc:Fallback xmlns="">
          <p:sp>
            <p:nvSpPr>
              <p:cNvPr id="10229" name="yt_shape_10229" descr="{&quot;rangeId&quot;:16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6386364" cy="2266711"/>
              </a:xfrm>
              <a:prstGeom prst="rect">
                <a:avLst/>
              </a:prstGeom>
              <a:blipFill>
                <a:blip r:embed="rId2"/>
                <a:stretch>
                  <a:fillRect l="-2961" t="-2151" r="-2006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2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1" name="yt_shape_10231"/>
          <p:cNvSpPr txBox="1"/>
          <p:nvPr/>
        </p:nvSpPr>
        <p:spPr>
          <a:xfrm>
            <a:off x="3338835" y="900000"/>
            <a:ext cx="5514330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e4414304-616e-402d-af5b-dc96d2ec4e53.png&quot;}"/>
            </a:endParaRPr>
          </a:p>
        </p:txBody>
      </p:sp>
      <p:sp>
        <p:nvSpPr>
          <p:cNvPr id="10232" name="yt_shape_10232"/>
          <p:cNvSpPr txBox="1"/>
          <p:nvPr/>
        </p:nvSpPr>
        <p:spPr>
          <a:xfrm>
            <a:off x="3941564" y="1410016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利用配方法求二次三项式的最值</a:t>
            </a:r>
          </a:p>
        </p:txBody>
      </p:sp>
      <p:sp>
        <p:nvSpPr>
          <p:cNvPr id="10233" name="yt_shape_10233"/>
          <p:cNvSpPr txBox="1"/>
          <p:nvPr/>
        </p:nvSpPr>
        <p:spPr>
          <a:xfrm>
            <a:off x="540119" y="188931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方法指导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用配方法求二次三项式的最值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需要把二次三项式配方成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该二次三项式有最大值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该二次三项式有最小值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234" name="yt_shape_10234"/>
          <p:cNvSpPr txBox="1"/>
          <p:nvPr/>
        </p:nvSpPr>
        <p:spPr>
          <a:xfrm>
            <a:off x="540119" y="33288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代数式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有最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小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235" name="yt_shape_10235"/>
          <p:cNvSpPr txBox="1"/>
          <p:nvPr/>
        </p:nvSpPr>
        <p:spPr>
          <a:xfrm>
            <a:off x="540000" y="4288320"/>
            <a:ext cx="100410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有最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小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12797">
            <a:extLst>
              <a:ext uri="{FF2B5EF4-FFF2-40B4-BE49-F238E27FC236}">
                <a16:creationId xmlns:a16="http://schemas.microsoft.com/office/drawing/2014/main" id="{F78D8C5F-F402-F4B5-A5C2-26A347E7140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36891"/>
            <a:ext cx="5334064" cy="38100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62C20D-8263-DE54-0B29-AAED317CA541}"/>
              </a:ext>
            </a:extLst>
          </p:cNvPr>
          <p:cNvSpPr txBox="1"/>
          <p:nvPr/>
        </p:nvSpPr>
        <p:spPr>
          <a:xfrm>
            <a:off x="2124568" y="3282080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0F4238-42AC-6462-A35A-511306C42128}"/>
              </a:ext>
            </a:extLst>
          </p:cNvPr>
          <p:cNvSpPr txBox="1"/>
          <p:nvPr/>
        </p:nvSpPr>
        <p:spPr>
          <a:xfrm>
            <a:off x="6890491" y="3282080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小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9B0E60-7212-0579-1129-44ED44AB4F3E}"/>
              </a:ext>
            </a:extLst>
          </p:cNvPr>
          <p:cNvSpPr txBox="1"/>
          <p:nvPr/>
        </p:nvSpPr>
        <p:spPr>
          <a:xfrm>
            <a:off x="1059708" y="375756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96418CC-B5D5-C3D9-35AE-5CDCEA41181A}"/>
              </a:ext>
            </a:extLst>
          </p:cNvPr>
          <p:cNvSpPr txBox="1"/>
          <p:nvPr/>
        </p:nvSpPr>
        <p:spPr>
          <a:xfrm>
            <a:off x="2870927" y="424151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1A7AF8D-AEA9-7B84-7A9A-633A6943B582}"/>
              </a:ext>
            </a:extLst>
          </p:cNvPr>
          <p:cNvSpPr txBox="1"/>
          <p:nvPr/>
        </p:nvSpPr>
        <p:spPr>
          <a:xfrm>
            <a:off x="7509601" y="4228067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小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B46C96-C71B-58FE-D960-E0CCBA6D53DE}"/>
              </a:ext>
            </a:extLst>
          </p:cNvPr>
          <p:cNvSpPr txBox="1"/>
          <p:nvPr/>
        </p:nvSpPr>
        <p:spPr>
          <a:xfrm>
            <a:off x="9338401" y="4241514"/>
            <a:ext cx="10831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6" name="yt_shape_10236"/>
          <p:cNvSpPr txBox="1"/>
          <p:nvPr/>
        </p:nvSpPr>
        <p:spPr>
          <a:xfrm>
            <a:off x="540000" y="900000"/>
            <a:ext cx="92477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37" name="yt_table_10237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670918"/>
              </p:ext>
            </p:extLst>
          </p:nvPr>
        </p:nvGraphicFramePr>
        <p:xfrm>
          <a:off x="540000" y="1531667"/>
          <a:ext cx="4218306" cy="848742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35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0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非负数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sp>
        <p:nvSpPr>
          <p:cNvPr id="10239" name="yt_shape_10239"/>
          <p:cNvSpPr txBox="1"/>
          <p:nvPr/>
        </p:nvSpPr>
        <p:spPr>
          <a:xfrm>
            <a:off x="540119" y="265022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0240" name="yt_image_10240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8801" y="3762020"/>
            <a:ext cx="5454396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914CBA1-065B-3697-0219-58F927265F5D}"/>
              </a:ext>
            </a:extLst>
          </p:cNvPr>
          <p:cNvSpPr txBox="1"/>
          <p:nvPr/>
        </p:nvSpPr>
        <p:spPr>
          <a:xfrm>
            <a:off x="8778014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E020140-FFFE-6048-0E80-DAF0C9EFD174}"/>
              </a:ext>
            </a:extLst>
          </p:cNvPr>
          <p:cNvSpPr txBox="1"/>
          <p:nvPr/>
        </p:nvSpPr>
        <p:spPr>
          <a:xfrm>
            <a:off x="7236671" y="2603415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4" name="yt_shape_10154"/>
          <p:cNvSpPr txBox="1"/>
          <p:nvPr/>
        </p:nvSpPr>
        <p:spPr>
          <a:xfrm>
            <a:off x="540000" y="900000"/>
            <a:ext cx="38776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155" name="yt_shape_10155"/>
          <p:cNvSpPr txBox="1"/>
          <p:nvPr/>
        </p:nvSpPr>
        <p:spPr>
          <a:xfrm>
            <a:off x="540000" y="1379303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二次项系数化为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56" name="yt_shape_10156"/>
              <p:cNvSpPr txBox="1"/>
              <p:nvPr/>
            </p:nvSpPr>
            <p:spPr>
              <a:xfrm>
                <a:off x="540000" y="1858606"/>
                <a:ext cx="169918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56" name="yt_shape_10156" descr="{&quot;rangeId&quot;:2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8606"/>
                <a:ext cx="1699183" cy="638893"/>
              </a:xfrm>
              <a:prstGeom prst="rect">
                <a:avLst/>
              </a:prstGeom>
              <a:blipFill>
                <a:blip r:embed="rId2"/>
                <a:stretch>
                  <a:fillRect l="-11151" r="-1115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58" name="yt_shape_10158"/>
          <p:cNvSpPr txBox="1"/>
          <p:nvPr/>
        </p:nvSpPr>
        <p:spPr>
          <a:xfrm>
            <a:off x="540000" y="2548287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配方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59" name="yt_shape_10159"/>
              <p:cNvSpPr txBox="1"/>
              <p:nvPr/>
            </p:nvSpPr>
            <p:spPr>
              <a:xfrm>
                <a:off x="540000" y="3027590"/>
                <a:ext cx="306173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0159" name="yt_shape_10159" descr="{&quot;rangeId&quot;:2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27590"/>
                <a:ext cx="3061736" cy="638893"/>
              </a:xfrm>
              <a:prstGeom prst="rect">
                <a:avLst/>
              </a:prstGeom>
              <a:blipFill>
                <a:blip r:embed="rId3"/>
                <a:stretch>
                  <a:fillRect l="-6175" r="-5578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61" name="yt_shape_10161"/>
              <p:cNvSpPr txBox="1"/>
              <p:nvPr/>
            </p:nvSpPr>
            <p:spPr>
              <a:xfrm>
                <a:off x="540000" y="3717271"/>
                <a:ext cx="185146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61" name="yt_shape_10161" descr="{&quot;rangeId&quot;:2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17271"/>
                <a:ext cx="1851469" cy="638893"/>
              </a:xfrm>
              <a:prstGeom prst="rect">
                <a:avLst/>
              </a:prstGeom>
              <a:blipFill>
                <a:blip r:embed="rId4"/>
                <a:stretch>
                  <a:fillRect l="-10231" r="-990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63" name="yt_shape_10163"/>
              <p:cNvSpPr txBox="1"/>
              <p:nvPr/>
            </p:nvSpPr>
            <p:spPr>
              <a:xfrm>
                <a:off x="540000" y="4406952"/>
                <a:ext cx="3052182" cy="720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由此可得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10163" name="yt_shape_10163" descr="{&quot;rangeId&quot;:2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06952"/>
                <a:ext cx="3052182" cy="720903"/>
              </a:xfrm>
              <a:prstGeom prst="rect">
                <a:avLst/>
              </a:prstGeom>
              <a:blipFill>
                <a:blip r:embed="rId5"/>
                <a:stretch>
                  <a:fillRect l="-6200" r="-5600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65" name="yt_shape_10165"/>
              <p:cNvSpPr txBox="1"/>
              <p:nvPr/>
            </p:nvSpPr>
            <p:spPr>
              <a:xfrm>
                <a:off x="540000" y="5178643"/>
                <a:ext cx="3307124" cy="720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165" name="yt_shape_10165" descr="{&quot;rangeId&quot;:2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78643"/>
                <a:ext cx="3307124" cy="720903"/>
              </a:xfrm>
              <a:prstGeom prst="rect">
                <a:avLst/>
              </a:prstGeom>
              <a:blipFill>
                <a:blip r:embed="rId6"/>
                <a:stretch>
                  <a:fillRect l="-5720" r="-5166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7" name="yt_shape_10167"/>
          <p:cNvSpPr txBox="1"/>
          <p:nvPr/>
        </p:nvSpPr>
        <p:spPr>
          <a:xfrm>
            <a:off x="540000" y="900000"/>
            <a:ext cx="10283264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用配方法证明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无论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取何实数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的值都不小于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用配方法将它化为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的形式再证明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配方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无论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取何实数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的值都不小于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5" name="yt_shape_10175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f5af3652-31f5-4487-b427-ae7c6ba3d437.png&quot;}"/>
            </a:endParaRPr>
          </a:p>
        </p:txBody>
      </p:sp>
      <p:sp>
        <p:nvSpPr>
          <p:cNvPr id="10176" name="yt_shape_10176"/>
          <p:cNvSpPr txBox="1"/>
          <p:nvPr/>
        </p:nvSpPr>
        <p:spPr>
          <a:xfrm>
            <a:off x="540000" y="1662201"/>
            <a:ext cx="241091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配方</a:t>
            </a:r>
          </a:p>
        </p:txBody>
      </p:sp>
      <p:sp>
        <p:nvSpPr>
          <p:cNvPr id="10177" name="yt_shape_10177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将一个多项式配成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完全平方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的形式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叫做配方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可变形为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可变形为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178" name="yt_shape_10178"/>
          <p:cNvSpPr txBox="1"/>
          <p:nvPr/>
        </p:nvSpPr>
        <p:spPr>
          <a:xfrm>
            <a:off x="540000" y="3121201"/>
            <a:ext cx="7668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是一个完全平方式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179" name="yt_table_10179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6549804"/>
              </p:ext>
            </p:extLst>
          </p:nvPr>
        </p:nvGraphicFramePr>
        <p:xfrm>
          <a:off x="540000" y="3752868"/>
          <a:ext cx="8876666" cy="428054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02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2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27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0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10181" name="yt_shape_10181"/>
          <p:cNvSpPr txBox="1"/>
          <p:nvPr/>
        </p:nvSpPr>
        <p:spPr>
          <a:xfrm>
            <a:off x="540000" y="4231615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用适当的数填空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182" name="yt_shape_10182"/>
          <p:cNvSpPr txBox="1"/>
          <p:nvPr/>
        </p:nvSpPr>
        <p:spPr>
          <a:xfrm>
            <a:off x="540000" y="4710918"/>
            <a:ext cx="53075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83" name="yt_shape_10183"/>
              <p:cNvSpPr txBox="1"/>
              <p:nvPr/>
            </p:nvSpPr>
            <p:spPr>
              <a:xfrm>
                <a:off x="540000" y="5190221"/>
                <a:ext cx="5365251" cy="5871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83" name="yt_shape_10183" descr="{&quot;rangeId&quot;: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90221"/>
                <a:ext cx="5365251" cy="587148"/>
              </a:xfrm>
              <a:prstGeom prst="rect">
                <a:avLst/>
              </a:prstGeom>
              <a:blipFill>
                <a:blip r:embed="rId2"/>
                <a:stretch>
                  <a:fillRect l="-3523" r="-1136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312626">
            <a:extLst>
              <a:ext uri="{FF2B5EF4-FFF2-40B4-BE49-F238E27FC236}">
                <a16:creationId xmlns:a16="http://schemas.microsoft.com/office/drawing/2014/main" id="{CD61830E-8979-127D-FC53-842AC223ACE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312643">
            <a:extLst>
              <a:ext uri="{FF2B5EF4-FFF2-40B4-BE49-F238E27FC236}">
                <a16:creationId xmlns:a16="http://schemas.microsoft.com/office/drawing/2014/main" id="{9443CD9E-3740-D8B2-345A-9C1D4BAF725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94E93F-9237-F800-4ADF-85D6167D9717}"/>
              </a:ext>
            </a:extLst>
          </p:cNvPr>
          <p:cNvSpPr txBox="1"/>
          <p:nvPr/>
        </p:nvSpPr>
        <p:spPr>
          <a:xfrm>
            <a:off x="4126290" y="209155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完全平方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2CE4D0-97ED-B331-13BF-F70DCABE4CAC}"/>
              </a:ext>
            </a:extLst>
          </p:cNvPr>
          <p:cNvSpPr txBox="1"/>
          <p:nvPr/>
        </p:nvSpPr>
        <p:spPr>
          <a:xfrm>
            <a:off x="1059708" y="2590448"/>
            <a:ext cx="1788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B1C089-A8C9-7687-245E-9A66BEE2CAD2}"/>
              </a:ext>
            </a:extLst>
          </p:cNvPr>
          <p:cNvSpPr txBox="1"/>
          <p:nvPr/>
        </p:nvSpPr>
        <p:spPr>
          <a:xfrm>
            <a:off x="5782521" y="2590448"/>
            <a:ext cx="2245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BCC0140-9BCE-4FF0-6526-44323A6459F9}"/>
              </a:ext>
            </a:extLst>
          </p:cNvPr>
          <p:cNvSpPr txBox="1"/>
          <p:nvPr/>
        </p:nvSpPr>
        <p:spPr>
          <a:xfrm>
            <a:off x="7231789" y="307439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12498F1-02F8-013D-1DFD-E1435C6D358F}"/>
              </a:ext>
            </a:extLst>
          </p:cNvPr>
          <p:cNvSpPr txBox="1"/>
          <p:nvPr/>
        </p:nvSpPr>
        <p:spPr>
          <a:xfrm>
            <a:off x="2650264" y="466411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8C5932F-12B6-7D93-3740-78AB5F0E430A}"/>
              </a:ext>
            </a:extLst>
          </p:cNvPr>
          <p:cNvSpPr txBox="1"/>
          <p:nvPr/>
        </p:nvSpPr>
        <p:spPr>
          <a:xfrm>
            <a:off x="4461602" y="466411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E87D453-9FCB-2D4D-8C4B-A3BBCDD23D02}"/>
              </a:ext>
            </a:extLst>
          </p:cNvPr>
          <p:cNvSpPr txBox="1"/>
          <p:nvPr/>
        </p:nvSpPr>
        <p:spPr>
          <a:xfrm>
            <a:off x="2143852" y="5143416"/>
            <a:ext cx="637285" cy="6750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DDB2268-8959-75A2-4825-AECE75FD99CA}"/>
                  </a:ext>
                </a:extLst>
              </p:cNvPr>
              <p:cNvSpPr txBox="1"/>
              <p:nvPr/>
            </p:nvSpPr>
            <p:spPr>
              <a:xfrm>
                <a:off x="4771164" y="5143416"/>
                <a:ext cx="613474" cy="6750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" name="文本框 10" descr="{'rangeId': 5, 'mathAnswerShape': 1}">
                <a:extLst>
                  <a:ext uri="{FF2B5EF4-FFF2-40B4-BE49-F238E27FC236}">
                    <a16:creationId xmlns:a16="http://schemas.microsoft.com/office/drawing/2014/main" id="{CDDB2268-8959-75A2-4825-AECE75FD99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1164" y="5143416"/>
                <a:ext cx="613474" cy="67508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CB2BD2CE-5C4F-75C7-4A78-C5EB9D1B387C}"/>
              </a:ext>
            </a:extLst>
          </p:cNvPr>
          <p:cNvCxnSpPr/>
          <p:nvPr/>
        </p:nvCxnSpPr>
        <p:spPr>
          <a:xfrm>
            <a:off x="4480175" y="5790741"/>
            <a:ext cx="8144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5" name="yt_shape_10185"/>
          <p:cNvSpPr txBox="1"/>
          <p:nvPr/>
        </p:nvSpPr>
        <p:spPr>
          <a:xfrm>
            <a:off x="540000" y="900000"/>
            <a:ext cx="51809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用配方法解一元二次方程</a:t>
            </a:r>
          </a:p>
        </p:txBody>
      </p:sp>
      <p:sp>
        <p:nvSpPr>
          <p:cNvPr id="10186" name="yt_shape_10186"/>
          <p:cNvSpPr txBox="1"/>
          <p:nvPr/>
        </p:nvSpPr>
        <p:spPr>
          <a:xfrm>
            <a:off x="540000" y="1399565"/>
            <a:ext cx="89752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用配方法解一元二次方程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的一般步骤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10187" name="yt_shape_10187"/>
          <p:cNvSpPr txBox="1"/>
          <p:nvPr/>
        </p:nvSpPr>
        <p:spPr>
          <a:xfrm>
            <a:off x="540119" y="187886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化二次项系数为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将常数项移到等号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右边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方程两边都加上一次项系数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一半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的平方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把原方程化为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用开平方的方法求出方程的解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方程无解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188" name="yt_shape_10188"/>
          <p:cNvSpPr txBox="1"/>
          <p:nvPr/>
        </p:nvSpPr>
        <p:spPr>
          <a:xfrm>
            <a:off x="540000" y="3318434"/>
            <a:ext cx="100444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甘肃省中考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用配方法解方程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配方后正确的是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189" name="yt_table_1018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925915"/>
              </p:ext>
            </p:extLst>
          </p:nvPr>
        </p:nvGraphicFramePr>
        <p:xfrm>
          <a:off x="540000" y="3950101"/>
          <a:ext cx="6215380" cy="848742"/>
        </p:xfrm>
        <a:graphic>
          <a:graphicData uri="http://schemas.openxmlformats.org/drawingml/2006/table">
            <a:tbl>
              <a:tblPr/>
              <a:tblGrid>
                <a:gridCol w="3573780">
                  <a:extLst>
                    <a:ext uri="{9D8B030D-6E8A-4147-A177-3AD203B41FA5}">
                      <a16:colId xmlns:a16="http://schemas.microsoft.com/office/drawing/2014/main" val="10029"/>
                    </a:ext>
                  </a:extLst>
                </a:gridCol>
                <a:gridCol w="2641600">
                  <a:extLst>
                    <a:ext uri="{9D8B030D-6E8A-4147-A177-3AD203B41FA5}">
                      <a16:colId xmlns:a16="http://schemas.microsoft.com/office/drawing/2014/main" val="100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10191" name="yt_shape_10191"/>
          <p:cNvSpPr txBox="1"/>
          <p:nvPr/>
        </p:nvSpPr>
        <p:spPr>
          <a:xfrm>
            <a:off x="540119" y="484944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荆州市中考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配方为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12672">
            <a:extLst>
              <a:ext uri="{FF2B5EF4-FFF2-40B4-BE49-F238E27FC236}">
                <a16:creationId xmlns:a16="http://schemas.microsoft.com/office/drawing/2014/main" id="{7505663F-C648-34C8-8DDC-55A028B6638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1FCCA9-A6DA-E044-AC44-0DDA6C2272C5}"/>
              </a:ext>
            </a:extLst>
          </p:cNvPr>
          <p:cNvSpPr txBox="1"/>
          <p:nvPr/>
        </p:nvSpPr>
        <p:spPr>
          <a:xfrm>
            <a:off x="3802908" y="183206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DB46AB-6543-A45A-DB02-AA3D6C7CC9CB}"/>
              </a:ext>
            </a:extLst>
          </p:cNvPr>
          <p:cNvSpPr txBox="1"/>
          <p:nvPr/>
        </p:nvSpPr>
        <p:spPr>
          <a:xfrm>
            <a:off x="8222507" y="181861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右边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21EF5B-6C4E-4ABD-2BE0-6697384EB517}"/>
              </a:ext>
            </a:extLst>
          </p:cNvPr>
          <p:cNvSpPr txBox="1"/>
          <p:nvPr/>
        </p:nvSpPr>
        <p:spPr>
          <a:xfrm>
            <a:off x="3498108" y="229410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一半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A8A77D5-ECB9-5376-D1B1-8DCA6AFABBFF}"/>
              </a:ext>
            </a:extLst>
          </p:cNvPr>
          <p:cNvSpPr txBox="1"/>
          <p:nvPr/>
        </p:nvSpPr>
        <p:spPr>
          <a:xfrm>
            <a:off x="7765307" y="230755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7B236ED-8329-5747-9BF7-9A58C075D253}"/>
              </a:ext>
            </a:extLst>
          </p:cNvPr>
          <p:cNvSpPr txBox="1"/>
          <p:nvPr/>
        </p:nvSpPr>
        <p:spPr>
          <a:xfrm>
            <a:off x="1516908" y="278303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E118CF4-1D98-EB02-C1F1-9B4F52507890}"/>
              </a:ext>
            </a:extLst>
          </p:cNvPr>
          <p:cNvSpPr txBox="1"/>
          <p:nvPr/>
        </p:nvSpPr>
        <p:spPr>
          <a:xfrm>
            <a:off x="7612907" y="278303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6C505BE-F766-1F9B-44EE-E9ACB0F3482C}"/>
              </a:ext>
            </a:extLst>
          </p:cNvPr>
          <p:cNvSpPr txBox="1"/>
          <p:nvPr/>
        </p:nvSpPr>
        <p:spPr>
          <a:xfrm>
            <a:off x="9584464" y="3271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F51DB14-C49E-0A5B-EA3F-35B1F0BE5CDC}"/>
              </a:ext>
            </a:extLst>
          </p:cNvPr>
          <p:cNvSpPr txBox="1"/>
          <p:nvPr/>
        </p:nvSpPr>
        <p:spPr>
          <a:xfrm>
            <a:off x="1059708" y="527812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3" name="yt_shape_10193"/>
          <p:cNvSpPr txBox="1"/>
          <p:nvPr/>
        </p:nvSpPr>
        <p:spPr>
          <a:xfrm>
            <a:off x="540000" y="1362212"/>
            <a:ext cx="83003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为了便于配方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我们将常数项移到右边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194" name="yt_shape_10194"/>
              <p:cNvSpPr txBox="1"/>
              <p:nvPr/>
            </p:nvSpPr>
            <p:spPr>
              <a:xfrm>
                <a:off x="540000" y="1841515"/>
                <a:ext cx="6198813" cy="5871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把二次项系数化为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194" name="yt_shape_101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1515"/>
                <a:ext cx="6198813" cy="587148"/>
              </a:xfrm>
              <a:prstGeom prst="rect">
                <a:avLst/>
              </a:prstGeom>
              <a:blipFill>
                <a:blip r:embed="rId2"/>
                <a:stretch>
                  <a:fillRect l="-3051" r="-787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196" name="yt_shape_10196"/>
              <p:cNvSpPr txBox="1"/>
              <p:nvPr/>
            </p:nvSpPr>
            <p:spPr>
              <a:xfrm>
                <a:off x="540000" y="2532158"/>
                <a:ext cx="5817298" cy="5871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配方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196" name="yt_shape_101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32158"/>
                <a:ext cx="5817298" cy="587148"/>
              </a:xfrm>
              <a:prstGeom prst="rect">
                <a:avLst/>
              </a:prstGeom>
              <a:blipFill>
                <a:blip r:embed="rId3"/>
                <a:stretch>
                  <a:fillRect l="-3249" r="-839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198" name="yt_shape_10198"/>
              <p:cNvSpPr txBox="1"/>
              <p:nvPr/>
            </p:nvSpPr>
            <p:spPr>
              <a:xfrm>
                <a:off x="540000" y="3222801"/>
                <a:ext cx="4860305" cy="5956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进一步得（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198" name="yt_shape_101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22801"/>
                <a:ext cx="4860305" cy="595676"/>
              </a:xfrm>
              <a:prstGeom prst="rect">
                <a:avLst/>
              </a:prstGeom>
              <a:blipFill>
                <a:blip r:embed="rId4"/>
                <a:stretch>
                  <a:fillRect l="-3890" r="-1255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200" name="yt_shape_10200"/>
              <p:cNvSpPr txBox="1"/>
              <p:nvPr/>
            </p:nvSpPr>
            <p:spPr>
              <a:xfrm>
                <a:off x="540000" y="3922741"/>
                <a:ext cx="5531964" cy="5863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解得方程的两个根为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200" name="yt_shape_102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22741"/>
                <a:ext cx="5531964" cy="586379"/>
              </a:xfrm>
              <a:prstGeom prst="rect">
                <a:avLst/>
              </a:prstGeom>
              <a:blipFill>
                <a:blip r:embed="rId5"/>
                <a:stretch>
                  <a:fillRect l="-3418" r="-1103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E82B10A-0DC9-8AE3-EBF5-A4FF3CAEE30C}"/>
              </a:ext>
            </a:extLst>
          </p:cNvPr>
          <p:cNvSpPr txBox="1"/>
          <p:nvPr/>
        </p:nvSpPr>
        <p:spPr>
          <a:xfrm>
            <a:off x="7831864" y="131540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81BC9AC-CCAC-DD49-E9C8-72751A4951DD}"/>
                  </a:ext>
                </a:extLst>
              </p:cNvPr>
              <p:cNvSpPr txBox="1"/>
              <p:nvPr/>
            </p:nvSpPr>
            <p:spPr>
              <a:xfrm>
                <a:off x="4572727" y="1713759"/>
                <a:ext cx="613474" cy="6750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81BC9AC-CCAC-DD49-E9C8-72751A4951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727" y="1713759"/>
                <a:ext cx="613474" cy="67508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BC5B221-5F30-5BAB-6C9C-C93B1E303001}"/>
              </a:ext>
            </a:extLst>
          </p:cNvPr>
          <p:cNvSpPr txBox="1"/>
          <p:nvPr/>
        </p:nvSpPr>
        <p:spPr>
          <a:xfrm>
            <a:off x="5750652" y="1794709"/>
            <a:ext cx="637285" cy="6750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C59B565-48BD-7ABB-B52A-F41AED52E2EC}"/>
                  </a:ext>
                </a:extLst>
              </p:cNvPr>
              <p:cNvSpPr txBox="1"/>
              <p:nvPr/>
            </p:nvSpPr>
            <p:spPr>
              <a:xfrm>
                <a:off x="3083652" y="2471905"/>
                <a:ext cx="2926461" cy="6750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C59B565-48BD-7ABB-B52A-F41AED52E2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3652" y="2471905"/>
                <a:ext cx="2926461" cy="675082"/>
              </a:xfrm>
              <a:prstGeom prst="rect">
                <a:avLst/>
              </a:prstGeom>
              <a:blipFill>
                <a:blip r:embed="rId7"/>
                <a:stretch>
                  <a:fillRect l="-3333" b="-153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6F073A7-C590-5EC6-9AF5-B26EBA04DA6E}"/>
              </a:ext>
            </a:extLst>
          </p:cNvPr>
          <p:cNvCxnSpPr/>
          <p:nvPr/>
        </p:nvCxnSpPr>
        <p:spPr>
          <a:xfrm>
            <a:off x="2868863" y="3132678"/>
            <a:ext cx="305123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EB486FE-962D-111F-9B46-94B8C40491AA}"/>
                  </a:ext>
                </a:extLst>
              </p:cNvPr>
              <p:cNvSpPr txBox="1"/>
              <p:nvPr/>
            </p:nvSpPr>
            <p:spPr>
              <a:xfrm>
                <a:off x="2794727" y="3175995"/>
                <a:ext cx="613474" cy="6835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EB486FE-962D-111F-9B46-94B8C40491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4727" y="3175995"/>
                <a:ext cx="613474" cy="68352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2DDB46E-44DD-4643-6F97-DE80619589D3}"/>
              </a:ext>
            </a:extLst>
          </p:cNvPr>
          <p:cNvCxnSpPr/>
          <p:nvPr/>
        </p:nvCxnSpPr>
        <p:spPr>
          <a:xfrm>
            <a:off x="2503738" y="3831766"/>
            <a:ext cx="8144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5DE325D-ECF5-482D-7EA3-78B1D19DC08C}"/>
                  </a:ext>
                </a:extLst>
              </p:cNvPr>
              <p:cNvSpPr txBox="1"/>
              <p:nvPr/>
            </p:nvSpPr>
            <p:spPr>
              <a:xfrm>
                <a:off x="4320314" y="3175995"/>
                <a:ext cx="742061" cy="6835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5DE325D-ECF5-482D-7EA3-78B1D19DC0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0314" y="3175995"/>
                <a:ext cx="742061" cy="68352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B9B6073-872E-D7D3-1A86-61A174DE1F6D}"/>
              </a:ext>
            </a:extLst>
          </p:cNvPr>
          <p:cNvCxnSpPr/>
          <p:nvPr/>
        </p:nvCxnSpPr>
        <p:spPr>
          <a:xfrm>
            <a:off x="4029325" y="3831766"/>
            <a:ext cx="94303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8EE16C4-7FCC-D62A-2690-DC3F59B7D9DB}"/>
                  </a:ext>
                </a:extLst>
              </p:cNvPr>
              <p:cNvSpPr txBox="1"/>
              <p:nvPr/>
            </p:nvSpPr>
            <p:spPr>
              <a:xfrm>
                <a:off x="3497989" y="3794985"/>
                <a:ext cx="2458149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8EE16C4-7FCC-D62A-2690-DC3F59B7D9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7989" y="3794985"/>
                <a:ext cx="2458149" cy="674320"/>
              </a:xfrm>
              <a:prstGeom prst="rect">
                <a:avLst/>
              </a:prstGeom>
              <a:blipFill>
                <a:blip r:embed="rId10"/>
                <a:stretch>
                  <a:fillRect l="-3970" b="-1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yt_shape_10192">
            <a:extLst>
              <a:ext uri="{FF2B5EF4-FFF2-40B4-BE49-F238E27FC236}">
                <a16:creationId xmlns:a16="http://schemas.microsoft.com/office/drawing/2014/main" id="{3EB13442-B120-4DD9-9C3B-B77850F48F8B}"/>
              </a:ext>
            </a:extLst>
          </p:cNvPr>
          <p:cNvSpPr txBox="1"/>
          <p:nvPr/>
        </p:nvSpPr>
        <p:spPr>
          <a:xfrm>
            <a:off x="554900" y="866876"/>
            <a:ext cx="34528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  <p:bldP spid="9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2" name="yt_shape_10202"/>
          <p:cNvSpPr txBox="1"/>
          <p:nvPr/>
        </p:nvSpPr>
        <p:spPr>
          <a:xfrm>
            <a:off x="540000" y="900000"/>
            <a:ext cx="51456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用配方法解下列方程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03" name="yt_shape_10203"/>
              <p:cNvSpPr txBox="1"/>
              <p:nvPr/>
            </p:nvSpPr>
            <p:spPr>
              <a:xfrm>
                <a:off x="540000" y="1379303"/>
                <a:ext cx="6836808" cy="14795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03" name="yt_shape_10203" descr="{&quot;rangeId&quot;: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6836808" cy="1479508"/>
              </a:xfrm>
              <a:prstGeom prst="rect">
                <a:avLst/>
              </a:prstGeom>
              <a:blipFill>
                <a:blip r:embed="rId2"/>
                <a:stretch>
                  <a:fillRect l="-2765" t="-3292" r="-1784" b="-11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0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5" name="yt_shape_10205"/>
          <p:cNvSpPr txBox="1"/>
          <p:nvPr/>
        </p:nvSpPr>
        <p:spPr>
          <a:xfrm>
            <a:off x="540000" y="900000"/>
            <a:ext cx="702756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用配方法变形代数式时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没有恒等变形</a:t>
            </a:r>
          </a:p>
        </p:txBody>
      </p:sp>
      <p:sp>
        <p:nvSpPr>
          <p:cNvPr id="10206" name="yt_shape_10206"/>
          <p:cNvSpPr txBox="1"/>
          <p:nvPr/>
        </p:nvSpPr>
        <p:spPr>
          <a:xfrm>
            <a:off x="540000" y="1399565"/>
            <a:ext cx="96837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二次三项式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12707">
            <a:extLst>
              <a:ext uri="{FF2B5EF4-FFF2-40B4-BE49-F238E27FC236}">
                <a16:creationId xmlns:a16="http://schemas.microsoft.com/office/drawing/2014/main" id="{56B8CB79-85F5-2F71-AA5B-DAE6224375B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B95BB78-586A-940A-9DE9-46B11D654183}"/>
              </a:ext>
            </a:extLst>
          </p:cNvPr>
          <p:cNvSpPr txBox="1"/>
          <p:nvPr/>
        </p:nvSpPr>
        <p:spPr>
          <a:xfrm>
            <a:off x="449989" y="853194"/>
            <a:ext cx="1958086" cy="53804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500" b="0" i="0" strike="noStrike" kern="1200" cap="none" spc="1160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C4AACA-5D4A-5072-1BC4-1C427D7A0F66}"/>
              </a:ext>
            </a:extLst>
          </p:cNvPr>
          <p:cNvSpPr txBox="1"/>
          <p:nvPr/>
        </p:nvSpPr>
        <p:spPr>
          <a:xfrm>
            <a:off x="7669939" y="1352759"/>
            <a:ext cx="2397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7" name="yt_shape_10207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7fc9de2e-4ed0-4c2c-9740-3466f455db29.png&quot;}"/>
            </a:endParaRPr>
          </a:p>
        </p:txBody>
      </p:sp>
      <p:sp>
        <p:nvSpPr>
          <p:cNvPr id="10208" name="yt_shape_10208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聊城市中考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用配方法解一元二次方程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将它化为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09" name="yt_table_10209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5363395"/>
                  </p:ext>
                </p:extLst>
              </p:nvPr>
            </p:nvGraphicFramePr>
            <p:xfrm>
              <a:off x="540000" y="2755982"/>
              <a:ext cx="6952616" cy="635953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03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32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33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03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209" name="yt_table_10209" descr="{&quot;rangeId&quot;:13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5363395"/>
                  </p:ext>
                </p:extLst>
              </p:nvPr>
            </p:nvGraphicFramePr>
            <p:xfrm>
              <a:off x="540000" y="2755982"/>
              <a:ext cx="6952616" cy="635953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03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032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33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034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3588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7595" r="-15379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8795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210" name="yt_shape_10210"/>
          <p:cNvSpPr txBox="1"/>
          <p:nvPr/>
        </p:nvSpPr>
        <p:spPr>
          <a:xfrm>
            <a:off x="540000" y="3442582"/>
            <a:ext cx="107465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的左边是一个完全平方式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12739">
            <a:extLst>
              <a:ext uri="{FF2B5EF4-FFF2-40B4-BE49-F238E27FC236}">
                <a16:creationId xmlns:a16="http://schemas.microsoft.com/office/drawing/2014/main" id="{E34FC99B-4616-9076-EF2E-14A4FF2958E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A45B929-5F2A-3E9A-51A6-66E5950F7DF2}"/>
              </a:ext>
            </a:extLst>
          </p:cNvPr>
          <p:cNvSpPr txBox="1"/>
          <p:nvPr/>
        </p:nvSpPr>
        <p:spPr>
          <a:xfrm>
            <a:off x="4260108" y="20728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400283-781B-B971-E63E-20BA05F7BD46}"/>
              </a:ext>
            </a:extLst>
          </p:cNvPr>
          <p:cNvSpPr txBox="1"/>
          <p:nvPr/>
        </p:nvSpPr>
        <p:spPr>
          <a:xfrm>
            <a:off x="9720989" y="339577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1591</Words>
  <Application>Microsoft Office PowerPoint</Application>
  <PresentationFormat>宽屏</PresentationFormat>
  <Paragraphs>132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50</cp:revision>
  <dcterms:created xsi:type="dcterms:W3CDTF">2023-05-05T05:33:04Z</dcterms:created>
  <dcterms:modified xsi:type="dcterms:W3CDTF">2023-05-18T08:39:48Z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