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70" r:id="rId4"/>
    <p:sldId id="371" r:id="rId5"/>
    <p:sldId id="373" r:id="rId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7" name="yt_shape_11357"/>
          <p:cNvSpPr txBox="1"/>
          <p:nvPr/>
        </p:nvSpPr>
        <p:spPr>
          <a:xfrm>
            <a:off x="540000" y="764704"/>
            <a:ext cx="797494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已知对称轴与顶点可设顶点式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</a:p>
        </p:txBody>
      </p:sp>
      <p:sp>
        <p:nvSpPr>
          <p:cNvPr id="11358" name="yt_shape_11358"/>
          <p:cNvSpPr txBox="1"/>
          <p:nvPr/>
        </p:nvSpPr>
        <p:spPr>
          <a:xfrm>
            <a:off x="540119" y="12642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则此二次函数解析式为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59" name="yt_shape_11359"/>
              <p:cNvSpPr txBox="1"/>
              <p:nvPr/>
            </p:nvSpPr>
            <p:spPr>
              <a:xfrm>
                <a:off x="540119" y="2223704"/>
                <a:ext cx="11111999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已知抛物线经过点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对称轴为直线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顶点的纵坐标是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求此抛物线的解析式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59" name="yt_shape_113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23704"/>
                <a:ext cx="11111999" cy="1110560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449875">
            <a:extLst>
              <a:ext uri="{FF2B5EF4-FFF2-40B4-BE49-F238E27FC236}">
                <a16:creationId xmlns:a16="http://schemas.microsoft.com/office/drawing/2014/main" id="{47A60CDE-1FB1-3435-4529-A36B33CA827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04743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79D7FB-ADAA-C062-5D8C-901977CBF2CD}"/>
              </a:ext>
            </a:extLst>
          </p:cNvPr>
          <p:cNvSpPr txBox="1"/>
          <p:nvPr/>
        </p:nvSpPr>
        <p:spPr>
          <a:xfrm>
            <a:off x="5919046" y="1665204"/>
            <a:ext cx="2362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361">
                <a:extLst>
                  <a:ext uri="{FF2B5EF4-FFF2-40B4-BE49-F238E27FC236}">
                    <a16:creationId xmlns:a16="http://schemas.microsoft.com/office/drawing/2014/main" id="{5BBB7C67-6E93-457B-8B20-85F76D1FBDB8}"/>
                  </a:ext>
                </a:extLst>
              </p:cNvPr>
              <p:cNvSpPr txBox="1"/>
              <p:nvPr/>
            </p:nvSpPr>
            <p:spPr>
              <a:xfrm>
                <a:off x="540000" y="3284984"/>
                <a:ext cx="6876883" cy="33709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由题意可知抛物线的顶点坐标为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此抛物线的解析式为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1361">
                <a:extLst>
                  <a:ext uri="{FF2B5EF4-FFF2-40B4-BE49-F238E27FC236}">
                    <a16:creationId xmlns:a16="http://schemas.microsoft.com/office/drawing/2014/main" id="{5BBB7C67-6E93-457B-8B20-85F76D1FB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4984"/>
                <a:ext cx="6876883" cy="3370923"/>
              </a:xfrm>
              <a:prstGeom prst="rect">
                <a:avLst/>
              </a:prstGeom>
              <a:blipFill>
                <a:blip r:embed="rId4"/>
                <a:stretch>
                  <a:fillRect l="-2748" r="-1684" b="-1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3" name="yt_shape_11363"/>
          <p:cNvSpPr txBox="1"/>
          <p:nvPr/>
        </p:nvSpPr>
        <p:spPr>
          <a:xfrm>
            <a:off x="540000" y="900000"/>
            <a:ext cx="961801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已知抛物线与坐标轴的交点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可根据条件设交点式或一般式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64" name="yt_shape_11364"/>
              <p:cNvSpPr txBox="1"/>
              <p:nvPr/>
            </p:nvSpPr>
            <p:spPr>
              <a:xfrm>
                <a:off x="540119" y="1399565"/>
                <a:ext cx="11111999" cy="15944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则该二次函数的解析式为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364" name="yt_shape_11364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594475"/>
              </a:xfrm>
              <a:prstGeom prst="rect">
                <a:avLst/>
              </a:prstGeom>
              <a:blipFill>
                <a:blip r:embed="rId2"/>
                <a:stretch>
                  <a:fillRect l="-1701" t="-4598" b="-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66" name="yt_image_11366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6179" y="3197192"/>
            <a:ext cx="1699641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449926">
            <a:extLst>
              <a:ext uri="{FF2B5EF4-FFF2-40B4-BE49-F238E27FC236}">
                <a16:creationId xmlns:a16="http://schemas.microsoft.com/office/drawing/2014/main" id="{309CB45D-5846-BDB6-C0FF-A4D7748676A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A5B3D6-6B95-40A1-DCFD-F91F3EA7FE5F}"/>
                  </a:ext>
                </a:extLst>
              </p:cNvPr>
              <p:cNvSpPr txBox="1"/>
              <p:nvPr/>
            </p:nvSpPr>
            <p:spPr>
              <a:xfrm>
                <a:off x="7341446" y="1693509"/>
                <a:ext cx="2315274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A5B3D6-6B95-40A1-DCFD-F91F3EA7FE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1446" y="1693509"/>
                <a:ext cx="2315274" cy="772808"/>
              </a:xfrm>
              <a:prstGeom prst="rect">
                <a:avLst/>
              </a:prstGeom>
              <a:blipFill>
                <a:blip r:embed="rId5"/>
                <a:stretch>
                  <a:fillRect l="-3947" b="-7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7CDF7BE-3139-1CC6-1844-5FF9696DD273}"/>
              </a:ext>
            </a:extLst>
          </p:cNvPr>
          <p:cNvSpPr txBox="1"/>
          <p:nvPr/>
        </p:nvSpPr>
        <p:spPr>
          <a:xfrm>
            <a:off x="1059708" y="2480549"/>
            <a:ext cx="1704086" cy="48521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8" name="yt_shape_1136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轴分别交于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求此抛物线的解析式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69" name="yt_shape_11369"/>
              <p:cNvSpPr txBox="1"/>
              <p:nvPr/>
            </p:nvSpPr>
            <p:spPr>
              <a:xfrm>
                <a:off x="540000" y="1859435"/>
                <a:ext cx="6487353" cy="27651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设抛物线的解析式为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此抛物线的解析式为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</p:txBody>
          </p:sp>
        </mc:Choice>
        <mc:Fallback xmlns="">
          <p:sp>
            <p:nvSpPr>
              <p:cNvPr id="11369" name="yt_shape_11369" descr="{&quot;rangeId&quot;: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6487353" cy="2765181"/>
              </a:xfrm>
              <a:prstGeom prst="rect">
                <a:avLst/>
              </a:prstGeom>
              <a:blipFill>
                <a:blip r:embed="rId2"/>
                <a:stretch>
                  <a:fillRect l="-2914" t="-1762" r="-1880" b="-2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1" name="yt_shape_11371"/>
          <p:cNvSpPr txBox="1"/>
          <p:nvPr/>
        </p:nvSpPr>
        <p:spPr>
          <a:xfrm>
            <a:off x="540000" y="900000"/>
            <a:ext cx="561692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挖掘隐含的对称轴或顶点坐标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72" name="yt_shape_11372"/>
              <p:cNvSpPr txBox="1"/>
              <p:nvPr/>
            </p:nvSpPr>
            <p:spPr>
              <a:xfrm>
                <a:off x="540119" y="1399565"/>
                <a:ext cx="11111999" cy="1262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已知二次函数的图象经过点（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）和（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且该二次函数的最小值为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则该二次函数的解析式为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72" name="yt_shape_11372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262653"/>
              </a:xfrm>
              <a:prstGeom prst="rect">
                <a:avLst/>
              </a:prstGeom>
              <a:blipFill>
                <a:blip r:embed="rId2"/>
                <a:stretch>
                  <a:fillRect l="-1701" b="-10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449957">
            <a:extLst>
              <a:ext uri="{FF2B5EF4-FFF2-40B4-BE49-F238E27FC236}">
                <a16:creationId xmlns:a16="http://schemas.microsoft.com/office/drawing/2014/main" id="{88448F54-61C7-4C4D-F727-37F264A85D9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C1CFBEB-C0AD-9778-4E87-1C81DC6E5022}"/>
                  </a:ext>
                </a:extLst>
              </p:cNvPr>
              <p:cNvSpPr txBox="1"/>
              <p:nvPr/>
            </p:nvSpPr>
            <p:spPr>
              <a:xfrm>
                <a:off x="4564908" y="1928097"/>
                <a:ext cx="2339086" cy="6743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C1CFBEB-C0AD-9778-4E87-1C81DC6E50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4908" y="1928097"/>
                <a:ext cx="2339086" cy="674319"/>
              </a:xfrm>
              <a:prstGeom prst="rect">
                <a:avLst/>
              </a:prstGeom>
              <a:blipFill>
                <a:blip r:embed="rId4"/>
                <a:stretch>
                  <a:fillRect l="-4167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4" name="yt_shape_11374"/>
          <p:cNvSpPr txBox="1"/>
          <p:nvPr/>
        </p:nvSpPr>
        <p:spPr>
          <a:xfrm>
            <a:off x="540000" y="900000"/>
            <a:ext cx="65402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根据几何知识转化求二次函数解析式</a:t>
            </a:r>
          </a:p>
        </p:txBody>
      </p:sp>
      <p:sp>
        <p:nvSpPr>
          <p:cNvPr id="11375" name="yt_shape_11375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376" name="yt_shape_11376"/>
          <p:cNvSpPr txBox="1"/>
          <p:nvPr/>
        </p:nvSpPr>
        <p:spPr>
          <a:xfrm>
            <a:off x="540119" y="2359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求抛物线的解析式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377" name="yt_image_1137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3590354"/>
            <a:ext cx="1689354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449983">
            <a:extLst>
              <a:ext uri="{FF2B5EF4-FFF2-40B4-BE49-F238E27FC236}">
                <a16:creationId xmlns:a16="http://schemas.microsoft.com/office/drawing/2014/main" id="{F998D72C-5A44-FFD4-7DD9-05356CB0876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A0F6BD-D9AD-881C-A5AC-729F0CBFE863}"/>
              </a:ext>
            </a:extLst>
          </p:cNvPr>
          <p:cNvSpPr txBox="1"/>
          <p:nvPr/>
        </p:nvSpPr>
        <p:spPr>
          <a:xfrm>
            <a:off x="6985846" y="1773606"/>
            <a:ext cx="1923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1379">
                <a:extLst>
                  <a:ext uri="{FF2B5EF4-FFF2-40B4-BE49-F238E27FC236}">
                    <a16:creationId xmlns:a16="http://schemas.microsoft.com/office/drawing/2014/main" id="{2397FC5E-D19C-4696-AF88-320C6ED706C2}"/>
                  </a:ext>
                </a:extLst>
              </p:cNvPr>
              <p:cNvSpPr txBox="1"/>
              <p:nvPr/>
            </p:nvSpPr>
            <p:spPr>
              <a:xfrm>
                <a:off x="540000" y="3318435"/>
                <a:ext cx="7572224" cy="32581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对称轴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       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</p:txBody>
          </p:sp>
        </mc:Choice>
        <mc:Fallback>
          <p:sp>
            <p:nvSpPr>
              <p:cNvPr id="8" name="yt_shape_11379">
                <a:extLst>
                  <a:ext uri="{FF2B5EF4-FFF2-40B4-BE49-F238E27FC236}">
                    <a16:creationId xmlns:a16="http://schemas.microsoft.com/office/drawing/2014/main" id="{2397FC5E-D19C-4696-AF88-320C6ED706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18435"/>
                <a:ext cx="7572224" cy="3258136"/>
              </a:xfrm>
              <a:prstGeom prst="rect">
                <a:avLst/>
              </a:prstGeom>
              <a:blipFill>
                <a:blip r:embed="rId4"/>
                <a:stretch>
                  <a:fillRect l="-2496" b="-22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658</Words>
  <Application>Microsoft Office PowerPoint</Application>
  <PresentationFormat>宽屏</PresentationFormat>
  <Paragraphs>32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42</cp:revision>
  <dcterms:created xsi:type="dcterms:W3CDTF">2023-05-05T05:33:04Z</dcterms:created>
  <dcterms:modified xsi:type="dcterms:W3CDTF">2023-05-18T09:46:15Z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