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7" r:id="rId6"/>
    <p:sldId id="371" r:id="rId7"/>
    <p:sldId id="385" r:id="rId8"/>
    <p:sldId id="373" r:id="rId9"/>
    <p:sldId id="378" r:id="rId10"/>
    <p:sldId id="387" r:id="rId11"/>
    <p:sldId id="380" r:id="rId12"/>
    <p:sldId id="381" r:id="rId13"/>
    <p:sldId id="389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3" name="yt_image_10303" title="H_56.721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54868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5" name="yt_image_10305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47203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7" name="yt_shape_10307"/>
          <p:cNvSpPr txBox="1"/>
          <p:nvPr/>
        </p:nvSpPr>
        <p:spPr>
          <a:xfrm>
            <a:off x="540119" y="185193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下面是小刚同学用公式法解方程的步骤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请你判断是否合理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若不合理请改正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小刚的步骤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5" name="yt_shape_10310">
            <a:extLst>
              <a:ext uri="{FF2B5EF4-FFF2-40B4-BE49-F238E27FC236}">
                <a16:creationId xmlns:a16="http://schemas.microsoft.com/office/drawing/2014/main" id="{BB00D4E0-4C64-4B3A-9A0F-4EB113D326B1}"/>
              </a:ext>
            </a:extLst>
          </p:cNvPr>
          <p:cNvSpPr txBox="1"/>
          <p:nvPr/>
        </p:nvSpPr>
        <p:spPr>
          <a:xfrm>
            <a:off x="2351584" y="3720843"/>
            <a:ext cx="31370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sp>
        <p:nvSpPr>
          <p:cNvPr id="6" name="yt_shape_10311">
            <a:extLst>
              <a:ext uri="{FF2B5EF4-FFF2-40B4-BE49-F238E27FC236}">
                <a16:creationId xmlns:a16="http://schemas.microsoft.com/office/drawing/2014/main" id="{6A2DC565-114C-4791-9AC1-62669CBA27AE}"/>
              </a:ext>
            </a:extLst>
          </p:cNvPr>
          <p:cNvSpPr txBox="1"/>
          <p:nvPr/>
        </p:nvSpPr>
        <p:spPr>
          <a:xfrm>
            <a:off x="2351584" y="4200146"/>
            <a:ext cx="4650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312">
                <a:extLst>
                  <a:ext uri="{FF2B5EF4-FFF2-40B4-BE49-F238E27FC236}">
                    <a16:creationId xmlns:a16="http://schemas.microsoft.com/office/drawing/2014/main" id="{5D51CA9B-67F3-40B1-ABFF-06B4201ABB16}"/>
                  </a:ext>
                </a:extLst>
              </p:cNvPr>
              <p:cNvSpPr txBox="1"/>
              <p:nvPr/>
            </p:nvSpPr>
            <p:spPr>
              <a:xfrm>
                <a:off x="2351584" y="4509120"/>
                <a:ext cx="1841914" cy="7200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312">
                <a:extLst>
                  <a:ext uri="{FF2B5EF4-FFF2-40B4-BE49-F238E27FC236}">
                    <a16:creationId xmlns:a16="http://schemas.microsoft.com/office/drawing/2014/main" id="{5D51CA9B-67F3-40B1-ABFF-06B4201ABB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84" y="4509120"/>
                <a:ext cx="1841914" cy="720069"/>
              </a:xfrm>
              <a:prstGeom prst="rect">
                <a:avLst/>
              </a:prstGeom>
              <a:blipFill>
                <a:blip r:embed="rId4"/>
                <a:stretch>
                  <a:fillRect l="-10265" r="-9272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314">
                <a:extLst>
                  <a:ext uri="{FF2B5EF4-FFF2-40B4-BE49-F238E27FC236}">
                    <a16:creationId xmlns:a16="http://schemas.microsoft.com/office/drawing/2014/main" id="{ACFC7CD9-E031-4F96-816E-BA7219DF2ED7}"/>
                  </a:ext>
                </a:extLst>
              </p:cNvPr>
              <p:cNvSpPr txBox="1"/>
              <p:nvPr/>
            </p:nvSpPr>
            <p:spPr>
              <a:xfrm>
                <a:off x="2351584" y="5157192"/>
                <a:ext cx="2170531" cy="7200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0314">
                <a:extLst>
                  <a:ext uri="{FF2B5EF4-FFF2-40B4-BE49-F238E27FC236}">
                    <a16:creationId xmlns:a16="http://schemas.microsoft.com/office/drawing/2014/main" id="{ACFC7CD9-E031-4F96-816E-BA7219DF2E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84" y="5157192"/>
                <a:ext cx="2170531" cy="720069"/>
              </a:xfrm>
              <a:prstGeom prst="rect">
                <a:avLst/>
              </a:prstGeom>
              <a:blipFill>
                <a:blip r:embed="rId5"/>
                <a:stretch>
                  <a:fillRect l="-8708" r="-7584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316">
                <a:extLst>
                  <a:ext uri="{FF2B5EF4-FFF2-40B4-BE49-F238E27FC236}">
                    <a16:creationId xmlns:a16="http://schemas.microsoft.com/office/drawing/2014/main" id="{2BAF5B52-B081-46CC-9FFD-1BA9F54EEA1C}"/>
                  </a:ext>
                </a:extLst>
              </p:cNvPr>
              <p:cNvSpPr txBox="1"/>
              <p:nvPr/>
            </p:nvSpPr>
            <p:spPr>
              <a:xfrm>
                <a:off x="2351584" y="5805264"/>
                <a:ext cx="1776192" cy="7200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0316">
                <a:extLst>
                  <a:ext uri="{FF2B5EF4-FFF2-40B4-BE49-F238E27FC236}">
                    <a16:creationId xmlns:a16="http://schemas.microsoft.com/office/drawing/2014/main" id="{2BAF5B52-B081-46CC-9FFD-1BA9F54EE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84" y="5805264"/>
                <a:ext cx="1776192" cy="720069"/>
              </a:xfrm>
              <a:prstGeom prst="rect">
                <a:avLst/>
              </a:prstGeom>
              <a:blipFill>
                <a:blip r:embed="rId6"/>
                <a:stretch>
                  <a:fillRect l="-10653" r="-9622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4" name="yt_shape_10374"/>
          <p:cNvSpPr txBox="1"/>
          <p:nvPr/>
        </p:nvSpPr>
        <p:spPr>
          <a:xfrm>
            <a:off x="540000" y="900000"/>
            <a:ext cx="41277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75" name="yt_shape_10375"/>
              <p:cNvSpPr txBox="1"/>
              <p:nvPr/>
            </p:nvSpPr>
            <p:spPr>
              <a:xfrm>
                <a:off x="540000" y="1379303"/>
                <a:ext cx="6062557" cy="2923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原方程变形为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75" name="yt_shape_10375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062557" cy="2923942"/>
              </a:xfrm>
              <a:prstGeom prst="rect">
                <a:avLst/>
              </a:prstGeom>
              <a:blipFill>
                <a:blip r:embed="rId2"/>
                <a:stretch>
                  <a:fillRect l="-3119" t="-1667" r="-2113" b="-2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7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7" name="yt_shape_10377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教材第二十一章引言变式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要设计一座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高的抽象人物雕塑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使雕塑的上部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腰以上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与下部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腰以下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等于下部与全部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雕塑的下部应设计为多高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0378" name="yt_image_103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5135" y="2732339"/>
            <a:ext cx="1006983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380">
            <a:extLst>
              <a:ext uri="{FF2B5EF4-FFF2-40B4-BE49-F238E27FC236}">
                <a16:creationId xmlns:a16="http://schemas.microsoft.com/office/drawing/2014/main" id="{279661D7-44ED-4464-A93F-1D4859011AD3}"/>
              </a:ext>
            </a:extLst>
          </p:cNvPr>
          <p:cNvSpPr txBox="1"/>
          <p:nvPr/>
        </p:nvSpPr>
        <p:spPr>
          <a:xfrm>
            <a:off x="539882" y="2255075"/>
            <a:ext cx="3914533" cy="24044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设雕塑的下部应设计为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则上部应设计为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381">
                <a:extLst>
                  <a:ext uri="{FF2B5EF4-FFF2-40B4-BE49-F238E27FC236}">
                    <a16:creationId xmlns:a16="http://schemas.microsoft.com/office/drawing/2014/main" id="{3B758A32-FC55-47B2-A4F9-5FF6ED52C5A4}"/>
                  </a:ext>
                </a:extLst>
              </p:cNvPr>
              <p:cNvSpPr txBox="1"/>
              <p:nvPr/>
            </p:nvSpPr>
            <p:spPr>
              <a:xfrm>
                <a:off x="539519" y="4661856"/>
                <a:ext cx="4416337" cy="12831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381">
                <a:extLst>
                  <a:ext uri="{FF2B5EF4-FFF2-40B4-BE49-F238E27FC236}">
                    <a16:creationId xmlns:a16="http://schemas.microsoft.com/office/drawing/2014/main" id="{3B758A32-FC55-47B2-A4F9-5FF6ED52C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19" y="4661856"/>
                <a:ext cx="4416337" cy="1283172"/>
              </a:xfrm>
              <a:prstGeom prst="rect">
                <a:avLst/>
              </a:prstGeom>
              <a:blipFill>
                <a:blip r:embed="rId3"/>
                <a:stretch>
                  <a:fillRect l="-4282" r="-3315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383">
                <a:extLst>
                  <a:ext uri="{FF2B5EF4-FFF2-40B4-BE49-F238E27FC236}">
                    <a16:creationId xmlns:a16="http://schemas.microsoft.com/office/drawing/2014/main" id="{0B27787E-F2E5-4DE8-BCE7-71D5C7AB3FAE}"/>
                  </a:ext>
                </a:extLst>
              </p:cNvPr>
              <p:cNvSpPr txBox="1"/>
              <p:nvPr/>
            </p:nvSpPr>
            <p:spPr>
              <a:xfrm>
                <a:off x="539518" y="5811366"/>
                <a:ext cx="4416337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雕塑的下部应设计为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>
          <p:sp>
            <p:nvSpPr>
              <p:cNvPr id="6" name="yt_shape_10383">
                <a:extLst>
                  <a:ext uri="{FF2B5EF4-FFF2-40B4-BE49-F238E27FC236}">
                    <a16:creationId xmlns:a16="http://schemas.microsoft.com/office/drawing/2014/main" id="{0B27787E-F2E5-4DE8-BCE7-71D5C7AB3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18" y="5811366"/>
                <a:ext cx="4416337" cy="722698"/>
              </a:xfrm>
              <a:prstGeom prst="rect">
                <a:avLst/>
              </a:prstGeom>
              <a:blipFill>
                <a:blip r:embed="rId4"/>
                <a:stretch>
                  <a:fillRect l="-4282" r="-3039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5" name="yt_shape_1038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188b958-92e2-4e92-ba0c-8580c37ef958.png&quot;}"/>
            </a:endParaRPr>
          </a:p>
        </p:txBody>
      </p:sp>
      <p:sp>
        <p:nvSpPr>
          <p:cNvPr id="10386" name="yt_shape_10386"/>
          <p:cNvSpPr txBox="1"/>
          <p:nvPr/>
        </p:nvSpPr>
        <p:spPr>
          <a:xfrm>
            <a:off x="540000" y="1653160"/>
            <a:ext cx="8016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云大附中期中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387" name="yt_shape_10387"/>
          <p:cNvSpPr txBox="1"/>
          <p:nvPr/>
        </p:nvSpPr>
        <p:spPr>
          <a:xfrm>
            <a:off x="540000" y="2132463"/>
            <a:ext cx="7061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取任何实数值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方程总有实数根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388" name="yt_shape_10388"/>
          <p:cNvSpPr txBox="1"/>
          <p:nvPr/>
        </p:nvSpPr>
        <p:spPr>
          <a:xfrm>
            <a:off x="540119" y="261176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spc="150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en-US" altLang="zh-CN" sz="2400" b="0" i="0" u="none" spc="150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spc="150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为何值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为何值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方程总有实数根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329221">
            <a:extLst>
              <a:ext uri="{FF2B5EF4-FFF2-40B4-BE49-F238E27FC236}">
                <a16:creationId xmlns:a16="http://schemas.microsoft.com/office/drawing/2014/main" id="{25249751-FA25-4C56-682D-0FCE39003CB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9519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8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9" name="yt_shape_103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另两边长恰好是这个方程的两个根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90" name="yt_shape_10390"/>
              <p:cNvSpPr txBox="1"/>
              <p:nvPr/>
            </p:nvSpPr>
            <p:spPr>
              <a:xfrm>
                <a:off x="540000" y="1859435"/>
                <a:ext cx="6368731" cy="43928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+2±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由题意知可分为两种情况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三边是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不能构成三角形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三边是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此时周长是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</p:txBody>
          </p:sp>
        </mc:Choice>
        <mc:Fallback xmlns="">
          <p:sp>
            <p:nvSpPr>
              <p:cNvPr id="10390" name="yt_shape_10390" descr="{&quot;rangeId&quot;:1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6368731" cy="4392869"/>
              </a:xfrm>
              <a:prstGeom prst="rect">
                <a:avLst/>
              </a:prstGeom>
              <a:blipFill>
                <a:blip r:embed="rId2"/>
                <a:stretch>
                  <a:fillRect l="-2969" t="-1110" r="-2011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3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8" name="yt_shape_10318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观察所给的解法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发现没有将原方程化为一般形式就确定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从而找出错误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将其更正后写出正确结果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即将原方程化为一般形式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最后套用公式写出方程的解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本题考查了公式法解一元二次方程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注意运用公式法时要将方程化为一般形式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0" name="yt_shape_10320"/>
          <p:cNvSpPr txBox="1"/>
          <p:nvPr/>
        </p:nvSpPr>
        <p:spPr>
          <a:xfrm>
            <a:off x="540000" y="900000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不合理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21" name="yt_shape_10321"/>
          <p:cNvSpPr txBox="1"/>
          <p:nvPr/>
        </p:nvSpPr>
        <p:spPr>
          <a:xfrm>
            <a:off x="540000" y="1379303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改正如下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322" name="yt_shape_10322"/>
          <p:cNvSpPr txBox="1"/>
          <p:nvPr/>
        </p:nvSpPr>
        <p:spPr>
          <a:xfrm>
            <a:off x="540000" y="1858606"/>
            <a:ext cx="14907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</p:txBody>
      </p:sp>
      <p:sp>
        <p:nvSpPr>
          <p:cNvPr id="10323" name="yt_shape_10323"/>
          <p:cNvSpPr txBox="1"/>
          <p:nvPr/>
        </p:nvSpPr>
        <p:spPr>
          <a:xfrm>
            <a:off x="540000" y="2337909"/>
            <a:ext cx="7482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化为一般形式为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324" name="yt_shape_10324"/>
          <p:cNvSpPr txBox="1"/>
          <p:nvPr/>
        </p:nvSpPr>
        <p:spPr>
          <a:xfrm>
            <a:off x="540000" y="2817212"/>
            <a:ext cx="60898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25" name="yt_shape_10325"/>
              <p:cNvSpPr txBox="1"/>
              <p:nvPr/>
            </p:nvSpPr>
            <p:spPr>
              <a:xfrm>
                <a:off x="540000" y="3296515"/>
                <a:ext cx="3132332" cy="7193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7±9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325" name="yt_shape_10325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6515"/>
                <a:ext cx="3132332" cy="719364"/>
              </a:xfrm>
              <a:prstGeom prst="rect">
                <a:avLst/>
              </a:prstGeom>
              <a:blipFill>
                <a:blip r:embed="rId2"/>
                <a:stretch>
                  <a:fillRect l="-6043" r="-5458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27" name="yt_shape_10327"/>
              <p:cNvSpPr txBox="1"/>
              <p:nvPr/>
            </p:nvSpPr>
            <p:spPr>
              <a:xfrm>
                <a:off x="540000" y="4066667"/>
                <a:ext cx="210955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27" name="yt_shape_10327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6667"/>
                <a:ext cx="2109552" cy="638893"/>
              </a:xfrm>
              <a:prstGeom prst="rect">
                <a:avLst/>
              </a:prstGeom>
              <a:blipFill>
                <a:blip r:embed="rId3"/>
                <a:stretch>
                  <a:fillRect l="-8960" r="-867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9" name="yt_shape_10329"/>
          <p:cNvSpPr txBox="1"/>
          <p:nvPr/>
        </p:nvSpPr>
        <p:spPr>
          <a:xfrm>
            <a:off x="540000" y="900000"/>
            <a:ext cx="5222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用公式法解方程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330" name="yt_shape_10330"/>
          <p:cNvSpPr txBox="1"/>
          <p:nvPr/>
        </p:nvSpPr>
        <p:spPr>
          <a:xfrm>
            <a:off x="540000" y="1379303"/>
            <a:ext cx="52979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31" name="yt_shape_10331"/>
          <p:cNvSpPr txBox="1"/>
          <p:nvPr/>
        </p:nvSpPr>
        <p:spPr>
          <a:xfrm>
            <a:off x="540000" y="1858606"/>
            <a:ext cx="53957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32" name="yt_shape_10332"/>
          <p:cNvSpPr txBox="1"/>
          <p:nvPr/>
        </p:nvSpPr>
        <p:spPr>
          <a:xfrm>
            <a:off x="540000" y="2337909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方程有两个不等的实数根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33" name="yt_shape_10333"/>
              <p:cNvSpPr txBox="1"/>
              <p:nvPr/>
            </p:nvSpPr>
            <p:spPr>
              <a:xfrm>
                <a:off x="540000" y="2817212"/>
                <a:ext cx="1654364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333" name="yt_shape_10333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7212"/>
                <a:ext cx="1654364" cy="722698"/>
              </a:xfrm>
              <a:prstGeom prst="rect">
                <a:avLst/>
              </a:prstGeom>
              <a:blipFill>
                <a:blip r:embed="rId2"/>
                <a:stretch>
                  <a:fillRect l="-11439" r="-10701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35" name="yt_shape_10335"/>
              <p:cNvSpPr txBox="1"/>
              <p:nvPr/>
            </p:nvSpPr>
            <p:spPr>
              <a:xfrm>
                <a:off x="540000" y="3590698"/>
                <a:ext cx="2059923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335" name="yt_shape_10335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0698"/>
                <a:ext cx="2059923" cy="722698"/>
              </a:xfrm>
              <a:prstGeom prst="rect">
                <a:avLst/>
              </a:prstGeom>
              <a:blipFill>
                <a:blip r:embed="rId3"/>
                <a:stretch>
                  <a:fillRect l="-9199" r="-8605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37" name="yt_shape_10337"/>
              <p:cNvSpPr txBox="1"/>
              <p:nvPr/>
            </p:nvSpPr>
            <p:spPr>
              <a:xfrm>
                <a:off x="540000" y="4364184"/>
                <a:ext cx="1665584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37" name="yt_shape_10337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4184"/>
                <a:ext cx="1665584" cy="722698"/>
              </a:xfrm>
              <a:prstGeom prst="rect">
                <a:avLst/>
              </a:prstGeom>
              <a:blipFill>
                <a:blip r:embed="rId4"/>
                <a:stretch>
                  <a:fillRect l="-11355" r="-10623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yt_shape_10339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8cdaffc-efa3-4ca3-9a37-4fe37cffd170.png&quot;}"/>
            </a:endParaRPr>
          </a:p>
        </p:txBody>
      </p:sp>
      <p:sp>
        <p:nvSpPr>
          <p:cNvPr id="10340" name="yt_shape_10340"/>
          <p:cNvSpPr txBox="1"/>
          <p:nvPr/>
        </p:nvSpPr>
        <p:spPr>
          <a:xfrm>
            <a:off x="540000" y="1662201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用公式法解一元二次方程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41" name="yt_shape_10341"/>
              <p:cNvSpPr txBox="1"/>
              <p:nvPr/>
            </p:nvSpPr>
            <p:spPr>
              <a:xfrm>
                <a:off x="540119" y="2161766"/>
                <a:ext cx="11111999" cy="12196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的求根公式是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u="sng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41" name="yt_shape_10341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1766"/>
                <a:ext cx="11111999" cy="1219629"/>
              </a:xfrm>
              <a:prstGeom prst="rect">
                <a:avLst/>
              </a:prstGeom>
              <a:blipFill>
                <a:blip r:embed="rId2"/>
                <a:stretch>
                  <a:fillRect l="-1701" b="-11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43" name="yt_shape_10343"/>
          <p:cNvSpPr txBox="1"/>
          <p:nvPr/>
        </p:nvSpPr>
        <p:spPr>
          <a:xfrm>
            <a:off x="540119" y="3432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用公式法解方程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需先求出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的值依次为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44" name="yt_table_1034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613979"/>
              </p:ext>
            </p:extLst>
          </p:nvPr>
        </p:nvGraphicFramePr>
        <p:xfrm>
          <a:off x="540000" y="4543982"/>
          <a:ext cx="6316980" cy="848742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</a:tbl>
          </a:graphicData>
        </a:graphic>
      </p:graphicFrame>
      <p:sp>
        <p:nvSpPr>
          <p:cNvPr id="10346" name="yt_shape_10346"/>
          <p:cNvSpPr txBox="1"/>
          <p:nvPr/>
        </p:nvSpPr>
        <p:spPr>
          <a:xfrm>
            <a:off x="540000" y="5443324"/>
            <a:ext cx="108635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29126">
            <a:extLst>
              <a:ext uri="{FF2B5EF4-FFF2-40B4-BE49-F238E27FC236}">
                <a16:creationId xmlns:a16="http://schemas.microsoft.com/office/drawing/2014/main" id="{C62D2474-D85E-49EA-21C9-F1538051C0A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29143">
            <a:extLst>
              <a:ext uri="{FF2B5EF4-FFF2-40B4-BE49-F238E27FC236}">
                <a16:creationId xmlns:a16="http://schemas.microsoft.com/office/drawing/2014/main" id="{1CF34581-CE61-7740-7939-FAFB773B5D7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7FB8DC2-04B3-B990-239E-F45C7E2A2671}"/>
                  </a:ext>
                </a:extLst>
              </p:cNvPr>
              <p:cNvSpPr txBox="1"/>
              <p:nvPr/>
            </p:nvSpPr>
            <p:spPr>
              <a:xfrm>
                <a:off x="8119321" y="1967021"/>
                <a:ext cx="3191256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7FB8DC2-04B3-B990-239E-F45C7E2A26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9321" y="1967021"/>
                <a:ext cx="3191256" cy="877075"/>
              </a:xfrm>
              <a:prstGeom prst="rect">
                <a:avLst/>
              </a:prstGeom>
              <a:blipFill>
                <a:blip r:embed="rId5"/>
                <a:stretch>
                  <a:fillRect l="-3059" r="-3059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D2C4AE6-DD9B-4992-83C4-FF66B54D4492}"/>
              </a:ext>
            </a:extLst>
          </p:cNvPr>
          <p:cNvSpPr txBox="1"/>
          <p:nvPr/>
        </p:nvSpPr>
        <p:spPr>
          <a:xfrm>
            <a:off x="450108" y="2871775"/>
            <a:ext cx="1686623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54A45B-2849-AECA-A4C4-E9F0CC51B6F0}"/>
              </a:ext>
            </a:extLst>
          </p:cNvPr>
          <p:cNvSpPr txBox="1"/>
          <p:nvPr/>
        </p:nvSpPr>
        <p:spPr>
          <a:xfrm>
            <a:off x="1059708" y="3860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E3554F-6C2B-B5D9-8F5F-AE6848E4A2BE}"/>
              </a:ext>
            </a:extLst>
          </p:cNvPr>
          <p:cNvSpPr txBox="1"/>
          <p:nvPr/>
        </p:nvSpPr>
        <p:spPr>
          <a:xfrm>
            <a:off x="6315802" y="539651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2CFCD9-ABAD-9B1C-FBA0-F082B79DB23A}"/>
              </a:ext>
            </a:extLst>
          </p:cNvPr>
          <p:cNvSpPr txBox="1"/>
          <p:nvPr/>
        </p:nvSpPr>
        <p:spPr>
          <a:xfrm>
            <a:off x="8685939" y="539651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9B4674-92AE-3373-4144-6AFD5C802F30}"/>
              </a:ext>
            </a:extLst>
          </p:cNvPr>
          <p:cNvSpPr txBox="1"/>
          <p:nvPr/>
        </p:nvSpPr>
        <p:spPr>
          <a:xfrm>
            <a:off x="10294076" y="539651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8" name="yt_shape_10348"/>
          <p:cNvSpPr txBox="1"/>
          <p:nvPr/>
        </p:nvSpPr>
        <p:spPr>
          <a:xfrm>
            <a:off x="540000" y="1332554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49" name="yt_shape_10349"/>
              <p:cNvSpPr txBox="1"/>
              <p:nvPr/>
            </p:nvSpPr>
            <p:spPr>
              <a:xfrm>
                <a:off x="540000" y="1811857"/>
                <a:ext cx="3693319" cy="36333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方程有两个不等的实数根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49" name="yt_shape_103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1857"/>
                <a:ext cx="3693319" cy="3633367"/>
              </a:xfrm>
              <a:prstGeom prst="rect">
                <a:avLst/>
              </a:prstGeom>
              <a:blipFill>
                <a:blip r:embed="rId2"/>
                <a:stretch>
                  <a:fillRect l="-5124" t="-1342" r="-4132" b="-4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347">
            <a:extLst>
              <a:ext uri="{FF2B5EF4-FFF2-40B4-BE49-F238E27FC236}">
                <a16:creationId xmlns:a16="http://schemas.microsoft.com/office/drawing/2014/main" id="{34DF938C-7560-404E-9CD3-795378175434}"/>
              </a:ext>
            </a:extLst>
          </p:cNvPr>
          <p:cNvSpPr txBox="1"/>
          <p:nvPr/>
        </p:nvSpPr>
        <p:spPr>
          <a:xfrm>
            <a:off x="540000" y="918393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用公式法解下列方程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5" name="yt_shape_10351">
            <a:extLst>
              <a:ext uri="{FF2B5EF4-FFF2-40B4-BE49-F238E27FC236}">
                <a16:creationId xmlns:a16="http://schemas.microsoft.com/office/drawing/2014/main" id="{E2908052-EE9D-4FF6-A99C-2134CF22BEBA}"/>
              </a:ext>
            </a:extLst>
          </p:cNvPr>
          <p:cNvSpPr txBox="1"/>
          <p:nvPr/>
        </p:nvSpPr>
        <p:spPr>
          <a:xfrm>
            <a:off x="6384032" y="1332554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352">
                <a:extLst>
                  <a:ext uri="{FF2B5EF4-FFF2-40B4-BE49-F238E27FC236}">
                    <a16:creationId xmlns:a16="http://schemas.microsoft.com/office/drawing/2014/main" id="{4EAB2568-E500-4D41-80ED-CCF525D0404A}"/>
                  </a:ext>
                </a:extLst>
              </p:cNvPr>
              <p:cNvSpPr txBox="1"/>
              <p:nvPr/>
            </p:nvSpPr>
            <p:spPr>
              <a:xfrm>
                <a:off x="6384032" y="1811857"/>
                <a:ext cx="4369786" cy="34088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方程有两个不等的实数根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0352">
                <a:extLst>
                  <a:ext uri="{FF2B5EF4-FFF2-40B4-BE49-F238E27FC236}">
                    <a16:creationId xmlns:a16="http://schemas.microsoft.com/office/drawing/2014/main" id="{4EAB2568-E500-4D41-80ED-CCF525D04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032" y="1811857"/>
                <a:ext cx="4369786" cy="3408882"/>
              </a:xfrm>
              <a:prstGeom prst="rect">
                <a:avLst/>
              </a:prstGeom>
              <a:blipFill>
                <a:blip r:embed="rId3"/>
                <a:stretch>
                  <a:fillRect l="-4184" t="-1431" r="-3347" b="-2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9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4" name="yt_shape_10354"/>
          <p:cNvSpPr txBox="1"/>
          <p:nvPr/>
        </p:nvSpPr>
        <p:spPr>
          <a:xfrm>
            <a:off x="540000" y="900000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55" name="yt_shape_10355"/>
              <p:cNvSpPr txBox="1"/>
              <p:nvPr/>
            </p:nvSpPr>
            <p:spPr>
              <a:xfrm>
                <a:off x="540000" y="1379303"/>
                <a:ext cx="3949799" cy="41551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160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55" name="yt_shape_10355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949799" cy="4155176"/>
              </a:xfrm>
              <a:prstGeom prst="rect">
                <a:avLst/>
              </a:prstGeom>
              <a:blipFill>
                <a:blip r:embed="rId2"/>
                <a:stretch>
                  <a:fillRect l="-4784" t="-1173" r="-3704" b="-3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357">
            <a:extLst>
              <a:ext uri="{FF2B5EF4-FFF2-40B4-BE49-F238E27FC236}">
                <a16:creationId xmlns:a16="http://schemas.microsoft.com/office/drawing/2014/main" id="{E577A7B2-D0AE-4323-9EF8-1F965868AA8B}"/>
              </a:ext>
            </a:extLst>
          </p:cNvPr>
          <p:cNvSpPr txBox="1"/>
          <p:nvPr/>
        </p:nvSpPr>
        <p:spPr>
          <a:xfrm>
            <a:off x="6096000" y="860434"/>
            <a:ext cx="2144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358">
                <a:extLst>
                  <a:ext uri="{FF2B5EF4-FFF2-40B4-BE49-F238E27FC236}">
                    <a16:creationId xmlns:a16="http://schemas.microsoft.com/office/drawing/2014/main" id="{E1DE9EC3-1B21-4F4D-82B7-63F52DD4EBF7}"/>
                  </a:ext>
                </a:extLst>
              </p:cNvPr>
              <p:cNvSpPr txBox="1"/>
              <p:nvPr/>
            </p:nvSpPr>
            <p:spPr>
              <a:xfrm>
                <a:off x="6096000" y="1339737"/>
                <a:ext cx="3946721" cy="38894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0358">
                <a:extLst>
                  <a:ext uri="{FF2B5EF4-FFF2-40B4-BE49-F238E27FC236}">
                    <a16:creationId xmlns:a16="http://schemas.microsoft.com/office/drawing/2014/main" id="{E1DE9EC3-1B21-4F4D-82B7-63F52DD4EB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339737"/>
                <a:ext cx="3946721" cy="3889463"/>
              </a:xfrm>
              <a:prstGeom prst="rect">
                <a:avLst/>
              </a:prstGeom>
              <a:blipFill>
                <a:blip r:embed="rId3"/>
                <a:stretch>
                  <a:fillRect l="-4637" t="-1411" r="-3864" b="-1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5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0" name="yt_shape_1036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96b5ea4-ae9b-4479-92b9-a0c7e9b882ff.png&quot;}"/>
            </a:endParaRPr>
          </a:p>
        </p:txBody>
      </p:sp>
      <p:sp>
        <p:nvSpPr>
          <p:cNvPr id="10361" name="yt_shape_10361"/>
          <p:cNvSpPr txBox="1"/>
          <p:nvPr/>
        </p:nvSpPr>
        <p:spPr>
          <a:xfrm>
            <a:off x="540000" y="1644183"/>
            <a:ext cx="10659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用求根公式解得方程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62" name="yt_table_1036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443499"/>
              </p:ext>
            </p:extLst>
          </p:nvPr>
        </p:nvGraphicFramePr>
        <p:xfrm>
          <a:off x="540000" y="2275850"/>
          <a:ext cx="5181918" cy="848742"/>
        </p:xfrm>
        <a:graphic>
          <a:graphicData uri="http://schemas.openxmlformats.org/drawingml/2006/table">
            <a:tbl>
              <a:tblPr/>
              <a:tblGrid>
                <a:gridCol w="3251518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64" name="yt_shape_10364"/>
              <p:cNvSpPr txBox="1"/>
              <p:nvPr/>
            </p:nvSpPr>
            <p:spPr>
              <a:xfrm>
                <a:off x="540000" y="3175192"/>
                <a:ext cx="1101102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64" name="yt_shape_10364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5192"/>
                <a:ext cx="11011028" cy="639855"/>
              </a:xfrm>
              <a:prstGeom prst="rect">
                <a:avLst/>
              </a:prstGeom>
              <a:blipFill>
                <a:blip r:embed="rId2"/>
                <a:stretch>
                  <a:fillRect l="-1717" r="-72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66" name="yt_table_1036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099062"/>
              </p:ext>
            </p:extLst>
          </p:nvPr>
        </p:nvGraphicFramePr>
        <p:xfrm>
          <a:off x="540000" y="4018199"/>
          <a:ext cx="5334318" cy="848742"/>
        </p:xfrm>
        <a:graphic>
          <a:graphicData uri="http://schemas.openxmlformats.org/drawingml/2006/table">
            <a:tbl>
              <a:tblPr/>
              <a:tblGrid>
                <a:gridCol w="3251518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68" name="yt_shape_10368"/>
              <p:cNvSpPr txBox="1"/>
              <p:nvPr/>
            </p:nvSpPr>
            <p:spPr>
              <a:xfrm>
                <a:off x="540000" y="4917541"/>
                <a:ext cx="6854633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68" name="yt_shape_1036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17541"/>
                <a:ext cx="6854633" cy="651653"/>
              </a:xfrm>
              <a:prstGeom prst="rect">
                <a:avLst/>
              </a:prstGeom>
              <a:blipFill>
                <a:blip r:embed="rId3"/>
                <a:stretch>
                  <a:fillRect l="-2758" r="-623" b="-20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29185">
            <a:extLst>
              <a:ext uri="{FF2B5EF4-FFF2-40B4-BE49-F238E27FC236}">
                <a16:creationId xmlns:a16="http://schemas.microsoft.com/office/drawing/2014/main" id="{812DFD0E-5154-A8FC-A3C7-415A1653562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73AA02-5A47-4606-3EBD-37862DDA0362}"/>
              </a:ext>
            </a:extLst>
          </p:cNvPr>
          <p:cNvSpPr txBox="1"/>
          <p:nvPr/>
        </p:nvSpPr>
        <p:spPr>
          <a:xfrm>
            <a:off x="10176601" y="1597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459DCF-45DB-0E86-2888-76B4ECF36CC8}"/>
              </a:ext>
            </a:extLst>
          </p:cNvPr>
          <p:cNvSpPr txBox="1"/>
          <p:nvPr/>
        </p:nvSpPr>
        <p:spPr>
          <a:xfrm>
            <a:off x="10541726" y="3128386"/>
            <a:ext cx="383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1DC279-00A1-9A1A-46EC-B7A462AB118E}"/>
                  </a:ext>
                </a:extLst>
              </p:cNvPr>
              <p:cNvSpPr txBox="1"/>
              <p:nvPr/>
            </p:nvSpPr>
            <p:spPr>
              <a:xfrm>
                <a:off x="6506428" y="4870735"/>
                <a:ext cx="759586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1, 'hasSerialNum': 1, 'mathAnswerShape': 1}">
                <a:extLst>
                  <a:ext uri="{FF2B5EF4-FFF2-40B4-BE49-F238E27FC236}">
                    <a16:creationId xmlns:a16="http://schemas.microsoft.com/office/drawing/2014/main" id="{341DC279-00A1-9A1A-46EC-B7A462AB11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6428" y="4870735"/>
                <a:ext cx="759586" cy="7389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95A3D71-5157-3357-23EE-4ED21A0464F5}"/>
              </a:ext>
            </a:extLst>
          </p:cNvPr>
          <p:cNvCxnSpPr/>
          <p:nvPr/>
        </p:nvCxnSpPr>
        <p:spPr>
          <a:xfrm>
            <a:off x="6215440" y="5581942"/>
            <a:ext cx="9605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1" name="yt_shape_10371"/>
          <p:cNvSpPr txBox="1"/>
          <p:nvPr/>
        </p:nvSpPr>
        <p:spPr>
          <a:xfrm>
            <a:off x="540000" y="1302532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72" name="yt_shape_10372"/>
              <p:cNvSpPr txBox="1"/>
              <p:nvPr/>
            </p:nvSpPr>
            <p:spPr>
              <a:xfrm>
                <a:off x="540000" y="1781835"/>
                <a:ext cx="6062557" cy="28462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原方程变形为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3±5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>
          <p:sp>
            <p:nvSpPr>
              <p:cNvPr id="10372" name="yt_shape_103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1835"/>
                <a:ext cx="6062557" cy="2846228"/>
              </a:xfrm>
              <a:prstGeom prst="rect">
                <a:avLst/>
              </a:prstGeom>
              <a:blipFill>
                <a:blip r:embed="rId2"/>
                <a:stretch>
                  <a:fillRect l="-3119" t="-1713" r="-2113" b="-2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0370">
            <a:extLst>
              <a:ext uri="{FF2B5EF4-FFF2-40B4-BE49-F238E27FC236}">
                <a16:creationId xmlns:a16="http://schemas.microsoft.com/office/drawing/2014/main" id="{289E8040-03B7-46F7-A090-3AFAC462489A}"/>
              </a:ext>
            </a:extLst>
          </p:cNvPr>
          <p:cNvSpPr txBox="1"/>
          <p:nvPr/>
        </p:nvSpPr>
        <p:spPr>
          <a:xfrm>
            <a:off x="540000" y="836712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用公式法解下列方程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7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1454</Words>
  <Application>Microsoft Office PowerPoint</Application>
  <PresentationFormat>宽屏</PresentationFormat>
  <Paragraphs>125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51</cp:revision>
  <dcterms:created xsi:type="dcterms:W3CDTF">2023-05-05T05:33:04Z</dcterms:created>
  <dcterms:modified xsi:type="dcterms:W3CDTF">2023-05-18T09:02:08Z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