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73" r:id="rId6"/>
    <p:sldId id="374" r:id="rId7"/>
    <p:sldId id="378" r:id="rId8"/>
    <p:sldId id="380" r:id="rId9"/>
    <p:sldId id="382" r:id="rId10"/>
    <p:sldId id="383" r:id="rId11"/>
    <p:sldId id="387" r:id="rId12"/>
    <p:sldId id="384" r:id="rId13"/>
    <p:sldId id="389" r:id="rId14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7" name="yt_image_1128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764704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yt_image_11289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688058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1" name="yt_shape_11291"/>
          <p:cNvSpPr txBox="1"/>
          <p:nvPr/>
        </p:nvSpPr>
        <p:spPr>
          <a:xfrm>
            <a:off x="540000" y="2067957"/>
            <a:ext cx="84606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1292" name="yt_table_11292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612842"/>
              </p:ext>
            </p:extLst>
          </p:nvPr>
        </p:nvGraphicFramePr>
        <p:xfrm>
          <a:off x="540000" y="2699624"/>
          <a:ext cx="11111994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85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94" name="yt_shape_11294"/>
          <p:cNvSpPr txBox="1"/>
          <p:nvPr/>
        </p:nvSpPr>
        <p:spPr>
          <a:xfrm>
            <a:off x="540000" y="400838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则该二次函数的解析式为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95" name="yt_shape_11295"/>
          <p:cNvSpPr txBox="1"/>
          <p:nvPr/>
        </p:nvSpPr>
        <p:spPr>
          <a:xfrm>
            <a:off x="540119" y="448768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取三组对应值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得到关于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然后解方程组求出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从而得到抛物线解析式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96" name="yt_shape_11296"/>
          <p:cNvSpPr txBox="1"/>
          <p:nvPr/>
        </p:nvSpPr>
        <p:spPr>
          <a:xfrm>
            <a:off x="540000" y="5927252"/>
            <a:ext cx="50157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7" name="yt_shape_11337"/>
              <p:cNvSpPr txBox="1"/>
              <p:nvPr/>
            </p:nvSpPr>
            <p:spPr>
              <a:xfrm>
                <a:off x="540000" y="900000"/>
                <a:ext cx="782085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37" name="yt_shape_11337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20859" cy="639855"/>
              </a:xfrm>
              <a:prstGeom prst="rect">
                <a:avLst/>
              </a:prstGeom>
              <a:blipFill>
                <a:blip r:embed="rId2"/>
                <a:stretch>
                  <a:fillRect l="-2416" r="-140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39" name="yt_shape_11339"/>
          <p:cNvSpPr txBox="1"/>
          <p:nvPr/>
        </p:nvSpPr>
        <p:spPr>
          <a:xfrm>
            <a:off x="540000" y="159064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求该抛物线的函数表达式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0" name="yt_shape_11340"/>
              <p:cNvSpPr txBox="1"/>
              <p:nvPr/>
            </p:nvSpPr>
            <p:spPr>
              <a:xfrm>
                <a:off x="540000" y="2069946"/>
                <a:ext cx="8447825" cy="30966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𝑐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0" name="yt_shape_11340" descr="{&quot;rangeId&quot;:2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9946"/>
                <a:ext cx="8447825" cy="3096682"/>
              </a:xfrm>
              <a:prstGeom prst="rect">
                <a:avLst/>
              </a:prstGeom>
              <a:blipFill>
                <a:blip r:embed="rId3"/>
                <a:stretch>
                  <a:fillRect l="-2238" r="-122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2" name="yt_shape_11342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使其顶点恰好落在原点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请写出一种平移的方法及平移后的函数表达式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2" name="yt_shape_11342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4" name="yt_shape_11344"/>
              <p:cNvSpPr txBox="1"/>
              <p:nvPr/>
            </p:nvSpPr>
            <p:spPr>
              <a:xfrm>
                <a:off x="540119" y="2057309"/>
                <a:ext cx="11111999" cy="19969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向右平移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再向下平移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顶点恰好落在原点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平移后的函数表达式为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44" name="yt_shape_11344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57309"/>
                <a:ext cx="11111999" cy="1996957"/>
              </a:xfrm>
              <a:prstGeom prst="rect">
                <a:avLst/>
              </a:prstGeom>
              <a:blipFill>
                <a:blip r:embed="rId3"/>
                <a:stretch>
                  <a:fillRect l="-1701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000" y="762739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7a338851-c91e-4aba-87f8-e793dfe2466d.png&quot;}"/>
            </a:endParaRPr>
          </a:p>
        </p:txBody>
      </p:sp>
      <p:sp>
        <p:nvSpPr>
          <p:cNvPr id="11347" name="yt_shape_11347"/>
          <p:cNvSpPr txBox="1"/>
          <p:nvPr/>
        </p:nvSpPr>
        <p:spPr>
          <a:xfrm>
            <a:off x="540119" y="1515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楚雄一中期中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轴上截得的线段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1348" name="yt_shape_11348"/>
          <p:cNvSpPr txBox="1"/>
          <p:nvPr/>
        </p:nvSpPr>
        <p:spPr>
          <a:xfrm>
            <a:off x="540000" y="2475334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求这条抛物线的解析式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445212">
            <a:extLst>
              <a:ext uri="{FF2B5EF4-FFF2-40B4-BE49-F238E27FC236}">
                <a16:creationId xmlns:a16="http://schemas.microsoft.com/office/drawing/2014/main" id="{F5764DB4-1267-EDC1-3C64-8775FCC1E880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6892"/>
            <a:ext cx="4089464" cy="647273"/>
          </a:xfrm>
          <a:prstGeom prst="rect">
            <a:avLst/>
          </a:prstGeom>
        </p:spPr>
      </p:pic>
      <p:sp>
        <p:nvSpPr>
          <p:cNvPr id="6" name="yt_shape_11349">
            <a:extLst>
              <a:ext uri="{FF2B5EF4-FFF2-40B4-BE49-F238E27FC236}">
                <a16:creationId xmlns:a16="http://schemas.microsoft.com/office/drawing/2014/main" id="{8CAEF31B-AC10-4DDA-8E33-636DA1769645}"/>
              </a:ext>
            </a:extLst>
          </p:cNvPr>
          <p:cNvSpPr txBox="1"/>
          <p:nvPr/>
        </p:nvSpPr>
        <p:spPr>
          <a:xfrm>
            <a:off x="540000" y="2903849"/>
            <a:ext cx="6915355" cy="37523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抛物线的顶点坐标是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抛物线的对称轴为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轴上所截得的线段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设抛物线的解析式为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故抛物线的解析式为</a:t>
            </a:r>
          </a:p>
          <a:p>
            <a:pPr algn="l" eaLnBrk="1" latinLnBrk="0" hangingPunct="0">
              <a:lnSpc>
                <a:spcPct val="114000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pic>
        <p:nvPicPr>
          <p:cNvPr id="7" name="yt_image_11350">
            <a:extLst>
              <a:ext uri="{FF2B5EF4-FFF2-40B4-BE49-F238E27FC236}">
                <a16:creationId xmlns:a16="http://schemas.microsoft.com/office/drawing/2014/main" id="{87B97815-BC5C-48B2-A760-A11225680CF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6381" y="2903849"/>
            <a:ext cx="151561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在抛物线上是否存在一点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353"/>
              <p:cNvSpPr txBox="1"/>
              <p:nvPr/>
            </p:nvSpPr>
            <p:spPr>
              <a:xfrm>
                <a:off x="540000" y="2011799"/>
                <a:ext cx="5982407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存在点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使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无解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353" descr="{&quot;rangeId&quot;:1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5982407" cy="4467441"/>
              </a:xfrm>
              <a:prstGeom prst="rect">
                <a:avLst/>
              </a:prstGeom>
              <a:blipFill>
                <a:blip r:embed="rId2"/>
                <a:stretch>
                  <a:fillRect l="-3160" t="-1091" r="-2141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55" name="yt_image_113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6381" y="2011799"/>
            <a:ext cx="151561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7" name="yt_shape_112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则二次函数的解析式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98" name="yt_shape_11298"/>
          <p:cNvSpPr txBox="1"/>
          <p:nvPr/>
        </p:nvSpPr>
        <p:spPr>
          <a:xfrm>
            <a:off x="540000" y="1859435"/>
            <a:ext cx="6796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</a:p>
        </p:txBody>
      </p:sp>
      <p:sp>
        <p:nvSpPr>
          <p:cNvPr id="11299" name="yt_shape_11299"/>
          <p:cNvSpPr txBox="1"/>
          <p:nvPr/>
        </p:nvSpPr>
        <p:spPr>
          <a:xfrm>
            <a:off x="540000" y="2338738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抛物线的函数解析式为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300" name="yt_image_113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747" y="2970405"/>
            <a:ext cx="1746504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2" name="yt_shape_11302"/>
          <p:cNvSpPr txBox="1"/>
          <p:nvPr/>
        </p:nvSpPr>
        <p:spPr>
          <a:xfrm>
            <a:off x="540000" y="4808450"/>
            <a:ext cx="42447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3" name="yt_shape_11303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69154dbe-dfd4-4e4a-af21-b5d6fd325f76.png&quot;}"/>
            </a:endParaRPr>
          </a:p>
        </p:txBody>
      </p:sp>
      <p:sp>
        <p:nvSpPr>
          <p:cNvPr id="11304" name="yt_shape_11304"/>
          <p:cNvSpPr txBox="1"/>
          <p:nvPr/>
        </p:nvSpPr>
        <p:spPr>
          <a:xfrm>
            <a:off x="540000" y="1662201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求二次函数解析式</a:t>
            </a:r>
          </a:p>
        </p:txBody>
      </p:sp>
      <p:sp>
        <p:nvSpPr>
          <p:cNvPr id="11305" name="yt_shape_11305"/>
          <p:cNvSpPr txBox="1"/>
          <p:nvPr/>
        </p:nvSpPr>
        <p:spPr>
          <a:xfrm>
            <a:off x="540000" y="2161766"/>
            <a:ext cx="10650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已知抛物线上三个点的坐标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可设二次函数的解析式为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06" name="yt_shape_11306"/>
          <p:cNvSpPr txBox="1"/>
          <p:nvPr/>
        </p:nvSpPr>
        <p:spPr>
          <a:xfrm>
            <a:off x="540119" y="26410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则此二次函数的解析式为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07" name="yt_table_11307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624445"/>
              </p:ext>
            </p:extLst>
          </p:nvPr>
        </p:nvGraphicFramePr>
        <p:xfrm>
          <a:off x="540000" y="3752868"/>
          <a:ext cx="6737668" cy="848742"/>
        </p:xfrm>
        <a:graphic>
          <a:graphicData uri="http://schemas.openxmlformats.org/drawingml/2006/table">
            <a:tbl>
              <a:tblPr/>
              <a:tblGrid>
                <a:gridCol w="397859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759075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sp>
        <p:nvSpPr>
          <p:cNvPr id="11309" name="yt_shape_11309"/>
          <p:cNvSpPr txBox="1"/>
          <p:nvPr/>
        </p:nvSpPr>
        <p:spPr>
          <a:xfrm>
            <a:off x="540119" y="46522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则这个二次函数的解析式是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45017">
            <a:extLst>
              <a:ext uri="{FF2B5EF4-FFF2-40B4-BE49-F238E27FC236}">
                <a16:creationId xmlns:a16="http://schemas.microsoft.com/office/drawing/2014/main" id="{D2824AEB-3B3D-7FA9-DEFF-C282FB8A14C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45037">
            <a:extLst>
              <a:ext uri="{FF2B5EF4-FFF2-40B4-BE49-F238E27FC236}">
                <a16:creationId xmlns:a16="http://schemas.microsoft.com/office/drawing/2014/main" id="{743FD0D5-E5C7-5780-CB56-85F4457B774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F10372-480E-C45A-A2E2-5BD893068E7D}"/>
              </a:ext>
            </a:extLst>
          </p:cNvPr>
          <p:cNvSpPr txBox="1"/>
          <p:nvPr/>
        </p:nvSpPr>
        <p:spPr>
          <a:xfrm>
            <a:off x="8679589" y="2060319"/>
            <a:ext cx="2345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595689-7EBE-3419-61BA-253F2D850BBC}"/>
              </a:ext>
            </a:extLst>
          </p:cNvPr>
          <p:cNvSpPr txBox="1"/>
          <p:nvPr/>
        </p:nvSpPr>
        <p:spPr>
          <a:xfrm>
            <a:off x="4412508" y="30697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917F4C-CC04-8D0E-568E-C0FDE87C3B20}"/>
              </a:ext>
            </a:extLst>
          </p:cNvPr>
          <p:cNvSpPr txBox="1"/>
          <p:nvPr/>
        </p:nvSpPr>
        <p:spPr>
          <a:xfrm>
            <a:off x="2278908" y="5026251"/>
            <a:ext cx="2362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0" name="yt_shape_11310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求二次函数解析式</a:t>
            </a:r>
          </a:p>
        </p:txBody>
      </p:sp>
      <p:sp>
        <p:nvSpPr>
          <p:cNvPr id="11311" name="yt_shape_1131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如果已知抛物线的顶点坐标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及抛物线上另一点的坐标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可设二次函数的解析式为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12" name="yt_shape_11312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则该二次函数解析式为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13" name="yt_shape_11313"/>
          <p:cNvSpPr txBox="1"/>
          <p:nvPr/>
        </p:nvSpPr>
        <p:spPr>
          <a:xfrm>
            <a:off x="540000" y="3318435"/>
            <a:ext cx="68977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如图所示的抛物线的解析式为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314" name="yt_image_113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2186" y="3797738"/>
            <a:ext cx="158762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445076">
            <a:extLst>
              <a:ext uri="{FF2B5EF4-FFF2-40B4-BE49-F238E27FC236}">
                <a16:creationId xmlns:a16="http://schemas.microsoft.com/office/drawing/2014/main" id="{1CCB285B-3919-2AFF-B6CF-9731D40158C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BDE675-07AD-1A00-2B49-913BC863AD5F}"/>
              </a:ext>
            </a:extLst>
          </p:cNvPr>
          <p:cNvSpPr txBox="1"/>
          <p:nvPr/>
        </p:nvSpPr>
        <p:spPr>
          <a:xfrm>
            <a:off x="2278908" y="1773606"/>
            <a:ext cx="2820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2F601-09DE-FF3A-7347-455BDEC9B026}"/>
              </a:ext>
            </a:extLst>
          </p:cNvPr>
          <p:cNvSpPr txBox="1"/>
          <p:nvPr/>
        </p:nvSpPr>
        <p:spPr>
          <a:xfrm>
            <a:off x="1669308" y="2733041"/>
            <a:ext cx="2667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F4E4D1-ABD2-FFA1-E4AD-DE1283B803D8}"/>
              </a:ext>
            </a:extLst>
          </p:cNvPr>
          <p:cNvSpPr txBox="1"/>
          <p:nvPr/>
        </p:nvSpPr>
        <p:spPr>
          <a:xfrm>
            <a:off x="4945789" y="3216988"/>
            <a:ext cx="2362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16" name="yt_shape_11316"/>
              <p:cNvSpPr txBox="1"/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广场中心标志性建筑处有高低不同的各种喷泉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其中一支高度为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米的喷水管喷水的最大高度为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此时喷水水平距离为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在如图所示的坐标系中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求此抛物线的解析式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16" name="yt_shape_113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462" r="-170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18" name="yt_image_1131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8252" y="2136780"/>
            <a:ext cx="1603629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320">
                <a:extLst>
                  <a:ext uri="{FF2B5EF4-FFF2-40B4-BE49-F238E27FC236}">
                    <a16:creationId xmlns:a16="http://schemas.microsoft.com/office/drawing/2014/main" id="{056DFB40-E6C5-4C32-A90E-57197C41D96F}"/>
                  </a:ext>
                </a:extLst>
              </p:cNvPr>
              <p:cNvSpPr txBox="1"/>
              <p:nvPr/>
            </p:nvSpPr>
            <p:spPr>
              <a:xfrm>
                <a:off x="539882" y="2486653"/>
                <a:ext cx="8729954" cy="2475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依题意可知抛物线顶点为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轴交点为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代入求得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>
          <p:sp>
            <p:nvSpPr>
              <p:cNvPr id="4" name="yt_shape_11320">
                <a:extLst>
                  <a:ext uri="{FF2B5EF4-FFF2-40B4-BE49-F238E27FC236}">
                    <a16:creationId xmlns:a16="http://schemas.microsoft.com/office/drawing/2014/main" id="{056DFB40-E6C5-4C32-A90E-57197C41D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486653"/>
                <a:ext cx="8729954" cy="2475037"/>
              </a:xfrm>
              <a:prstGeom prst="rect">
                <a:avLst/>
              </a:prstGeom>
              <a:blipFill>
                <a:blip r:embed="rId4"/>
                <a:stretch>
                  <a:fillRect l="-2165" r="-1117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900000"/>
            <a:ext cx="641201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求二次函数解析式</a:t>
            </a:r>
          </a:p>
        </p:txBody>
      </p:sp>
      <p:sp>
        <p:nvSpPr>
          <p:cNvPr id="11323" name="yt_shape_1132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轴的两个交点坐标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及抛物线上任意一点的坐标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可设二次函数的解析式为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24" name="yt_shape_11324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则它的解析式为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325" name="yt_shape_11325"/>
          <p:cNvSpPr txBox="1"/>
          <p:nvPr/>
        </p:nvSpPr>
        <p:spPr>
          <a:xfrm>
            <a:off x="540119" y="3318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写出一个经过点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45119">
            <a:extLst>
              <a:ext uri="{FF2B5EF4-FFF2-40B4-BE49-F238E27FC236}">
                <a16:creationId xmlns:a16="http://schemas.microsoft.com/office/drawing/2014/main" id="{8AC3E1D8-555D-2AB7-CA86-9A9B88AA787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4A3113-B73C-D2F5-C03D-1A057C2F8E4F}"/>
              </a:ext>
            </a:extLst>
          </p:cNvPr>
          <p:cNvSpPr txBox="1"/>
          <p:nvPr/>
        </p:nvSpPr>
        <p:spPr>
          <a:xfrm>
            <a:off x="5022108" y="1779035"/>
            <a:ext cx="3648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892342-EB8A-B307-D017-13CE8F3ED09E}"/>
              </a:ext>
            </a:extLst>
          </p:cNvPr>
          <p:cNvSpPr txBox="1"/>
          <p:nvPr/>
        </p:nvSpPr>
        <p:spPr>
          <a:xfrm>
            <a:off x="3498108" y="2759935"/>
            <a:ext cx="251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39C6D3-FC29-699F-E14B-A943CC6FF676}"/>
              </a:ext>
            </a:extLst>
          </p:cNvPr>
          <p:cNvSpPr txBox="1"/>
          <p:nvPr/>
        </p:nvSpPr>
        <p:spPr>
          <a:xfrm>
            <a:off x="9213107" y="3216988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答案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197B23-1E67-BD36-D4BB-863070FB1004}"/>
              </a:ext>
            </a:extLst>
          </p:cNvPr>
          <p:cNvSpPr txBox="1"/>
          <p:nvPr/>
        </p:nvSpPr>
        <p:spPr>
          <a:xfrm>
            <a:off x="450108" y="37202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6" name="yt_shape_11326"/>
          <p:cNvSpPr txBox="1"/>
          <p:nvPr/>
        </p:nvSpPr>
        <p:spPr>
          <a:xfrm>
            <a:off x="540000" y="900000"/>
            <a:ext cx="579645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ED028C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因考虑问题不全面而导致漏解</a:t>
            </a:r>
          </a:p>
        </p:txBody>
      </p:sp>
      <p:sp>
        <p:nvSpPr>
          <p:cNvPr id="11327" name="yt_shape_1132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则这条抛物线的解析式为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45152">
            <a:extLst>
              <a:ext uri="{FF2B5EF4-FFF2-40B4-BE49-F238E27FC236}">
                <a16:creationId xmlns:a16="http://schemas.microsoft.com/office/drawing/2014/main" id="{8334F684-30C1-EB59-C197-69306152A30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A3F722-1B87-3071-AA69-890821742BFA}"/>
              </a:ext>
            </a:extLst>
          </p:cNvPr>
          <p:cNvSpPr txBox="1"/>
          <p:nvPr/>
        </p:nvSpPr>
        <p:spPr>
          <a:xfrm>
            <a:off x="2888508" y="1773606"/>
            <a:ext cx="4240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8" name="yt_shape_11328"/>
          <p:cNvSpPr txBox="1"/>
          <p:nvPr/>
        </p:nvSpPr>
        <p:spPr>
          <a:xfrm>
            <a:off x="540000" y="764704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7ea103d-b3a3-45b5-a8e3-19816174a610.png&quot;}"/>
            </a:endParaRPr>
          </a:p>
        </p:txBody>
      </p:sp>
      <p:sp>
        <p:nvSpPr>
          <p:cNvPr id="11329" name="yt_shape_11329"/>
          <p:cNvSpPr txBox="1"/>
          <p:nvPr/>
        </p:nvSpPr>
        <p:spPr>
          <a:xfrm>
            <a:off x="540119" y="14580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泰安市中考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上部分点的横坐标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纵坐标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的对应值如下表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graphicFrame>
        <p:nvGraphicFramePr>
          <p:cNvPr id="11330" name="yt_table_11330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371689"/>
              </p:ext>
            </p:extLst>
          </p:nvPr>
        </p:nvGraphicFramePr>
        <p:xfrm>
          <a:off x="540000" y="2569898"/>
          <a:ext cx="11111998" cy="10389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1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1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33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32" name="yt_shape_11332"/>
          <p:cNvSpPr txBox="1"/>
          <p:nvPr/>
        </p:nvSpPr>
        <p:spPr>
          <a:xfrm>
            <a:off x="540000" y="3878657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33" name="yt_table_11333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4138366"/>
                  </p:ext>
                </p:extLst>
              </p:nvPr>
            </p:nvGraphicFramePr>
            <p:xfrm>
              <a:off x="540000" y="4510324"/>
              <a:ext cx="6180138" cy="2121473"/>
            </p:xfrm>
            <a:graphic>
              <a:graphicData uri="http://schemas.openxmlformats.org/drawingml/2006/table">
                <a:tbl>
                  <a:tblPr/>
                  <a:tblGrid>
                    <a:gridCol w="6180138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抛物线开口向下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抛物线的对称轴为直线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抛物线与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轴的一个交点坐标为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函数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的最大值为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33" name="yt_table_11333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4138366"/>
                  </p:ext>
                </p:extLst>
              </p:nvPr>
            </p:nvGraphicFramePr>
            <p:xfrm>
              <a:off x="540000" y="4510324"/>
              <a:ext cx="6180138" cy="2121473"/>
            </p:xfrm>
            <a:graphic>
              <a:graphicData uri="http://schemas.openxmlformats.org/drawingml/2006/table">
                <a:tbl>
                  <a:tblPr/>
                  <a:tblGrid>
                    <a:gridCol w="6180138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抛物线开口向下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抛物线与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轴的一个交点坐标为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84382445179">
            <a:extLst>
              <a:ext uri="{FF2B5EF4-FFF2-40B4-BE49-F238E27FC236}">
                <a16:creationId xmlns:a16="http://schemas.microsoft.com/office/drawing/2014/main" id="{7880221E-C7C3-BC47-79FC-ED27CDF3ECF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412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7385FA-8FB2-0187-DD0F-0457A1FA7D3F}"/>
              </a:ext>
            </a:extLst>
          </p:cNvPr>
          <p:cNvSpPr txBox="1"/>
          <p:nvPr/>
        </p:nvSpPr>
        <p:spPr>
          <a:xfrm>
            <a:off x="3802789" y="38318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为顶点的抛物线经过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则此抛物线的解析式为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335" name="yt_image_113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746" y="2011799"/>
            <a:ext cx="1762506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338B31-90A3-D22E-1AEE-BE4334883127}"/>
              </a:ext>
            </a:extLst>
          </p:cNvPr>
          <p:cNvSpPr txBox="1"/>
          <p:nvPr/>
        </p:nvSpPr>
        <p:spPr>
          <a:xfrm>
            <a:off x="7662121" y="1287488"/>
            <a:ext cx="2972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1546</Words>
  <Application>Microsoft Office PowerPoint</Application>
  <PresentationFormat>宽屏</PresentationFormat>
  <Paragraphs>107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52</cp:revision>
  <dcterms:created xsi:type="dcterms:W3CDTF">2023-05-05T05:33:04Z</dcterms:created>
  <dcterms:modified xsi:type="dcterms:W3CDTF">2023-05-18T09:44:16Z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