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9" r:id="rId6"/>
    <p:sldId id="372" r:id="rId7"/>
    <p:sldId id="374" r:id="rId8"/>
    <p:sldId id="377" r:id="rId9"/>
    <p:sldId id="379" r:id="rId10"/>
    <p:sldId id="380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78" name="yt_image_13878" title="H_56.72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80" name="yt_image_13880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2" name="yt_shape_13882"/>
          <p:cNvSpPr txBox="1"/>
          <p:nvPr/>
        </p:nvSpPr>
        <p:spPr>
          <a:xfrm>
            <a:off x="540119" y="2203253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哪些事件是必然事件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哪些事件是不可能事件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哪些事件是随机事件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明天是晴天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射击一次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子弹中靶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抛出的篮球会下落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从只有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个黄球的袋子中摸出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不可能事件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随机事件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0" name="yt_shape_13930"/>
          <p:cNvSpPr txBox="1"/>
          <p:nvPr/>
        </p:nvSpPr>
        <p:spPr>
          <a:xfrm>
            <a:off x="468666" y="836712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fa6b286-2bf9-4c46-b55a-340a99198fb7.png&quot;}"/>
            </a:endParaRPr>
          </a:p>
        </p:txBody>
      </p:sp>
      <p:sp>
        <p:nvSpPr>
          <p:cNvPr id="13931" name="yt_shape_13931"/>
          <p:cNvSpPr txBox="1"/>
          <p:nvPr/>
        </p:nvSpPr>
        <p:spPr>
          <a:xfrm>
            <a:off x="540119" y="1589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保山一中单元卷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名男生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名女生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名学生中随机派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名学生去做社会调查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分别求下列条件中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的值或取值范围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32" name="yt_shape_13932"/>
          <p:cNvSpPr txBox="1"/>
          <p:nvPr/>
        </p:nvSpPr>
        <p:spPr>
          <a:xfrm>
            <a:off x="540000" y="2549307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派去的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名学生中至少有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名女生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是必然事件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3933" name="yt_shape_13933"/>
          <p:cNvSpPr txBox="1"/>
          <p:nvPr/>
        </p:nvSpPr>
        <p:spPr>
          <a:xfrm>
            <a:off x="540119" y="30286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派出的学生人数必须比男生总人数至少多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才必然会至少有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名女生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3934" name="yt_shape_13934"/>
          <p:cNvSpPr txBox="1"/>
          <p:nvPr/>
        </p:nvSpPr>
        <p:spPr>
          <a:xfrm>
            <a:off x="540000" y="3988045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派去的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名学生中至少有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名男生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是必然事件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35" name="yt_shape_13935"/>
          <p:cNvSpPr txBox="1"/>
          <p:nvPr/>
        </p:nvSpPr>
        <p:spPr>
          <a:xfrm>
            <a:off x="540119" y="44673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派出的学生人数必须比女生总人数至少多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才必然会至少有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名男生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</p:txBody>
      </p:sp>
      <p:pic>
        <p:nvPicPr>
          <p:cNvPr id="3" name="yt_shape_1684382710596">
            <a:extLst>
              <a:ext uri="{FF2B5EF4-FFF2-40B4-BE49-F238E27FC236}">
                <a16:creationId xmlns:a16="http://schemas.microsoft.com/office/drawing/2014/main" id="{7A6D258C-C156-DAAE-074B-6F9B0A8A283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0865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33" grpId="0" build="allAtOnce"/>
      <p:bldP spid="1393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89" name="yt_shape_13889"/>
              <p:cNvSpPr txBox="1"/>
              <p:nvPr/>
            </p:nvSpPr>
            <p:spPr>
              <a:xfrm>
                <a:off x="540119" y="900000"/>
                <a:ext cx="11111999" cy="20831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袋中有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个白球、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个黑球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袋中有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个白球、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个黑球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在每个袋中随机摸出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在哪个袋中摸出白球的可能性大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袋中摸出白球的可能性大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因为在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袋中摸到白球的可能性是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袋中摸到白球的可能性是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所以在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袋中摸到白球的可能性大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889" name="yt_shape_13889" descr="{&quot;rangeId&quot;:2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83134"/>
              </a:xfrm>
              <a:prstGeom prst="rect">
                <a:avLst/>
              </a:prstGeom>
              <a:blipFill>
                <a:blip r:embed="rId2"/>
                <a:stretch>
                  <a:fillRect l="-1701" t="-2639" r="-4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2" name="yt_shape_13892"/>
          <p:cNvSpPr txBox="1"/>
          <p:nvPr/>
        </p:nvSpPr>
        <p:spPr>
          <a:xfrm>
            <a:off x="467063" y="918797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c39d751-a005-4c3c-a40a-6ffb76097795.png&quot;}"/>
            </a:endParaRPr>
          </a:p>
        </p:txBody>
      </p:sp>
      <p:sp>
        <p:nvSpPr>
          <p:cNvPr id="13893" name="yt_shape_13893"/>
          <p:cNvSpPr txBox="1"/>
          <p:nvPr/>
        </p:nvSpPr>
        <p:spPr>
          <a:xfrm>
            <a:off x="494314" y="1680998"/>
            <a:ext cx="83500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必然事件、不可能事件、随机事件、确定性事件</a:t>
            </a:r>
          </a:p>
        </p:txBody>
      </p:sp>
      <p:sp>
        <p:nvSpPr>
          <p:cNvPr id="13894" name="yt_shape_13894"/>
          <p:cNvSpPr txBox="1"/>
          <p:nvPr/>
        </p:nvSpPr>
        <p:spPr>
          <a:xfrm>
            <a:off x="540119" y="21940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在一定条件下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有些事件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必然会发生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这样的事件称为必然事件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有些事件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必然不会发生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这样的事件称为不可能事件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必然事件和不可能事件统称为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确定性事件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可能发生也可能不发生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这样的事件称为随机事件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895" name="yt_shape_13895"/>
          <p:cNvSpPr txBox="1"/>
          <p:nvPr/>
        </p:nvSpPr>
        <p:spPr>
          <a:xfrm>
            <a:off x="540000" y="3620129"/>
            <a:ext cx="50702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下列事件是必然事件的是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96" name="yt_table_1389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877783"/>
              </p:ext>
            </p:extLst>
          </p:nvPr>
        </p:nvGraphicFramePr>
        <p:xfrm>
          <a:off x="540000" y="4251796"/>
          <a:ext cx="7586664" cy="1697484"/>
        </p:xfrm>
        <a:graphic>
          <a:graphicData uri="http://schemas.openxmlformats.org/drawingml/2006/table">
            <a:tbl>
              <a:tblPr/>
              <a:tblGrid>
                <a:gridCol w="7586664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三角形内角和是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端午节赛龙舟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红队获得冠军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掷一枚均匀骰子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点数是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的一面朝上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打开电视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正在播放神舟十四号载人飞船发射实况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</a:tbl>
          </a:graphicData>
        </a:graphic>
      </p:graphicFrame>
      <p:pic>
        <p:nvPicPr>
          <p:cNvPr id="3" name="yt_shape_1684382710476">
            <a:extLst>
              <a:ext uri="{FF2B5EF4-FFF2-40B4-BE49-F238E27FC236}">
                <a16:creationId xmlns:a16="http://schemas.microsoft.com/office/drawing/2014/main" id="{F373429E-5797-A36D-71F9-27E26E6F33D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5001"/>
            <a:ext cx="4102164" cy="652125"/>
          </a:xfrm>
          <a:prstGeom prst="rect">
            <a:avLst/>
          </a:prstGeom>
        </p:spPr>
      </p:pic>
      <p:pic>
        <p:nvPicPr>
          <p:cNvPr id="5" name="yt_shape_1684382710493">
            <a:extLst>
              <a:ext uri="{FF2B5EF4-FFF2-40B4-BE49-F238E27FC236}">
                <a16:creationId xmlns:a16="http://schemas.microsoft.com/office/drawing/2014/main" id="{9310E5B7-1DB5-F6EC-B941-FE0712311FE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21628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B73661-9FDC-57D1-FF03-D9C0D39AEB1F}"/>
              </a:ext>
            </a:extLst>
          </p:cNvPr>
          <p:cNvSpPr txBox="1"/>
          <p:nvPr/>
        </p:nvSpPr>
        <p:spPr>
          <a:xfrm>
            <a:off x="4717308" y="213375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必然会发生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F467FA-E36E-6762-2F85-0E0AF0BA1B97}"/>
              </a:ext>
            </a:extLst>
          </p:cNvPr>
          <p:cNvSpPr txBox="1"/>
          <p:nvPr/>
        </p:nvSpPr>
        <p:spPr>
          <a:xfrm>
            <a:off x="1059708" y="260924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必然不会发生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085E8C-EFB6-D00F-D5EB-B09BDBE52749}"/>
              </a:ext>
            </a:extLst>
          </p:cNvPr>
          <p:cNvSpPr txBox="1"/>
          <p:nvPr/>
        </p:nvSpPr>
        <p:spPr>
          <a:xfrm>
            <a:off x="1059708" y="308473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确定性事件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5B18A8-5535-0F04-9C4D-29AAFF6F9DF1}"/>
              </a:ext>
            </a:extLst>
          </p:cNvPr>
          <p:cNvSpPr txBox="1"/>
          <p:nvPr/>
        </p:nvSpPr>
        <p:spPr>
          <a:xfrm>
            <a:off x="3269508" y="3084733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可能发生也可能不发生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9CD338-DD3B-A32D-A5A5-765A940E5280}"/>
              </a:ext>
            </a:extLst>
          </p:cNvPr>
          <p:cNvSpPr txBox="1"/>
          <p:nvPr/>
        </p:nvSpPr>
        <p:spPr>
          <a:xfrm>
            <a:off x="4640989" y="35733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8" name="yt_shape_13898"/>
          <p:cNvSpPr txBox="1"/>
          <p:nvPr/>
        </p:nvSpPr>
        <p:spPr>
          <a:xfrm>
            <a:off x="540119" y="98133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是中华文化的瑰宝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是中华文化的微缩景观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下列成语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水中捞月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守株待兔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百步穿杨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瓮中捉鳖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描述的事件是不可能事件的是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99" name="yt_table_1389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938730"/>
              </p:ext>
            </p:extLst>
          </p:nvPr>
        </p:nvGraphicFramePr>
        <p:xfrm>
          <a:off x="540000" y="2573269"/>
          <a:ext cx="7809866" cy="424371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sp>
        <p:nvSpPr>
          <p:cNvPr id="13901" name="yt_shape_13901"/>
          <p:cNvSpPr txBox="1"/>
          <p:nvPr/>
        </p:nvSpPr>
        <p:spPr>
          <a:xfrm>
            <a:off x="540119" y="306178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有一个不透明的布袋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装有除颜色外都一样的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个黑球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任意摸出一个球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摸出的是黑球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摸出的是白球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事件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必然事件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不可能事件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随机事件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5C4D40-0503-CCC3-7223-7773F6E44935}"/>
              </a:ext>
            </a:extLst>
          </p:cNvPr>
          <p:cNvSpPr txBox="1"/>
          <p:nvPr/>
        </p:nvSpPr>
        <p:spPr>
          <a:xfrm>
            <a:off x="3802908" y="18855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DADB0E-D0F9-563C-898A-C10CE9D358CB}"/>
              </a:ext>
            </a:extLst>
          </p:cNvPr>
          <p:cNvSpPr txBox="1"/>
          <p:nvPr/>
        </p:nvSpPr>
        <p:spPr>
          <a:xfrm>
            <a:off x="4107708" y="347701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9FF4B0-0DE3-2C02-E0F1-590606F93AEF}"/>
              </a:ext>
            </a:extLst>
          </p:cNvPr>
          <p:cNvSpPr txBox="1"/>
          <p:nvPr/>
        </p:nvSpPr>
        <p:spPr>
          <a:xfrm>
            <a:off x="9321993" y="347701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2" name="yt_shape_13902"/>
          <p:cNvSpPr txBox="1"/>
          <p:nvPr/>
        </p:nvSpPr>
        <p:spPr>
          <a:xfrm>
            <a:off x="494314" y="900000"/>
            <a:ext cx="49645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事件发生的可能性大小</a:t>
            </a:r>
          </a:p>
        </p:txBody>
      </p:sp>
      <p:sp>
        <p:nvSpPr>
          <p:cNvPr id="13903" name="yt_shape_13903"/>
          <p:cNvSpPr txBox="1"/>
          <p:nvPr/>
        </p:nvSpPr>
        <p:spPr>
          <a:xfrm>
            <a:off x="540000" y="1399565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随机事件发生的可能性是有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904" name="yt_shape_13904"/>
          <p:cNvSpPr txBox="1"/>
          <p:nvPr/>
        </p:nvSpPr>
        <p:spPr>
          <a:xfrm>
            <a:off x="540119" y="187886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某校九年级选出三名同学参加学校组织的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法治和安全知识竞赛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比赛规定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以抽签方式决定每个人的出场顺序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主持人将表示出场顺序的数字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分别写在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张同样的纸条上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并将这些纸条放在一个不透明的盒子中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搅匀后从中任意抽出一张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小星第一个抽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05" name="yt_table_1390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514003"/>
              </p:ext>
            </p:extLst>
          </p:nvPr>
        </p:nvGraphicFramePr>
        <p:xfrm>
          <a:off x="540000" y="3789040"/>
          <a:ext cx="4843463" cy="1697484"/>
        </p:xfrm>
        <a:graphic>
          <a:graphicData uri="http://schemas.openxmlformats.org/drawingml/2006/table">
            <a:tbl>
              <a:tblPr/>
              <a:tblGrid>
                <a:gridCol w="484346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小星抽到数字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的可能性最小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小星抽到数字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的可能性最大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小星抽到数字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的可能性最大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小星抽到每个数的可能性相同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p:pic>
        <p:nvPicPr>
          <p:cNvPr id="3" name="yt_shape_1684382710524">
            <a:extLst>
              <a:ext uri="{FF2B5EF4-FFF2-40B4-BE49-F238E27FC236}">
                <a16:creationId xmlns:a16="http://schemas.microsoft.com/office/drawing/2014/main" id="{03DCB026-3A01-4F5D-5778-2DF226D15D8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6C3410-831F-687C-846A-AB00377010FD}"/>
              </a:ext>
            </a:extLst>
          </p:cNvPr>
          <p:cNvSpPr txBox="1"/>
          <p:nvPr/>
        </p:nvSpPr>
        <p:spPr>
          <a:xfrm>
            <a:off x="6241189" y="133931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大小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F19CBA-65E1-0C5C-D095-8457B58CE4D4}"/>
              </a:ext>
            </a:extLst>
          </p:cNvPr>
          <p:cNvSpPr txBox="1"/>
          <p:nvPr/>
        </p:nvSpPr>
        <p:spPr>
          <a:xfrm>
            <a:off x="9289307" y="32585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907">
            <a:extLst>
              <a:ext uri="{FF2B5EF4-FFF2-40B4-BE49-F238E27FC236}">
                <a16:creationId xmlns:a16="http://schemas.microsoft.com/office/drawing/2014/main" id="{DC990508-0266-495D-8D39-59769E77000F}"/>
              </a:ext>
            </a:extLst>
          </p:cNvPr>
          <p:cNvSpPr txBox="1"/>
          <p:nvPr/>
        </p:nvSpPr>
        <p:spPr>
          <a:xfrm>
            <a:off x="494314" y="54887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从一副扑克牌中任意抽取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抽到大王的可能性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抽到红桃的可能性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抽到方块的可能性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抽到梅花的可能性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均选填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0150A9C-051C-4714-8A7C-21BFCB2EA8C6}"/>
              </a:ext>
            </a:extLst>
          </p:cNvPr>
          <p:cNvSpPr txBox="1"/>
          <p:nvPr/>
        </p:nvSpPr>
        <p:spPr>
          <a:xfrm>
            <a:off x="7490902" y="54419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21B87A-186C-4041-AF5B-8DB52351C030}"/>
              </a:ext>
            </a:extLst>
          </p:cNvPr>
          <p:cNvSpPr txBox="1"/>
          <p:nvPr/>
        </p:nvSpPr>
        <p:spPr>
          <a:xfrm>
            <a:off x="2537903" y="591747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8" name="yt_shape_13908"/>
          <p:cNvSpPr txBox="1"/>
          <p:nvPr/>
        </p:nvSpPr>
        <p:spPr>
          <a:xfrm>
            <a:off x="469468" y="883646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b154b81-e010-4633-8f9b-442e60703297.png&quot;}"/>
            </a:endParaRPr>
          </a:p>
        </p:txBody>
      </p:sp>
      <p:sp>
        <p:nvSpPr>
          <p:cNvPr id="13909" name="yt_shape_13909"/>
          <p:cNvSpPr txBox="1"/>
          <p:nvPr/>
        </p:nvSpPr>
        <p:spPr>
          <a:xfrm>
            <a:off x="540119" y="16278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两个不透明的口袋中各有三个相同的小球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将每个口袋中的小球分别标号为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从这两个口袋中分别摸出一个小球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则下列事件为随机事件的是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10" name="yt_table_13910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553956"/>
              </p:ext>
            </p:extLst>
          </p:nvPr>
        </p:nvGraphicFramePr>
        <p:xfrm>
          <a:off x="540000" y="2739628"/>
          <a:ext cx="4386263" cy="1697484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</a:tbl>
          </a:graphicData>
        </a:graphic>
      </p:graphicFrame>
      <p:pic>
        <p:nvPicPr>
          <p:cNvPr id="3" name="yt_shape_1684382710551">
            <a:extLst>
              <a:ext uri="{FF2B5EF4-FFF2-40B4-BE49-F238E27FC236}">
                <a16:creationId xmlns:a16="http://schemas.microsoft.com/office/drawing/2014/main" id="{B36EBC09-5A6E-4646-47E4-4049F41DB00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9354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6BE2FF-3D00-0820-A683-962D70AD1066}"/>
              </a:ext>
            </a:extLst>
          </p:cNvPr>
          <p:cNvSpPr txBox="1"/>
          <p:nvPr/>
        </p:nvSpPr>
        <p:spPr>
          <a:xfrm>
            <a:off x="10279907" y="20565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2" name="yt_shape_13912"/>
          <p:cNvSpPr txBox="1"/>
          <p:nvPr/>
        </p:nvSpPr>
        <p:spPr>
          <a:xfrm>
            <a:off x="540119" y="9357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三个区域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的图形中随机撒一把豆子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豆子落在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区域的可能性最大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913" name="yt_image_139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7611" y="2047566"/>
            <a:ext cx="1636776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5" name="yt_shape_13915"/>
          <p:cNvSpPr txBox="1"/>
          <p:nvPr/>
        </p:nvSpPr>
        <p:spPr>
          <a:xfrm>
            <a:off x="540119" y="373503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甲袋中放着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个黑球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乙袋中放着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个黑球和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这三种球除了颜色以外没有其他区别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从袋中随机取出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若你想取出的是黑球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乙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袋成功的机会更大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4E296C-F0BB-A0B9-FC60-89B7D77974AA}"/>
              </a:ext>
            </a:extLst>
          </p:cNvPr>
          <p:cNvSpPr txBox="1"/>
          <p:nvPr/>
        </p:nvSpPr>
        <p:spPr>
          <a:xfrm>
            <a:off x="10397382" y="888961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A0EDBE-6125-9E81-C543-DA45DE678DCA}"/>
              </a:ext>
            </a:extLst>
          </p:cNvPr>
          <p:cNvSpPr txBox="1"/>
          <p:nvPr/>
        </p:nvSpPr>
        <p:spPr>
          <a:xfrm>
            <a:off x="1364508" y="463920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乙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17" name="yt_image_139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7419" y="2076266"/>
            <a:ext cx="4717161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9" name="yt_shape_13919"/>
          <p:cNvSpPr txBox="1"/>
          <p:nvPr/>
        </p:nvSpPr>
        <p:spPr>
          <a:xfrm>
            <a:off x="540000" y="348121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转出黄色和绿色的可能性相同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3920" name="yt_shape_13920"/>
          <p:cNvSpPr txBox="1"/>
          <p:nvPr/>
        </p:nvSpPr>
        <p:spPr>
          <a:xfrm>
            <a:off x="540119" y="39605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转出黄色和绿色的可能性不同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转出黄色的可能性大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转出绿色的可能性大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3916">
            <a:extLst>
              <a:ext uri="{FF2B5EF4-FFF2-40B4-BE49-F238E27FC236}">
                <a16:creationId xmlns:a16="http://schemas.microsoft.com/office/drawing/2014/main" id="{BA126CE9-977C-424A-915D-C9DFB4D01E9A}"/>
              </a:ext>
            </a:extLst>
          </p:cNvPr>
          <p:cNvSpPr txBox="1"/>
          <p:nvPr/>
        </p:nvSpPr>
        <p:spPr>
          <a:xfrm>
            <a:off x="540119" y="9328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如图是几个转盘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若分别用它们做转盘游戏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你认为每个转盘转出黄色和绿色的可能性相同吗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哪个可能性较大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19" grpId="0" build="allAtOnce"/>
      <p:bldP spid="1392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1" name="yt_shape_13921"/>
          <p:cNvSpPr txBox="1"/>
          <p:nvPr/>
        </p:nvSpPr>
        <p:spPr>
          <a:xfrm>
            <a:off x="479495" y="8641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一只不透明的袋子中有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个绿球和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这些球除颜色外都相同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将球搅匀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从中任意摸出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22" name="yt_shape_13922"/>
          <p:cNvSpPr txBox="1"/>
          <p:nvPr/>
        </p:nvSpPr>
        <p:spPr>
          <a:xfrm>
            <a:off x="479376" y="1823604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可能会出现哪些结果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3923" name="yt_shape_13923"/>
          <p:cNvSpPr txBox="1"/>
          <p:nvPr/>
        </p:nvSpPr>
        <p:spPr>
          <a:xfrm>
            <a:off x="479376" y="2302907"/>
            <a:ext cx="892552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一只不透明的袋子中有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个红球、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个绿球和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个白球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可能会出现的结果有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红球、绿球、白球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24" name="yt_shape_13924"/>
          <p:cNvSpPr txBox="1"/>
          <p:nvPr/>
        </p:nvSpPr>
        <p:spPr>
          <a:xfrm>
            <a:off x="479376" y="3262342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能够确定摸到的一定是红球吗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3925" name="yt_shape_13925"/>
          <p:cNvSpPr txBox="1"/>
          <p:nvPr/>
        </p:nvSpPr>
        <p:spPr>
          <a:xfrm>
            <a:off x="479376" y="3741645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26" name="yt_shape_13926"/>
          <p:cNvSpPr txBox="1"/>
          <p:nvPr/>
        </p:nvSpPr>
        <p:spPr>
          <a:xfrm>
            <a:off x="479376" y="4220948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你认为摸到哪种颜色的球可能性最大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哪种颜色的球可能性最小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3927" name="yt_shape_13927"/>
          <p:cNvSpPr txBox="1"/>
          <p:nvPr/>
        </p:nvSpPr>
        <p:spPr>
          <a:xfrm>
            <a:off x="479376" y="4700251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摸到白球的可能性最大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摸到红球的可能性最小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3928">
            <a:extLst>
              <a:ext uri="{FF2B5EF4-FFF2-40B4-BE49-F238E27FC236}">
                <a16:creationId xmlns:a16="http://schemas.microsoft.com/office/drawing/2014/main" id="{3C28D4DF-0069-4F4F-833B-A63CC2C1976C}"/>
              </a:ext>
            </a:extLst>
          </p:cNvPr>
          <p:cNvSpPr txBox="1"/>
          <p:nvPr/>
        </p:nvSpPr>
        <p:spPr>
          <a:xfrm>
            <a:off x="479377" y="5128766"/>
            <a:ext cx="1124463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怎样改变袋子中红球、绿球和白球的个数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使摸到这三种颜色的球的可能性相同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" name="yt_shape_13929">
            <a:extLst>
              <a:ext uri="{FF2B5EF4-FFF2-40B4-BE49-F238E27FC236}">
                <a16:creationId xmlns:a16="http://schemas.microsoft.com/office/drawing/2014/main" id="{291A138A-C576-47FF-B980-4833BB304CED}"/>
              </a:ext>
            </a:extLst>
          </p:cNvPr>
          <p:cNvSpPr txBox="1"/>
          <p:nvPr/>
        </p:nvSpPr>
        <p:spPr>
          <a:xfrm>
            <a:off x="479376" y="56166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将袋子中的红球、绿球与白球的个数设计得一样多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则摸到这三种颜色的球的可能性相同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3" grpId="0" build="allAtOnce"/>
      <p:bldP spid="13925" grpId="0" build="allAtOnce"/>
      <p:bldP spid="13927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1407</Words>
  <Application>Microsoft Office PowerPoint</Application>
  <PresentationFormat>宽屏</PresentationFormat>
  <Paragraphs>73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55</cp:revision>
  <dcterms:created xsi:type="dcterms:W3CDTF">2023-05-05T05:33:04Z</dcterms:created>
  <dcterms:modified xsi:type="dcterms:W3CDTF">2023-05-18T15:12:49Z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