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8" r:id="rId5"/>
    <p:sldId id="369" r:id="rId6"/>
    <p:sldId id="372" r:id="rId7"/>
    <p:sldId id="374" r:id="rId8"/>
    <p:sldId id="376" r:id="rId9"/>
    <p:sldId id="377" r:id="rId10"/>
    <p:sldId id="381" r:id="rId11"/>
    <p:sldId id="383" r:id="rId12"/>
    <p:sldId id="387" r:id="rId13"/>
    <p:sldId id="384" r:id="rId14"/>
    <p:sldId id="388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yt_image_10242" title="H_56.7213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yt_image_10244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6" name="yt_shape_10246"/>
          <p:cNvSpPr txBox="1"/>
          <p:nvPr/>
        </p:nvSpPr>
        <p:spPr>
          <a:xfrm>
            <a:off x="540119" y="2203253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判断下列方程的根的情况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根据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的值与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的大小关系判断每个方程根的情况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41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方程有两个不等的实数根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方程化为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51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方程无实数根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6" name="yt_shape_10286"/>
          <p:cNvSpPr txBox="1"/>
          <p:nvPr/>
        </p:nvSpPr>
        <p:spPr>
          <a:xfrm>
            <a:off x="540000" y="1875126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原方程有两个不相等的实数根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10287" name="yt_shape_10287"/>
          <p:cNvSpPr txBox="1"/>
          <p:nvPr/>
        </p:nvSpPr>
        <p:spPr>
          <a:xfrm>
            <a:off x="540000" y="2354429"/>
            <a:ext cx="52674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</p:txBody>
      </p:sp>
      <p:sp>
        <p:nvSpPr>
          <p:cNvPr id="10288" name="yt_shape_10288"/>
          <p:cNvSpPr txBox="1"/>
          <p:nvPr/>
        </p:nvSpPr>
        <p:spPr>
          <a:xfrm>
            <a:off x="540000" y="2833732"/>
            <a:ext cx="49661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的最小整数值是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</p:txBody>
      </p:sp>
      <p:sp>
        <p:nvSpPr>
          <p:cNvPr id="10289" name="yt_shape_10289"/>
          <p:cNvSpPr txBox="1"/>
          <p:nvPr/>
        </p:nvSpPr>
        <p:spPr>
          <a:xfrm>
            <a:off x="540000" y="3313035"/>
            <a:ext cx="80791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以上解法是否正确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若不正确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请指出错误并给出正确答案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290" name="yt_shape_10290"/>
          <p:cNvSpPr txBox="1"/>
          <p:nvPr/>
        </p:nvSpPr>
        <p:spPr>
          <a:xfrm>
            <a:off x="540000" y="3792338"/>
            <a:ext cx="5291513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不正确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错误原因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原方程不是一元二次方程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的最小整数值为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</p:txBody>
      </p:sp>
      <p:sp>
        <p:nvSpPr>
          <p:cNvPr id="7" name="yt_shape_10282">
            <a:extLst>
              <a:ext uri="{FF2B5EF4-FFF2-40B4-BE49-F238E27FC236}">
                <a16:creationId xmlns:a16="http://schemas.microsoft.com/office/drawing/2014/main" id="{A8DDC24F-3467-4614-B2B1-0AE96C22CFBF}"/>
              </a:ext>
            </a:extLst>
          </p:cNvPr>
          <p:cNvSpPr txBox="1"/>
          <p:nvPr/>
        </p:nvSpPr>
        <p:spPr>
          <a:xfrm>
            <a:off x="540001" y="97512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若关于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en-US" altLang="zh-CN" sz="2400" b="0" i="0" u="none" spc="150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有两个不相等的实数根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的最小整数值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1" name="yt_shape_10291"/>
          <p:cNvSpPr txBox="1"/>
          <p:nvPr/>
        </p:nvSpPr>
        <p:spPr>
          <a:xfrm>
            <a:off x="540000" y="900000"/>
            <a:ext cx="49741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</p:txBody>
      </p:sp>
      <p:sp>
        <p:nvSpPr>
          <p:cNvPr id="10292" name="yt_shape_10292"/>
          <p:cNvSpPr txBox="1"/>
          <p:nvPr/>
        </p:nvSpPr>
        <p:spPr>
          <a:xfrm>
            <a:off x="540000" y="1379303"/>
            <a:ext cx="81560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若该方程的一个根为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的值及该方程的另一个根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93" name="yt_shape_10293"/>
              <p:cNvSpPr txBox="1"/>
              <p:nvPr/>
            </p:nvSpPr>
            <p:spPr>
              <a:xfrm>
                <a:off x="540000" y="1858606"/>
                <a:ext cx="4799391" cy="36361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为原方程的一个根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代入方程得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方程的另一个根为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293" name="yt_shape_10293" descr="{&quot;rangeId&quot;:2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8606"/>
                <a:ext cx="4799391" cy="3636188"/>
              </a:xfrm>
              <a:prstGeom prst="rect">
                <a:avLst/>
              </a:prstGeom>
              <a:blipFill>
                <a:blip r:embed="rId2"/>
                <a:stretch>
                  <a:fillRect l="-3939" t="-1510" r="-2922" b="-20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2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5" name="yt_shape_10295"/>
          <p:cNvSpPr txBox="1"/>
          <p:nvPr/>
        </p:nvSpPr>
        <p:spPr>
          <a:xfrm>
            <a:off x="540000" y="900000"/>
            <a:ext cx="83869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取何实数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该方程都有两个不相等的实数根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296" name="yt_shape_10296"/>
          <p:cNvSpPr txBox="1"/>
          <p:nvPr/>
        </p:nvSpPr>
        <p:spPr>
          <a:xfrm>
            <a:off x="540000" y="1379303"/>
            <a:ext cx="7001917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取何实数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该方程都有两个不相等的实数根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7" name="yt_shape_10297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0dbde3b4-ce9d-4ea8-af02-d086a82e4967.png&quot;}"/>
            </a:endParaRPr>
          </a:p>
        </p:txBody>
      </p:sp>
      <p:sp>
        <p:nvSpPr>
          <p:cNvPr id="10298" name="yt_shape_10298"/>
          <p:cNvSpPr txBox="1"/>
          <p:nvPr/>
        </p:nvSpPr>
        <p:spPr>
          <a:xfrm>
            <a:off x="540000" y="1653160"/>
            <a:ext cx="81881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下关一中期中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</p:txBody>
      </p:sp>
      <p:sp>
        <p:nvSpPr>
          <p:cNvPr id="10299" name="yt_shape_10299"/>
          <p:cNvSpPr txBox="1"/>
          <p:nvPr/>
        </p:nvSpPr>
        <p:spPr>
          <a:xfrm>
            <a:off x="540000" y="2132463"/>
            <a:ext cx="55223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若方程有实数根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0300" name="yt_shape_10300"/>
          <p:cNvSpPr txBox="1"/>
          <p:nvPr/>
        </p:nvSpPr>
        <p:spPr>
          <a:xfrm>
            <a:off x="540000" y="2611766"/>
            <a:ext cx="8523167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方程为一元一次方程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有实数根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满足题意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方程为一元二次方程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方程有实数根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综上所述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的取值范围为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</a:p>
        </p:txBody>
      </p:sp>
      <p:pic>
        <p:nvPicPr>
          <p:cNvPr id="3" name="yt_shape_1684382320548">
            <a:extLst>
              <a:ext uri="{FF2B5EF4-FFF2-40B4-BE49-F238E27FC236}">
                <a16:creationId xmlns:a16="http://schemas.microsoft.com/office/drawing/2014/main" id="{FE079E92-8534-C565-7A81-5FE1E6D0E02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3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3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3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0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1" name="yt_shape_10301"/>
          <p:cNvSpPr txBox="1"/>
          <p:nvPr/>
        </p:nvSpPr>
        <p:spPr>
          <a:xfrm>
            <a:off x="540000" y="900000"/>
            <a:ext cx="83692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若方程有两个相等的实数根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并求此方程的根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302" name="yt_shape_10302"/>
          <p:cNvSpPr txBox="1"/>
          <p:nvPr/>
        </p:nvSpPr>
        <p:spPr>
          <a:xfrm>
            <a:off x="540000" y="1379303"/>
            <a:ext cx="7258397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方程有两个相等的实数根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原方程为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3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3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3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3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0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2" name="yt_shape_10252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东营市中考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有两个不相等的实数根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1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1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根据一元二次方程的定义和判别式的意义得到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然后求出两个不等式的公共部分即可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4" name="yt_shape_10254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25266c8d-421b-49a1-b5f7-a5fd59cfd479.png&quot;}"/>
            </a:endParaRPr>
          </a:p>
        </p:txBody>
      </p:sp>
      <p:sp>
        <p:nvSpPr>
          <p:cNvPr id="10255" name="yt_shape_10255"/>
          <p:cNvSpPr txBox="1"/>
          <p:nvPr/>
        </p:nvSpPr>
        <p:spPr>
          <a:xfrm>
            <a:off x="540000" y="1662201"/>
            <a:ext cx="54886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判定一元二次方程根的情况</a:t>
            </a:r>
          </a:p>
        </p:txBody>
      </p:sp>
      <p:sp>
        <p:nvSpPr>
          <p:cNvPr id="10256" name="yt_shape_10256"/>
          <p:cNvSpPr txBox="1"/>
          <p:nvPr/>
        </p:nvSpPr>
        <p:spPr>
          <a:xfrm>
            <a:off x="540119" y="216176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一般地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式子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叫做一元二次方程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的根的判别式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通常用希腊字母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来表示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方程有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两个不等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方程有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两个相等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方程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无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实数根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257" name="yt_shape_10257"/>
          <p:cNvSpPr txBox="1"/>
          <p:nvPr/>
        </p:nvSpPr>
        <p:spPr>
          <a:xfrm>
            <a:off x="540000" y="3601332"/>
            <a:ext cx="79076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的根的判别式的值为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0258" name="yt_table_10258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1924513"/>
              </p:ext>
            </p:extLst>
          </p:nvPr>
        </p:nvGraphicFramePr>
        <p:xfrm>
          <a:off x="540000" y="4232999"/>
          <a:ext cx="7787260" cy="428054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039"/>
                    </a:ext>
                  </a:extLst>
                </a:gridCol>
                <a:gridCol w="2089277">
                  <a:extLst>
                    <a:ext uri="{9D8B030D-6E8A-4147-A177-3AD203B41FA5}">
                      <a16:colId xmlns:a16="http://schemas.microsoft.com/office/drawing/2014/main" val="10040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41"/>
                    </a:ext>
                  </a:extLst>
                </a:gridCol>
                <a:gridCol w="1479360">
                  <a:extLst>
                    <a:ext uri="{9D8B030D-6E8A-4147-A177-3AD203B41FA5}">
                      <a16:colId xmlns:a16="http://schemas.microsoft.com/office/drawing/2014/main" val="100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  <p:sp>
        <p:nvSpPr>
          <p:cNvPr id="10260" name="yt_shape_10260"/>
          <p:cNvSpPr txBox="1"/>
          <p:nvPr/>
        </p:nvSpPr>
        <p:spPr>
          <a:xfrm>
            <a:off x="540000" y="4711746"/>
            <a:ext cx="81977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的根的情况是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0261" name="yt_table_10261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0396055"/>
              </p:ext>
            </p:extLst>
          </p:nvPr>
        </p:nvGraphicFramePr>
        <p:xfrm>
          <a:off x="540000" y="5343413"/>
          <a:ext cx="8468043" cy="848742"/>
        </p:xfrm>
        <a:graphic>
          <a:graphicData uri="http://schemas.openxmlformats.org/drawingml/2006/table">
            <a:tbl>
              <a:tblPr/>
              <a:tblGrid>
                <a:gridCol w="4861243">
                  <a:extLst>
                    <a:ext uri="{9D8B030D-6E8A-4147-A177-3AD203B41FA5}">
                      <a16:colId xmlns:a16="http://schemas.microsoft.com/office/drawing/2014/main" val="10043"/>
                    </a:ext>
                  </a:extLst>
                </a:gridCol>
                <a:gridCol w="3606800">
                  <a:extLst>
                    <a:ext uri="{9D8B030D-6E8A-4147-A177-3AD203B41FA5}">
                      <a16:colId xmlns:a16="http://schemas.microsoft.com/office/drawing/2014/main" val="100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有两个不相等的实数根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有两个相等的实数根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只有一个实数根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没有实数根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</a:tbl>
          </a:graphicData>
        </a:graphic>
      </p:graphicFrame>
      <p:pic>
        <p:nvPicPr>
          <p:cNvPr id="3" name="yt_shape_1684382320403">
            <a:extLst>
              <a:ext uri="{FF2B5EF4-FFF2-40B4-BE49-F238E27FC236}">
                <a16:creationId xmlns:a16="http://schemas.microsoft.com/office/drawing/2014/main" id="{06357155-E2B7-B1F5-B87E-1E5BCB7D7CE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320420">
            <a:extLst>
              <a:ext uri="{FF2B5EF4-FFF2-40B4-BE49-F238E27FC236}">
                <a16:creationId xmlns:a16="http://schemas.microsoft.com/office/drawing/2014/main" id="{A69E55E7-3C3D-7669-0F6C-E3ADDFB8EC5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6DD625A-AFE3-6E87-EDB0-29318A705B78}"/>
              </a:ext>
            </a:extLst>
          </p:cNvPr>
          <p:cNvSpPr txBox="1"/>
          <p:nvPr/>
        </p:nvSpPr>
        <p:spPr>
          <a:xfrm>
            <a:off x="3193308" y="2114960"/>
            <a:ext cx="1483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2C1F3F-80B1-DF4D-B969-ED84E17028C0}"/>
              </a:ext>
            </a:extLst>
          </p:cNvPr>
          <p:cNvSpPr txBox="1"/>
          <p:nvPr/>
        </p:nvSpPr>
        <p:spPr>
          <a:xfrm>
            <a:off x="7743082" y="2577001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两个不等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61E2EDD-E735-0651-9ED1-8C90F1798B7F}"/>
              </a:ext>
            </a:extLst>
          </p:cNvPr>
          <p:cNvSpPr txBox="1"/>
          <p:nvPr/>
        </p:nvSpPr>
        <p:spPr>
          <a:xfrm>
            <a:off x="2736108" y="3052489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两个相等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4DFDB3D-927C-2EF9-C9AD-ABA11FA3A7D5}"/>
              </a:ext>
            </a:extLst>
          </p:cNvPr>
          <p:cNvSpPr txBox="1"/>
          <p:nvPr/>
        </p:nvSpPr>
        <p:spPr>
          <a:xfrm>
            <a:off x="8249496" y="3065936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A04B67B-7167-E430-7EF1-93F653F41808}"/>
              </a:ext>
            </a:extLst>
          </p:cNvPr>
          <p:cNvSpPr txBox="1"/>
          <p:nvPr/>
        </p:nvSpPr>
        <p:spPr>
          <a:xfrm>
            <a:off x="7450864" y="355452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8508831-A00B-94B6-6EAD-ED5DBB723FDE}"/>
              </a:ext>
            </a:extLst>
          </p:cNvPr>
          <p:cNvSpPr txBox="1"/>
          <p:nvPr/>
        </p:nvSpPr>
        <p:spPr>
          <a:xfrm>
            <a:off x="7738201" y="466494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3" name="yt_shape_10263"/>
          <p:cNvSpPr txBox="1"/>
          <p:nvPr/>
        </p:nvSpPr>
        <p:spPr>
          <a:xfrm>
            <a:off x="540000" y="900000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利用判别式判断下列方程根的情况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264" name="yt_shape_10264"/>
          <p:cNvSpPr txBox="1"/>
          <p:nvPr/>
        </p:nvSpPr>
        <p:spPr>
          <a:xfrm>
            <a:off x="540000" y="1379303"/>
            <a:ext cx="29912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0265" name="yt_shape_10265"/>
          <p:cNvSpPr txBox="1"/>
          <p:nvPr/>
        </p:nvSpPr>
        <p:spPr>
          <a:xfrm>
            <a:off x="540000" y="1858606"/>
            <a:ext cx="3770263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方程有两个相等的实数根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5" name="yt_shape_10266">
            <a:extLst>
              <a:ext uri="{FF2B5EF4-FFF2-40B4-BE49-F238E27FC236}">
                <a16:creationId xmlns:a16="http://schemas.microsoft.com/office/drawing/2014/main" id="{8E2F1EBD-13E6-4D2C-8AB5-FF2B25E86C90}"/>
              </a:ext>
            </a:extLst>
          </p:cNvPr>
          <p:cNvSpPr txBox="1"/>
          <p:nvPr/>
        </p:nvSpPr>
        <p:spPr>
          <a:xfrm>
            <a:off x="6168008" y="1379303"/>
            <a:ext cx="32044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</p:txBody>
      </p:sp>
      <p:sp>
        <p:nvSpPr>
          <p:cNvPr id="6" name="yt_shape_10267">
            <a:extLst>
              <a:ext uri="{FF2B5EF4-FFF2-40B4-BE49-F238E27FC236}">
                <a16:creationId xmlns:a16="http://schemas.microsoft.com/office/drawing/2014/main" id="{4F832E36-6D49-4868-8CF7-39A3AE086DFC}"/>
              </a:ext>
            </a:extLst>
          </p:cNvPr>
          <p:cNvSpPr txBox="1"/>
          <p:nvPr/>
        </p:nvSpPr>
        <p:spPr>
          <a:xfrm>
            <a:off x="6168008" y="1858606"/>
            <a:ext cx="5299528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化为一般形式为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方程无实数根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8" name="yt_shape_10268"/>
          <p:cNvSpPr txBox="1"/>
          <p:nvPr/>
        </p:nvSpPr>
        <p:spPr>
          <a:xfrm>
            <a:off x="540000" y="900000"/>
            <a:ext cx="88742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根据一元二次方程根的情况确定字母的值或取值范围</a:t>
            </a:r>
          </a:p>
        </p:txBody>
      </p:sp>
      <p:sp>
        <p:nvSpPr>
          <p:cNvPr id="10269" name="yt_shape_10269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0270" name="yt_table_10270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816998"/>
              </p:ext>
            </p:extLst>
          </p:nvPr>
        </p:nvGraphicFramePr>
        <p:xfrm>
          <a:off x="540000" y="2511364"/>
          <a:ext cx="7505066" cy="428054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04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46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47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0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272" name="yt_shape_10272"/>
              <p:cNvSpPr txBox="1"/>
              <p:nvPr/>
            </p:nvSpPr>
            <p:spPr>
              <a:xfrm>
                <a:off x="540119" y="2990111"/>
                <a:ext cx="11111999" cy="10665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徐州市中考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若一元二次方程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没有实数根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272" name="yt_shape_10272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90111"/>
                <a:ext cx="11111999" cy="1066510"/>
              </a:xfrm>
              <a:prstGeom prst="rect">
                <a:avLst/>
              </a:prstGeom>
              <a:blipFill>
                <a:blip r:embed="rId2"/>
                <a:stretch>
                  <a:fillRect l="-1701" t="-6897" b="-132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320454">
            <a:extLst>
              <a:ext uri="{FF2B5EF4-FFF2-40B4-BE49-F238E27FC236}">
                <a16:creationId xmlns:a16="http://schemas.microsoft.com/office/drawing/2014/main" id="{F2312950-D1E7-F774-F19E-F5F24C3D067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3238E6E-0CD7-BD21-5E91-487C50FBD366}"/>
              </a:ext>
            </a:extLst>
          </p:cNvPr>
          <p:cNvSpPr txBox="1"/>
          <p:nvPr/>
        </p:nvSpPr>
        <p:spPr>
          <a:xfrm>
            <a:off x="10597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3C571B-4A51-4C9A-454D-134B99516B01}"/>
              </a:ext>
            </a:extLst>
          </p:cNvPr>
          <p:cNvSpPr txBox="1"/>
          <p:nvPr/>
        </p:nvSpPr>
        <p:spPr>
          <a:xfrm>
            <a:off x="10921257" y="2929858"/>
            <a:ext cx="61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E1D12FC-C5C6-74DE-8C9E-3C336B0E63F1}"/>
                  </a:ext>
                </a:extLst>
              </p:cNvPr>
              <p:cNvSpPr txBox="1"/>
              <p:nvPr/>
            </p:nvSpPr>
            <p:spPr>
              <a:xfrm>
                <a:off x="450108" y="3324396"/>
                <a:ext cx="918274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E1D12FC-C5C6-74DE-8C9E-3C336B0E63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24396"/>
                <a:ext cx="918274" cy="674320"/>
              </a:xfrm>
              <a:prstGeom prst="rect">
                <a:avLst/>
              </a:prstGeom>
              <a:blipFill>
                <a:blip r:embed="rId4"/>
                <a:stretch>
                  <a:fillRect l="-10667"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4" name="yt_shape_10274"/>
          <p:cNvSpPr txBox="1"/>
          <p:nvPr/>
        </p:nvSpPr>
        <p:spPr>
          <a:xfrm>
            <a:off x="540000" y="900000"/>
            <a:ext cx="61042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未对方程进行分类讨论导致漏解</a:t>
            </a:r>
          </a:p>
        </p:txBody>
      </p:sp>
      <p:sp>
        <p:nvSpPr>
          <p:cNvPr id="10275" name="yt_shape_10275"/>
          <p:cNvSpPr txBox="1"/>
          <p:nvPr/>
        </p:nvSpPr>
        <p:spPr>
          <a:xfrm>
            <a:off x="540000" y="1399565"/>
            <a:ext cx="102303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≥－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320478">
            <a:extLst>
              <a:ext uri="{FF2B5EF4-FFF2-40B4-BE49-F238E27FC236}">
                <a16:creationId xmlns:a16="http://schemas.microsoft.com/office/drawing/2014/main" id="{3FFC5175-1FEE-D898-AAE6-07484C146DE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B291605-571B-0837-3818-DD96B0C69E61}"/>
              </a:ext>
            </a:extLst>
          </p:cNvPr>
          <p:cNvSpPr txBox="1"/>
          <p:nvPr/>
        </p:nvSpPr>
        <p:spPr>
          <a:xfrm>
            <a:off x="449989" y="853194"/>
            <a:ext cx="1958086" cy="53804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500" b="0" i="0" strike="noStrike" kern="1200" cap="none" spc="1160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32FA7A-6B8A-F082-7019-855F36489EDC}"/>
              </a:ext>
            </a:extLst>
          </p:cNvPr>
          <p:cNvSpPr txBox="1"/>
          <p:nvPr/>
        </p:nvSpPr>
        <p:spPr>
          <a:xfrm>
            <a:off x="9227276" y="1352759"/>
            <a:ext cx="1381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≥－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6" name="yt_shape_10276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c90d52f4-14ef-4dfb-adc3-c9ca1ca31868.png&quot;}"/>
            </a:endParaRPr>
          </a:p>
        </p:txBody>
      </p:sp>
      <p:sp>
        <p:nvSpPr>
          <p:cNvPr id="10277" name="yt_shape_10277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攀枝花市中考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78" name="yt_table_10278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28190890"/>
                  </p:ext>
                </p:extLst>
              </p:nvPr>
            </p:nvGraphicFramePr>
            <p:xfrm>
              <a:off x="540000" y="2755982"/>
              <a:ext cx="4746943" cy="1265428"/>
            </p:xfrm>
            <a:graphic>
              <a:graphicData uri="http://schemas.openxmlformats.org/drawingml/2006/table">
                <a:tbl>
                  <a:tblPr/>
                  <a:tblGrid>
                    <a:gridCol w="2830830">
                      <a:extLst>
                        <a:ext uri="{9D8B030D-6E8A-4147-A177-3AD203B41FA5}">
                          <a16:colId xmlns:a16="http://schemas.microsoft.com/office/drawing/2014/main" val="10049"/>
                        </a:ext>
                      </a:extLst>
                    </a:gridCol>
                    <a:gridCol w="1916113">
                      <a:extLst>
                        <a:ext uri="{9D8B030D-6E8A-4147-A177-3AD203B41FA5}">
                          <a16:colId xmlns:a16="http://schemas.microsoft.com/office/drawing/2014/main" val="1005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≤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≥－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＞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278" name="yt_table_10278" descr="{&quot;rangeId&quot;:13,&quot;type&quot;:&quot;Option&quot;}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28190890"/>
                  </p:ext>
                </p:extLst>
              </p:nvPr>
            </p:nvGraphicFramePr>
            <p:xfrm>
              <a:off x="540000" y="2755982"/>
              <a:ext cx="4746943" cy="1265428"/>
            </p:xfrm>
            <a:graphic>
              <a:graphicData uri="http://schemas.openxmlformats.org/drawingml/2006/table">
                <a:tbl>
                  <a:tblPr/>
                  <a:tblGrid>
                    <a:gridCol w="2830830">
                      <a:extLst>
                        <a:ext uri="{9D8B030D-6E8A-4147-A177-3AD203B41FA5}">
                          <a16:colId xmlns:a16="http://schemas.microsoft.com/office/drawing/2014/main" val="10049"/>
                        </a:ext>
                      </a:extLst>
                    </a:gridCol>
                    <a:gridCol w="1916113">
                      <a:extLst>
                        <a:ext uri="{9D8B030D-6E8A-4147-A177-3AD203B41FA5}">
                          <a16:colId xmlns:a16="http://schemas.microsoft.com/office/drawing/2014/main" val="10050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7742" b="-1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7619" b="-1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8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67742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7619" t="-100000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4382320504">
            <a:extLst>
              <a:ext uri="{FF2B5EF4-FFF2-40B4-BE49-F238E27FC236}">
                <a16:creationId xmlns:a16="http://schemas.microsoft.com/office/drawing/2014/main" id="{DFD6E135-9198-2D39-AF24-C47B1884273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1F533E7-8D26-0F5F-4177-8010DD67494C}"/>
              </a:ext>
            </a:extLst>
          </p:cNvPr>
          <p:cNvSpPr txBox="1"/>
          <p:nvPr/>
        </p:nvSpPr>
        <p:spPr>
          <a:xfrm>
            <a:off x="1059708" y="20728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9" name="yt_shape_10279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安顺市中考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定义新运算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a*b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对于任意实数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a*b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其中等式右边是通常的加法、减法、乘法运算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*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x*k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为实数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则它的根的情况是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0280" name="yt_table_10280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247070"/>
              </p:ext>
            </p:extLst>
          </p:nvPr>
        </p:nvGraphicFramePr>
        <p:xfrm>
          <a:off x="540000" y="2491930"/>
          <a:ext cx="3911600" cy="1697484"/>
        </p:xfrm>
        <a:graphic>
          <a:graphicData uri="http://schemas.openxmlformats.org/drawingml/2006/table">
            <a:tbl>
              <a:tblPr/>
              <a:tblGrid>
                <a:gridCol w="3911600">
                  <a:extLst>
                    <a:ext uri="{9D8B030D-6E8A-4147-A177-3AD203B41FA5}">
                      <a16:colId xmlns:a16="http://schemas.microsoft.com/office/drawing/2014/main" val="100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有一个实数根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有两个不相等的实数根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有两个相等的实数根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没有实数根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C743BBE-2DD6-DB71-FEBF-6172FB4EA02A}"/>
              </a:ext>
            </a:extLst>
          </p:cNvPr>
          <p:cNvSpPr txBox="1"/>
          <p:nvPr/>
        </p:nvSpPr>
        <p:spPr>
          <a:xfrm>
            <a:off x="10649796" y="180417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2" name="yt_shape_10282"/>
          <p:cNvSpPr txBox="1"/>
          <p:nvPr/>
        </p:nvSpPr>
        <p:spPr>
          <a:xfrm>
            <a:off x="540119" y="900000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云南省中考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有两个相等的实数根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那么实数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有实数根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那么负整数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答案不唯一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写一个即可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等腰三角形一边长为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它的另外两条边的长度是关于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的两个实数根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endParaRPr lang="en-US" altLang="zh-CN" sz="2400" b="0" i="0" u="none" spc="150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DD56CA-DE51-C0D6-6573-771C5E831433}"/>
              </a:ext>
            </a:extLst>
          </p:cNvPr>
          <p:cNvSpPr txBox="1"/>
          <p:nvPr/>
        </p:nvSpPr>
        <p:spPr>
          <a:xfrm>
            <a:off x="2126508" y="131523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63991D-2D74-F56D-CFB2-EE2819204691}"/>
              </a:ext>
            </a:extLst>
          </p:cNvPr>
          <p:cNvSpPr txBox="1"/>
          <p:nvPr/>
        </p:nvSpPr>
        <p:spPr>
          <a:xfrm>
            <a:off x="9414721" y="1790723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答案不唯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C4D827-D1F4-8A52-338A-980E9A729BC4}"/>
              </a:ext>
            </a:extLst>
          </p:cNvPr>
          <p:cNvSpPr txBox="1"/>
          <p:nvPr/>
        </p:nvSpPr>
        <p:spPr>
          <a:xfrm>
            <a:off x="450108" y="226621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210F980-084C-182F-457E-FC79C64F4E3B}"/>
              </a:ext>
            </a:extLst>
          </p:cNvPr>
          <p:cNvSpPr txBox="1"/>
          <p:nvPr/>
        </p:nvSpPr>
        <p:spPr>
          <a:xfrm>
            <a:off x="4699846" y="3230634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1552</Words>
  <Application>Microsoft Office PowerPoint</Application>
  <PresentationFormat>宽屏</PresentationFormat>
  <Paragraphs>111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51</cp:revision>
  <dcterms:created xsi:type="dcterms:W3CDTF">2023-05-05T05:33:04Z</dcterms:created>
  <dcterms:modified xsi:type="dcterms:W3CDTF">2023-05-18T08:41:31Z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