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69" r:id="rId6"/>
    <p:sldId id="372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5" name="yt_shape_13555"/>
          <p:cNvSpPr txBox="1"/>
          <p:nvPr/>
        </p:nvSpPr>
        <p:spPr>
          <a:xfrm>
            <a:off x="540000" y="836712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5715810-a439-4790-8f8e-04d47b975576.png&quot;}"/>
            </a:endParaRPr>
          </a:p>
        </p:txBody>
      </p:sp>
      <p:sp>
        <p:nvSpPr>
          <p:cNvPr id="13556" name="yt_shape_13556"/>
          <p:cNvSpPr txBox="1"/>
          <p:nvPr/>
        </p:nvSpPr>
        <p:spPr>
          <a:xfrm>
            <a:off x="540000" y="1598913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认识正多边形</a:t>
            </a:r>
          </a:p>
        </p:txBody>
      </p:sp>
      <p:sp>
        <p:nvSpPr>
          <p:cNvPr id="13557" name="yt_shape_13557"/>
          <p:cNvSpPr txBox="1"/>
          <p:nvPr/>
        </p:nvSpPr>
        <p:spPr>
          <a:xfrm>
            <a:off x="540000" y="2098478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各边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、各角也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的多边形是正多边形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58" name="yt_shape_13558"/>
          <p:cNvSpPr txBox="1"/>
          <p:nvPr/>
        </p:nvSpPr>
        <p:spPr>
          <a:xfrm>
            <a:off x="540000" y="2577781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59" name="yt_table_1355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581119"/>
              </p:ext>
            </p:extLst>
          </p:nvPr>
        </p:nvGraphicFramePr>
        <p:xfrm>
          <a:off x="540000" y="3209448"/>
          <a:ext cx="5757863" cy="1697484"/>
        </p:xfrm>
        <a:graphic>
          <a:graphicData uri="http://schemas.openxmlformats.org/drawingml/2006/table">
            <a:tbl>
              <a:tblPr/>
              <a:tblGrid>
                <a:gridCol w="575786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各边相等的多边形是正多边形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各角相等的多边形是正多边形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各边相等的圆内接多边形是正多边形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各角相等的圆内接多边形是正多边形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pic>
        <p:nvPicPr>
          <p:cNvPr id="3" name="yt_shape_1684382675451">
            <a:extLst>
              <a:ext uri="{FF2B5EF4-FFF2-40B4-BE49-F238E27FC236}">
                <a16:creationId xmlns:a16="http://schemas.microsoft.com/office/drawing/2014/main" id="{71F532C6-224F-52D9-52A7-46F105B1C97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916"/>
            <a:ext cx="4102164" cy="652125"/>
          </a:xfrm>
          <a:prstGeom prst="rect">
            <a:avLst/>
          </a:prstGeom>
        </p:spPr>
      </p:pic>
      <p:pic>
        <p:nvPicPr>
          <p:cNvPr id="5" name="yt_shape_1684382675468">
            <a:extLst>
              <a:ext uri="{FF2B5EF4-FFF2-40B4-BE49-F238E27FC236}">
                <a16:creationId xmlns:a16="http://schemas.microsoft.com/office/drawing/2014/main" id="{B95F689F-5FBE-0C7E-173C-0AB5B23F98A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3954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F1BEB0-C4DC-90FE-CB37-BE9F7FA8D159}"/>
              </a:ext>
            </a:extLst>
          </p:cNvPr>
          <p:cNvSpPr txBox="1"/>
          <p:nvPr/>
        </p:nvSpPr>
        <p:spPr>
          <a:xfrm>
            <a:off x="1973989" y="203822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99897-818B-7A03-0B70-5E63FA4A47EA}"/>
              </a:ext>
            </a:extLst>
          </p:cNvPr>
          <p:cNvSpPr txBox="1"/>
          <p:nvPr/>
        </p:nvSpPr>
        <p:spPr>
          <a:xfrm>
            <a:off x="4412389" y="203822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5E0226-094D-4B75-7B1A-6C790D17400B}"/>
              </a:ext>
            </a:extLst>
          </p:cNvPr>
          <p:cNvSpPr txBox="1"/>
          <p:nvPr/>
        </p:nvSpPr>
        <p:spPr>
          <a:xfrm>
            <a:off x="3726589" y="25309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61" name="yt_shape_13561"/>
              <p:cNvSpPr txBox="1"/>
              <p:nvPr/>
            </p:nvSpPr>
            <p:spPr>
              <a:xfrm>
                <a:off x="540119" y="926894"/>
                <a:ext cx="11111999" cy="1946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则五边形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内接正五边形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是正五边形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外接圆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是正五边形的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中心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是正五边形的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半径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是正五边形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中心角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是正五边形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边心距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561" name="yt_shape_13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6894"/>
                <a:ext cx="11111999" cy="1946751"/>
              </a:xfrm>
              <a:prstGeom prst="rect">
                <a:avLst/>
              </a:prstGeom>
              <a:blipFill>
                <a:blip r:embed="rId2"/>
                <a:stretch>
                  <a:fillRect l="-1701" r="-55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63" name="yt_image_1356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6186" y="3049903"/>
            <a:ext cx="1579626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7A809C-DD2D-912B-3FC0-DD8FC1F87EAF}"/>
              </a:ext>
            </a:extLst>
          </p:cNvPr>
          <p:cNvSpPr txBox="1"/>
          <p:nvPr/>
        </p:nvSpPr>
        <p:spPr>
          <a:xfrm>
            <a:off x="9807277" y="853194"/>
            <a:ext cx="1704086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内接正五边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638956-C2ED-20C6-4163-24D3B999555C}"/>
              </a:ext>
            </a:extLst>
          </p:cNvPr>
          <p:cNvSpPr txBox="1"/>
          <p:nvPr/>
        </p:nvSpPr>
        <p:spPr>
          <a:xfrm>
            <a:off x="450108" y="14057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0DB562-C1D6-F6C1-3A4C-2AA408630783}"/>
              </a:ext>
            </a:extLst>
          </p:cNvPr>
          <p:cNvSpPr txBox="1"/>
          <p:nvPr/>
        </p:nvSpPr>
        <p:spPr>
          <a:xfrm>
            <a:off x="4957021" y="1405771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外接圆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C0608A-C841-8371-5603-E80BFB478EAE}"/>
              </a:ext>
            </a:extLst>
          </p:cNvPr>
          <p:cNvSpPr txBox="1"/>
          <p:nvPr/>
        </p:nvSpPr>
        <p:spPr>
          <a:xfrm>
            <a:off x="9140082" y="14057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8980EF-4685-0F7F-25B8-B8BDCDD74496}"/>
              </a:ext>
            </a:extLst>
          </p:cNvPr>
          <p:cNvSpPr txBox="1"/>
          <p:nvPr/>
        </p:nvSpPr>
        <p:spPr>
          <a:xfrm>
            <a:off x="1974108" y="18812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4329A3-5DB3-2DB2-E037-5F28BCC813B9}"/>
              </a:ext>
            </a:extLst>
          </p:cNvPr>
          <p:cNvSpPr txBox="1"/>
          <p:nvPr/>
        </p:nvSpPr>
        <p:spPr>
          <a:xfrm>
            <a:off x="7222382" y="18812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9F926D-9CC5-DAEF-2343-807D09391A8E}"/>
              </a:ext>
            </a:extLst>
          </p:cNvPr>
          <p:cNvSpPr txBox="1"/>
          <p:nvPr/>
        </p:nvSpPr>
        <p:spPr>
          <a:xfrm>
            <a:off x="3971183" y="23567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边心距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5" name="yt_shape_13565"/>
          <p:cNvSpPr txBox="1"/>
          <p:nvPr/>
        </p:nvSpPr>
        <p:spPr>
          <a:xfrm>
            <a:off x="494314" y="836712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与正多边形有关的计算</a:t>
            </a:r>
          </a:p>
        </p:txBody>
      </p:sp>
      <p:sp>
        <p:nvSpPr>
          <p:cNvPr id="13566" name="yt_shape_13566"/>
          <p:cNvSpPr txBox="1"/>
          <p:nvPr/>
        </p:nvSpPr>
        <p:spPr>
          <a:xfrm>
            <a:off x="540119" y="13497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正多边形外接圆的圆心叫做这个正多边形的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外接圆的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叫做正多边形的半径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正多边形的每一边所对的圆心角叫做正多边形的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中心到正多边形的一边的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距离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叫做正多边形的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边心距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567" name="yt_image_13567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3326" y="2928207"/>
            <a:ext cx="1625346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9" name="yt_shape_13569"/>
          <p:cNvSpPr txBox="1"/>
          <p:nvPr/>
        </p:nvSpPr>
        <p:spPr>
          <a:xfrm>
            <a:off x="540119" y="44211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则该圆内接正六边形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的边心距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570" name="yt_table_13570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893601"/>
                  </p:ext>
                </p:extLst>
              </p:nvPr>
            </p:nvGraphicFramePr>
            <p:xfrm>
              <a:off x="540000" y="5532942"/>
              <a:ext cx="7490970" cy="712788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570" name="yt_table_13570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3893601"/>
                  </p:ext>
                </p:extLst>
              </p:nvPr>
            </p:nvGraphicFramePr>
            <p:xfrm>
              <a:off x="540000" y="5532942"/>
              <a:ext cx="7490970" cy="712788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2114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1203" r="-16803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3629" r="-4709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675498">
            <a:extLst>
              <a:ext uri="{FF2B5EF4-FFF2-40B4-BE49-F238E27FC236}">
                <a16:creationId xmlns:a16="http://schemas.microsoft.com/office/drawing/2014/main" id="{B0CEBBA2-7B93-5649-38E8-FFB7FEA3077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734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6793F4-A2AE-F475-1847-881BE87FD1BC}"/>
              </a:ext>
            </a:extLst>
          </p:cNvPr>
          <p:cNvSpPr txBox="1"/>
          <p:nvPr/>
        </p:nvSpPr>
        <p:spPr>
          <a:xfrm>
            <a:off x="7155707" y="12894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9CBE8C-FBB7-79C6-ECDA-E81198B389A2}"/>
              </a:ext>
            </a:extLst>
          </p:cNvPr>
          <p:cNvSpPr txBox="1"/>
          <p:nvPr/>
        </p:nvSpPr>
        <p:spPr>
          <a:xfrm>
            <a:off x="9898907" y="12894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0F0D2E-6965-055A-AD2D-EE7E8C3205D5}"/>
              </a:ext>
            </a:extLst>
          </p:cNvPr>
          <p:cNvSpPr txBox="1"/>
          <p:nvPr/>
        </p:nvSpPr>
        <p:spPr>
          <a:xfrm>
            <a:off x="9594107" y="17649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6643C7-1B12-41FE-52EA-6D32B688FF3A}"/>
              </a:ext>
            </a:extLst>
          </p:cNvPr>
          <p:cNvSpPr txBox="1"/>
          <p:nvPr/>
        </p:nvSpPr>
        <p:spPr>
          <a:xfrm>
            <a:off x="3802908" y="22404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距离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C38779-04BD-4F80-4340-1FCE8A0941D4}"/>
              </a:ext>
            </a:extLst>
          </p:cNvPr>
          <p:cNvSpPr txBox="1"/>
          <p:nvPr/>
        </p:nvSpPr>
        <p:spPr>
          <a:xfrm>
            <a:off x="7155707" y="224044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边心距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EF4C24-9085-2B36-7885-3384B65F4BDF}"/>
              </a:ext>
            </a:extLst>
          </p:cNvPr>
          <p:cNvSpPr txBox="1"/>
          <p:nvPr/>
        </p:nvSpPr>
        <p:spPr>
          <a:xfrm>
            <a:off x="2415433" y="48498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1" name="yt_shape_1357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跳棋是一项传统的智力游戏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如图是一副跳棋棋盘的示意图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它可以看作是全等的等边三角形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组合而成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它们重叠部分的图形为正六边形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则这个正六边形的周长为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75" name="yt_shape_13575"/>
          <p:cNvSpPr txBox="1"/>
          <p:nvPr/>
        </p:nvSpPr>
        <p:spPr>
          <a:xfrm>
            <a:off x="540000" y="50311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72" name="yt_shape_13572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28971" y="2972062"/>
            <a:ext cx="2734056" cy="2077288"/>
            <a:chOff x="0" y="0"/>
            <a:chExt cx="2734056" cy="2077288"/>
          </a:xfrm>
        </p:grpSpPr>
        <p:pic>
          <p:nvPicPr>
            <p:cNvPr id="2" name="yt_image_135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34056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74" name="yt_shape_13574"/>
            <p:cNvSpPr txBox="1"/>
            <p:nvPr/>
          </p:nvSpPr>
          <p:spPr>
            <a:xfrm>
              <a:off x="833747" y="164877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CE61BA-8D10-BB23-42CB-C2974A93D9CE}"/>
              </a:ext>
            </a:extLst>
          </p:cNvPr>
          <p:cNvSpPr txBox="1"/>
          <p:nvPr/>
        </p:nvSpPr>
        <p:spPr>
          <a:xfrm>
            <a:off x="10879982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6" name="yt_shape_1357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bbeaa94-40ff-4fda-8111-58f517c86d55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77" name="yt_shape_13577"/>
              <p:cNvSpPr txBox="1"/>
              <p:nvPr/>
            </p:nvSpPr>
            <p:spPr>
              <a:xfrm>
                <a:off x="540119" y="1644183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77" name="yt_shape_13577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647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82" name="yt_table_13582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444615"/>
              </p:ext>
            </p:extLst>
          </p:nvPr>
        </p:nvGraphicFramePr>
        <p:xfrm>
          <a:off x="540000" y="2681460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grpSp>
        <p:nvGrpSpPr>
          <p:cNvPr id="13579" name="yt_shape_13579_skip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1067" y="2681460"/>
            <a:ext cx="1628775" cy="1849896"/>
            <a:chOff x="0" y="0"/>
            <a:chExt cx="1628775" cy="1849896"/>
          </a:xfrm>
        </p:grpSpPr>
        <p:pic>
          <p:nvPicPr>
            <p:cNvPr id="2" name="yt_image_13579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8775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1" name="yt_shape_13581"/>
            <p:cNvSpPr txBox="1"/>
            <p:nvPr/>
          </p:nvSpPr>
          <p:spPr>
            <a:xfrm>
              <a:off x="281106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75529">
            <a:extLst>
              <a:ext uri="{FF2B5EF4-FFF2-40B4-BE49-F238E27FC236}">
                <a16:creationId xmlns:a16="http://schemas.microsoft.com/office/drawing/2014/main" id="{A1F729E9-5FC9-3B53-8142-8B68FB2DD94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9D7CB57-3988-CC51-9B02-BE3D85EF495E}"/>
              </a:ext>
            </a:extLst>
          </p:cNvPr>
          <p:cNvSpPr txBox="1"/>
          <p:nvPr/>
        </p:nvSpPr>
        <p:spPr>
          <a:xfrm>
            <a:off x="1669308" y="21499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584">
                <a:extLst>
                  <a:ext uri="{FF2B5EF4-FFF2-40B4-BE49-F238E27FC236}">
                    <a16:creationId xmlns:a16="http://schemas.microsoft.com/office/drawing/2014/main" id="{52F2341F-22A5-4480-9644-7373C7946C33}"/>
                  </a:ext>
                </a:extLst>
              </p:cNvPr>
              <p:cNvSpPr txBox="1"/>
              <p:nvPr/>
            </p:nvSpPr>
            <p:spPr>
              <a:xfrm>
                <a:off x="540000" y="4653136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若用半径为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的圆形桌布将边长为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的正方形餐桌完全盖住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" name="yt_shape_13584">
                <a:extLst>
                  <a:ext uri="{FF2B5EF4-FFF2-40B4-BE49-F238E27FC236}">
                    <a16:creationId xmlns:a16="http://schemas.microsoft.com/office/drawing/2014/main" id="{52F2341F-22A5-4480-9644-7373C7946C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53136"/>
                <a:ext cx="11111999" cy="946798"/>
              </a:xfrm>
              <a:prstGeom prst="rect">
                <a:avLst/>
              </a:prstGeom>
              <a:blipFill>
                <a:blip r:embed="rId5"/>
                <a:stretch>
                  <a:fillRect l="-1701" t="-7051" r="-1701" b="-14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8DEAF10-2251-491D-A9C3-1C2F18676BC9}"/>
                  </a:ext>
                </a:extLst>
              </p:cNvPr>
              <p:cNvSpPr txBox="1"/>
              <p:nvPr/>
            </p:nvSpPr>
            <p:spPr>
              <a:xfrm>
                <a:off x="1059589" y="5080411"/>
                <a:ext cx="1158114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8DEAF10-2251-491D-A9C3-1C2F18676B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5080411"/>
                <a:ext cx="1158114" cy="520713"/>
              </a:xfrm>
              <a:prstGeom prst="rect">
                <a:avLst/>
              </a:prstGeom>
              <a:blipFill>
                <a:blip r:embed="rId6"/>
                <a:stretch>
                  <a:fillRect l="-8421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6" name="yt_shape_13586"/>
          <p:cNvSpPr txBox="1"/>
          <p:nvPr/>
        </p:nvSpPr>
        <p:spPr>
          <a:xfrm>
            <a:off x="540000" y="76470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6049803-a000-4bbd-a589-9ffb82bbffd2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87" name="yt_shape_13587"/>
              <p:cNvSpPr txBox="1"/>
              <p:nvPr/>
            </p:nvSpPr>
            <p:spPr>
              <a:xfrm>
                <a:off x="540119" y="1517864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已知正三角形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求这个正三角形的边长、边心距、半径、周长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87" name="yt_shape_13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17864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1427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89" name="yt_image_1358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2804" y="2680083"/>
            <a:ext cx="1369314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75552">
            <a:extLst>
              <a:ext uri="{FF2B5EF4-FFF2-40B4-BE49-F238E27FC236}">
                <a16:creationId xmlns:a16="http://schemas.microsoft.com/office/drawing/2014/main" id="{CE87C3ED-0881-3934-2BE2-7328C65B1DD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8857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591">
                <a:extLst>
                  <a:ext uri="{FF2B5EF4-FFF2-40B4-BE49-F238E27FC236}">
                    <a16:creationId xmlns:a16="http://schemas.microsoft.com/office/drawing/2014/main" id="{0023DAF9-817E-4327-A194-8BC6EFF73337}"/>
                  </a:ext>
                </a:extLst>
              </p:cNvPr>
              <p:cNvSpPr txBox="1"/>
              <p:nvPr/>
            </p:nvSpPr>
            <p:spPr>
              <a:xfrm>
                <a:off x="539882" y="2397811"/>
                <a:ext cx="8823185" cy="4160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为正三角形外接圆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这个正三角形的边长为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边心距为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周长为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</a:p>
            </p:txBody>
          </p:sp>
        </mc:Choice>
        <mc:Fallback>
          <p:sp>
            <p:nvSpPr>
              <p:cNvPr id="6" name="yt_shape_13591">
                <a:extLst>
                  <a:ext uri="{FF2B5EF4-FFF2-40B4-BE49-F238E27FC236}">
                    <a16:creationId xmlns:a16="http://schemas.microsoft.com/office/drawing/2014/main" id="{0023DAF9-817E-4327-A194-8BC6EFF733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397811"/>
                <a:ext cx="8823185" cy="4160178"/>
              </a:xfrm>
              <a:prstGeom prst="rect">
                <a:avLst/>
              </a:prstGeom>
              <a:blipFill>
                <a:blip r:embed="rId5"/>
                <a:stretch>
                  <a:fillRect l="-2142" r="-1106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613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49</cp:revision>
  <dcterms:created xsi:type="dcterms:W3CDTF">2023-05-05T05:33:04Z</dcterms:created>
  <dcterms:modified xsi:type="dcterms:W3CDTF">2023-05-18T14:59:32Z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