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70" r:id="rId4"/>
    <p:sldId id="365" r:id="rId5"/>
    <p:sldId id="373" r:id="rId6"/>
    <p:sldId id="366" r:id="rId7"/>
    <p:sldId id="367" r:id="rId8"/>
    <p:sldId id="368" r:id="rId9"/>
    <p:sldId id="369" r:id="rId10"/>
    <p:sldId id="378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1" name="yt_shape_12281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手拉手模型</a:t>
            </a:r>
          </a:p>
        </p:txBody>
      </p:sp>
      <p:sp>
        <p:nvSpPr>
          <p:cNvPr id="12282" name="yt_shape_12282"/>
          <p:cNvSpPr txBox="1"/>
          <p:nvPr/>
        </p:nvSpPr>
        <p:spPr>
          <a:xfrm>
            <a:off x="540119" y="1399565"/>
            <a:ext cx="11111999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手拉手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由共顶点的两个等腰三角形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等边三角形或正方形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组合而成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都是等边三角形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都是等腰直角三角形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都是正方形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83" name="yt_image_122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7157" y="4024461"/>
            <a:ext cx="4337685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57593">
            <a:extLst>
              <a:ext uri="{FF2B5EF4-FFF2-40B4-BE49-F238E27FC236}">
                <a16:creationId xmlns:a16="http://schemas.microsoft.com/office/drawing/2014/main" id="{A96ECDA0-71FE-A98D-0447-8A661AA8ECB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8" name="yt_shape_12348"/>
          <p:cNvSpPr txBox="1"/>
          <p:nvPr/>
        </p:nvSpPr>
        <p:spPr>
          <a:xfrm>
            <a:off x="540119" y="8813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的结论是否仍然成立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请加以证明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49" name="yt_image_1234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988840"/>
            <a:ext cx="1503360" cy="157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351">
                <a:extLst>
                  <a:ext uri="{FF2B5EF4-FFF2-40B4-BE49-F238E27FC236}">
                    <a16:creationId xmlns:a16="http://schemas.microsoft.com/office/drawing/2014/main" id="{4E018AFC-70C0-4C55-ABC1-C6931EB2F841}"/>
                  </a:ext>
                </a:extLst>
              </p:cNvPr>
              <p:cNvSpPr txBox="1"/>
              <p:nvPr/>
            </p:nvSpPr>
            <p:spPr>
              <a:xfrm>
                <a:off x="540119" y="1988840"/>
                <a:ext cx="6428042" cy="45030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仍然成立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351">
                <a:extLst>
                  <a:ext uri="{FF2B5EF4-FFF2-40B4-BE49-F238E27FC236}">
                    <a16:creationId xmlns:a16="http://schemas.microsoft.com/office/drawing/2014/main" id="{4E018AFC-70C0-4C55-ABC1-C6931EB2F8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6428042" cy="4503092"/>
              </a:xfrm>
              <a:prstGeom prst="rect">
                <a:avLst/>
              </a:prstGeom>
              <a:blipFill>
                <a:blip r:embed="rId3"/>
                <a:stretch>
                  <a:fillRect l="-2941" t="-2436" r="-1992" b="-3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2353">
            <a:extLst>
              <a:ext uri="{FF2B5EF4-FFF2-40B4-BE49-F238E27FC236}">
                <a16:creationId xmlns:a16="http://schemas.microsoft.com/office/drawing/2014/main" id="{639B8272-4CB2-486B-87BA-B0B5BE06794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4749" y="2003122"/>
            <a:ext cx="1505887" cy="159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5" name="yt_shape_12285"/>
          <p:cNvSpPr txBox="1"/>
          <p:nvPr/>
        </p:nvSpPr>
        <p:spPr>
          <a:xfrm>
            <a:off x="540000" y="900000"/>
            <a:ext cx="65867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86" name="yt_shape_12286"/>
          <p:cNvSpPr txBox="1"/>
          <p:nvPr/>
        </p:nvSpPr>
        <p:spPr>
          <a:xfrm>
            <a:off x="540000" y="1379303"/>
            <a:ext cx="75773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287" name="yt_image_122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807818"/>
            <a:ext cx="2045226" cy="182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289">
            <a:extLst>
              <a:ext uri="{FF2B5EF4-FFF2-40B4-BE49-F238E27FC236}">
                <a16:creationId xmlns:a16="http://schemas.microsoft.com/office/drawing/2014/main" id="{FF4ECA29-F3A5-484E-989C-0EB9040C6E21}"/>
              </a:ext>
            </a:extLst>
          </p:cNvPr>
          <p:cNvSpPr txBox="1"/>
          <p:nvPr/>
        </p:nvSpPr>
        <p:spPr>
          <a:xfrm>
            <a:off x="540000" y="2132856"/>
            <a:ext cx="661559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78386CB-3615-45C2-B2BC-7559B943721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610" y="2132856"/>
            <a:ext cx="2065159" cy="195839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yt_shape_12290"/>
          <p:cNvSpPr txBox="1"/>
          <p:nvPr/>
        </p:nvSpPr>
        <p:spPr>
          <a:xfrm>
            <a:off x="540000" y="836712"/>
            <a:ext cx="97783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旋转一定角度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91" name="yt_image_122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412776"/>
            <a:ext cx="1526493" cy="200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293">
            <a:extLst>
              <a:ext uri="{FF2B5EF4-FFF2-40B4-BE49-F238E27FC236}">
                <a16:creationId xmlns:a16="http://schemas.microsoft.com/office/drawing/2014/main" id="{79E3EDFE-E1F7-4FDA-8B88-BFA8FA9101ED}"/>
              </a:ext>
            </a:extLst>
          </p:cNvPr>
          <p:cNvSpPr txBox="1"/>
          <p:nvPr/>
        </p:nvSpPr>
        <p:spPr>
          <a:xfrm>
            <a:off x="555697" y="1498360"/>
            <a:ext cx="638476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EO'P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DO'B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2294">
            <a:extLst>
              <a:ext uri="{FF2B5EF4-FFF2-40B4-BE49-F238E27FC236}">
                <a16:creationId xmlns:a16="http://schemas.microsoft.com/office/drawing/2014/main" id="{C29D1D18-BBC4-4207-A67E-EDCD816BB961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1498360"/>
            <a:ext cx="1448085" cy="198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96" name="yt_shape_12296"/>
              <p:cNvSpPr txBox="1"/>
              <p:nvPr/>
            </p:nvSpPr>
            <p:spPr>
              <a:xfrm>
                <a:off x="540119" y="836712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96" name="yt_shape_122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r="-604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98" name="yt_shape_12298"/>
          <p:cNvSpPr txBox="1"/>
          <p:nvPr/>
        </p:nvSpPr>
        <p:spPr>
          <a:xfrm>
            <a:off x="540000" y="1842890"/>
            <a:ext cx="43601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12299" name="yt_image_122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3762" y="2515297"/>
            <a:ext cx="1928356" cy="170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301">
            <a:extLst>
              <a:ext uri="{FF2B5EF4-FFF2-40B4-BE49-F238E27FC236}">
                <a16:creationId xmlns:a16="http://schemas.microsoft.com/office/drawing/2014/main" id="{421CA4F9-F1EC-4CF1-90D9-DFCF8D7AB752}"/>
              </a:ext>
            </a:extLst>
          </p:cNvPr>
          <p:cNvSpPr txBox="1"/>
          <p:nvPr/>
        </p:nvSpPr>
        <p:spPr>
          <a:xfrm>
            <a:off x="523913" y="2325236"/>
            <a:ext cx="6275757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是正方形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6" name="yt_image_12302">
            <a:extLst>
              <a:ext uri="{FF2B5EF4-FFF2-40B4-BE49-F238E27FC236}">
                <a16:creationId xmlns:a16="http://schemas.microsoft.com/office/drawing/2014/main" id="{E4847490-78F3-43F4-8181-13C21821BDE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8212" y="2653578"/>
            <a:ext cx="1850443" cy="159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yt_shape_1230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05" name="yt_image_123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3961" y="1817367"/>
            <a:ext cx="1927920" cy="177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307">
                <a:extLst>
                  <a:ext uri="{FF2B5EF4-FFF2-40B4-BE49-F238E27FC236}">
                    <a16:creationId xmlns:a16="http://schemas.microsoft.com/office/drawing/2014/main" id="{6008E648-4AF7-479A-A0C1-AD078DCC3729}"/>
                  </a:ext>
                </a:extLst>
              </p:cNvPr>
              <p:cNvSpPr txBox="1"/>
              <p:nvPr/>
            </p:nvSpPr>
            <p:spPr>
              <a:xfrm>
                <a:off x="540119" y="1892369"/>
                <a:ext cx="7192803" cy="39836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的边长分别为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𝐺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307">
                <a:extLst>
                  <a:ext uri="{FF2B5EF4-FFF2-40B4-BE49-F238E27FC236}">
                    <a16:creationId xmlns:a16="http://schemas.microsoft.com/office/drawing/2014/main" id="{6008E648-4AF7-479A-A0C1-AD078DCC37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2369"/>
                <a:ext cx="7192803" cy="3983655"/>
              </a:xfrm>
              <a:prstGeom prst="rect">
                <a:avLst/>
              </a:prstGeom>
              <a:blipFill>
                <a:blip r:embed="rId3"/>
                <a:stretch>
                  <a:fillRect l="-2627" t="-1223" r="-1610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2309">
            <a:extLst>
              <a:ext uri="{FF2B5EF4-FFF2-40B4-BE49-F238E27FC236}">
                <a16:creationId xmlns:a16="http://schemas.microsoft.com/office/drawing/2014/main" id="{A9424A89-A781-4AF4-9599-AC3F327CFDDD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23961" y="4077072"/>
            <a:ext cx="1897351" cy="160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1" name="yt_shape_12311"/>
          <p:cNvSpPr txBox="1"/>
          <p:nvPr/>
        </p:nvSpPr>
        <p:spPr>
          <a:xfrm>
            <a:off x="540000" y="957654"/>
            <a:ext cx="253915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半角模型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12" name="yt_shape_12312"/>
              <p:cNvSpPr txBox="1"/>
              <p:nvPr/>
            </p:nvSpPr>
            <p:spPr>
              <a:xfrm>
                <a:off x="540119" y="1457219"/>
                <a:ext cx="11111999" cy="406001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半角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模型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有一个角固定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另一个与它的顶点重合的角等于固定角的一半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等腰直角三角形中的半角旋转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endParaRPr lang="en-US" altLang="zh-CN" sz="2400" spc="15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endParaRPr lang="en-US" altLang="zh-CN" sz="2400" spc="15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endParaRPr lang="en-US" altLang="zh-CN" sz="2400" spc="150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indent="609523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如图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dirty="0" err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dirty="0" err="1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indent="609523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  <a:cs typeface="宋体" pitchFamily="24"/>
                  </a:rPr>
                  <a:t>结论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en-US" altLang="zh-CN" sz="2400" b="0" i="0" u="none" spc="150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2312" name="yt_shape_123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57219"/>
                <a:ext cx="11111999" cy="4060013"/>
              </a:xfrm>
              <a:prstGeom prst="rect">
                <a:avLst/>
              </a:prstGeom>
              <a:blipFill>
                <a:blip r:embed="rId2"/>
                <a:stretch>
                  <a:fillRect l="-987" t="-1048" b="-194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557842">
            <a:extLst>
              <a:ext uri="{FF2B5EF4-FFF2-40B4-BE49-F238E27FC236}">
                <a16:creationId xmlns:a16="http://schemas.microsoft.com/office/drawing/2014/main" id="{A599B6F3-AE40-D0EB-99E9-C6A53CD86A5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97693"/>
            <a:ext cx="1168464" cy="364360"/>
          </a:xfrm>
          <a:prstGeom prst="rect">
            <a:avLst/>
          </a:prstGeom>
        </p:spPr>
      </p:pic>
      <p:pic>
        <p:nvPicPr>
          <p:cNvPr id="7" name="yt_image_12313">
            <a:extLst>
              <a:ext uri="{FF2B5EF4-FFF2-40B4-BE49-F238E27FC236}">
                <a16:creationId xmlns:a16="http://schemas.microsoft.com/office/drawing/2014/main" id="{8E33CF49-84C6-4C21-8AB0-3ADCD573767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9843" y="2968363"/>
            <a:ext cx="3626739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1" name="yt_shape_12321"/>
          <p:cNvSpPr txBox="1"/>
          <p:nvPr/>
        </p:nvSpPr>
        <p:spPr>
          <a:xfrm>
            <a:off x="540119" y="871060"/>
            <a:ext cx="11111999" cy="338572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indent="609523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正方形中的半角旋转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的周长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正方形周长一半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17" name="yt_shape_12317"/>
          <p:cNvSpPr txBox="1"/>
          <p:nvPr/>
        </p:nvSpPr>
        <p:spPr>
          <a:xfrm>
            <a:off x="540000" y="-13235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2319" name="yt_image_123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1744" y="1421496"/>
            <a:ext cx="4257675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119" y="7429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三条线段之间的数量关系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23" name="yt_image_123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5856" y="1626851"/>
            <a:ext cx="1309797" cy="151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5" name="yt_shape_12325"/>
          <p:cNvSpPr txBox="1"/>
          <p:nvPr/>
        </p:nvSpPr>
        <p:spPr>
          <a:xfrm>
            <a:off x="506347" y="1687763"/>
            <a:ext cx="28116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2326">
            <a:extLst>
              <a:ext uri="{FF2B5EF4-FFF2-40B4-BE49-F238E27FC236}">
                <a16:creationId xmlns:a16="http://schemas.microsoft.com/office/drawing/2014/main" id="{4745528F-54FB-4EA6-9B6B-7F6BE0843560}"/>
              </a:ext>
            </a:extLst>
          </p:cNvPr>
          <p:cNvSpPr txBox="1"/>
          <p:nvPr/>
        </p:nvSpPr>
        <p:spPr>
          <a:xfrm>
            <a:off x="505232" y="21918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证明如下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逆时针旋转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CAF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7" name="yt_shape_12328">
            <a:extLst>
              <a:ext uri="{FF2B5EF4-FFF2-40B4-BE49-F238E27FC236}">
                <a16:creationId xmlns:a16="http://schemas.microsoft.com/office/drawing/2014/main" id="{BE046A84-67AD-4C54-8849-F293538B3AB0}"/>
              </a:ext>
            </a:extLst>
          </p:cNvPr>
          <p:cNvSpPr txBox="1"/>
          <p:nvPr/>
        </p:nvSpPr>
        <p:spPr>
          <a:xfrm>
            <a:off x="505113" y="3054493"/>
            <a:ext cx="32076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p:sp>
        <p:nvSpPr>
          <p:cNvPr id="8" name="yt_shape_12329">
            <a:extLst>
              <a:ext uri="{FF2B5EF4-FFF2-40B4-BE49-F238E27FC236}">
                <a16:creationId xmlns:a16="http://schemas.microsoft.com/office/drawing/2014/main" id="{109B9DC7-F45E-435B-97A9-7865FCDFF559}"/>
              </a:ext>
            </a:extLst>
          </p:cNvPr>
          <p:cNvSpPr txBox="1"/>
          <p:nvPr/>
        </p:nvSpPr>
        <p:spPr>
          <a:xfrm>
            <a:off x="505112" y="3533796"/>
            <a:ext cx="9047271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是等腰直角三角形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" name="yt_shape_12331">
            <a:extLst>
              <a:ext uri="{FF2B5EF4-FFF2-40B4-BE49-F238E27FC236}">
                <a16:creationId xmlns:a16="http://schemas.microsoft.com/office/drawing/2014/main" id="{06512E82-27B9-4F38-BCCF-46AAA725D0D3}"/>
              </a:ext>
            </a:extLst>
          </p:cNvPr>
          <p:cNvSpPr txBox="1"/>
          <p:nvPr/>
        </p:nvSpPr>
        <p:spPr>
          <a:xfrm>
            <a:off x="505113" y="4008597"/>
            <a:ext cx="6420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p:sp>
        <p:nvSpPr>
          <p:cNvPr id="11" name="yt_shape_12332">
            <a:extLst>
              <a:ext uri="{FF2B5EF4-FFF2-40B4-BE49-F238E27FC236}">
                <a16:creationId xmlns:a16="http://schemas.microsoft.com/office/drawing/2014/main" id="{0D1A76D6-18AB-40A2-AA46-DA13B39B5ACB}"/>
              </a:ext>
            </a:extLst>
          </p:cNvPr>
          <p:cNvSpPr txBox="1"/>
          <p:nvPr/>
        </p:nvSpPr>
        <p:spPr>
          <a:xfrm>
            <a:off x="505112" y="4512653"/>
            <a:ext cx="962333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根据勾股定理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" name="yt_shape_12334">
            <a:extLst>
              <a:ext uri="{FF2B5EF4-FFF2-40B4-BE49-F238E27FC236}">
                <a16:creationId xmlns:a16="http://schemas.microsoft.com/office/drawing/2014/main" id="{CAEA56E6-D5E3-4C1D-AF7D-6B17338AB1DB}"/>
              </a:ext>
            </a:extLst>
          </p:cNvPr>
          <p:cNvSpPr txBox="1"/>
          <p:nvPr/>
        </p:nvSpPr>
        <p:spPr>
          <a:xfrm>
            <a:off x="505113" y="5016709"/>
            <a:ext cx="96564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5" name="yt_shape_12336">
            <a:extLst>
              <a:ext uri="{FF2B5EF4-FFF2-40B4-BE49-F238E27FC236}">
                <a16:creationId xmlns:a16="http://schemas.microsoft.com/office/drawing/2014/main" id="{8D0D5E3C-B556-4B57-BFA5-A43B5499877B}"/>
              </a:ext>
            </a:extLst>
          </p:cNvPr>
          <p:cNvSpPr txBox="1"/>
          <p:nvPr/>
        </p:nvSpPr>
        <p:spPr>
          <a:xfrm>
            <a:off x="479376" y="5520765"/>
            <a:ext cx="1188132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" name="yt_image_12340">
            <a:extLst>
              <a:ext uri="{FF2B5EF4-FFF2-40B4-BE49-F238E27FC236}">
                <a16:creationId xmlns:a16="http://schemas.microsoft.com/office/drawing/2014/main" id="{18F1376C-417E-496F-A22B-3D62C65AD2C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6035" y="3514544"/>
            <a:ext cx="1723644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5" grpId="0" build="allAtOnce"/>
      <p:bldP spid="5" grpId="0" build="allAtOnce"/>
      <p:bldP spid="7" grpId="0" build="allAtOnce"/>
      <p:bldP spid="8" grpId="0" build="allAtOnce"/>
      <p:bldP spid="10" grpId="0" build="allAtOnce"/>
      <p:bldP spid="11" grpId="0" build="allAtOnce"/>
      <p:bldP spid="13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2" name="yt_shape_1234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一个锐角等于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的顶点与该菱形顶点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按顺时针方向旋转这个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使它的两边分别交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43" name="yt_shape_12343"/>
          <p:cNvSpPr txBox="1"/>
          <p:nvPr/>
        </p:nvSpPr>
        <p:spPr>
          <a:xfrm>
            <a:off x="540000" y="2339566"/>
            <a:ext cx="8537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的数量关系是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344" name="yt_image_123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6459" y="3284984"/>
            <a:ext cx="1655659" cy="159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346">
                <a:extLst>
                  <a:ext uri="{FF2B5EF4-FFF2-40B4-BE49-F238E27FC236}">
                    <a16:creationId xmlns:a16="http://schemas.microsoft.com/office/drawing/2014/main" id="{5125712B-8DE0-4226-977A-4D349A049D13}"/>
                  </a:ext>
                </a:extLst>
              </p:cNvPr>
              <p:cNvSpPr txBox="1"/>
              <p:nvPr/>
            </p:nvSpPr>
            <p:spPr>
              <a:xfrm>
                <a:off x="539882" y="2996952"/>
                <a:ext cx="5323573" cy="2656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故答案为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2346">
                <a:extLst>
                  <a:ext uri="{FF2B5EF4-FFF2-40B4-BE49-F238E27FC236}">
                    <a16:creationId xmlns:a16="http://schemas.microsoft.com/office/drawing/2014/main" id="{5125712B-8DE0-4226-977A-4D349A049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996952"/>
                <a:ext cx="5323573" cy="2656433"/>
              </a:xfrm>
              <a:prstGeom prst="rect">
                <a:avLst/>
              </a:prstGeom>
              <a:blipFill>
                <a:blip r:embed="rId3"/>
                <a:stretch>
                  <a:fillRect l="-3551" t="-4368" r="-2749" b="-6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1175</Words>
  <Application>Microsoft Office PowerPoint</Application>
  <PresentationFormat>宽屏</PresentationFormat>
  <Paragraphs>81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2023-05-05T05:33:04Z</dcterms:created>
  <dcterms:modified xsi:type="dcterms:W3CDTF">2023-05-18T14:13:16Z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