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9" r:id="rId5"/>
    <p:sldId id="371" r:id="rId6"/>
    <p:sldId id="375" r:id="rId7"/>
    <p:sldId id="377" r:id="rId8"/>
    <p:sldId id="379" r:id="rId9"/>
    <p:sldId id="384" r:id="rId10"/>
    <p:sldId id="386" r:id="rId11"/>
    <p:sldId id="38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67" name="yt_image_100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69" name="yt_image_100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1" name="yt_shape_10071"/>
          <p:cNvSpPr txBox="1"/>
          <p:nvPr/>
        </p:nvSpPr>
        <p:spPr>
          <a:xfrm>
            <a:off x="540000" y="2203253"/>
            <a:ext cx="33166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72" name="yt_shape_10072"/>
              <p:cNvSpPr txBox="1"/>
              <p:nvPr/>
            </p:nvSpPr>
            <p:spPr>
              <a:xfrm>
                <a:off x="540000" y="2682556"/>
                <a:ext cx="10544361" cy="452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方程有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两个不相等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的实数根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1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>
                            <a:solidFill>
                              <a:srgbClr val="010000"/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072" name="yt_shape_10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2556"/>
                <a:ext cx="10544361" cy="452240"/>
              </a:xfrm>
              <a:prstGeom prst="rect">
                <a:avLst/>
              </a:prstGeom>
              <a:blipFill>
                <a:blip r:embed="rId4"/>
                <a:stretch>
                  <a:fillRect l="-1793" t="-9459" r="-58" b="-3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4" name="yt_shape_10074"/>
          <p:cNvSpPr txBox="1"/>
          <p:nvPr/>
        </p:nvSpPr>
        <p:spPr>
          <a:xfrm>
            <a:off x="540000" y="3185584"/>
            <a:ext cx="86337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方程有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75" name="yt_shape_10075"/>
          <p:cNvSpPr txBox="1"/>
          <p:nvPr/>
        </p:nvSpPr>
        <p:spPr>
          <a:xfrm>
            <a:off x="540000" y="3664887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无实数根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76" name="yt_shape_10076"/>
          <p:cNvSpPr txBox="1"/>
          <p:nvPr/>
        </p:nvSpPr>
        <p:spPr>
          <a:xfrm>
            <a:off x="540119" y="41441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根据平方根的意义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正数有两个不相等的平方根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的平方根仍旧是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负数没有平方根来解答该题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4" name="yt_shape_10134"/>
          <p:cNvSpPr txBox="1"/>
          <p:nvPr/>
        </p:nvSpPr>
        <p:spPr>
          <a:xfrm>
            <a:off x="540000" y="874082"/>
            <a:ext cx="6000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35" name="yt_shape_10135"/>
          <p:cNvSpPr txBox="1"/>
          <p:nvPr/>
        </p:nvSpPr>
        <p:spPr>
          <a:xfrm>
            <a:off x="540000" y="1353385"/>
            <a:ext cx="278601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136" name="yt_shape_10136"/>
          <p:cNvSpPr txBox="1"/>
          <p:nvPr/>
        </p:nvSpPr>
        <p:spPr>
          <a:xfrm>
            <a:off x="540000" y="2312820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整理可得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37" name="yt_shape_10137"/>
              <p:cNvSpPr txBox="1"/>
              <p:nvPr/>
            </p:nvSpPr>
            <p:spPr>
              <a:xfrm>
                <a:off x="540000" y="2792123"/>
                <a:ext cx="266098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37" name="yt_shape_10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2123"/>
                <a:ext cx="2660985" cy="638893"/>
              </a:xfrm>
              <a:prstGeom prst="rect">
                <a:avLst/>
              </a:prstGeom>
              <a:blipFill>
                <a:blip r:embed="rId2"/>
                <a:stretch>
                  <a:fillRect l="-7110" r="-619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9" name="yt_shape_10139"/>
          <p:cNvSpPr txBox="1"/>
          <p:nvPr/>
        </p:nvSpPr>
        <p:spPr>
          <a:xfrm>
            <a:off x="540119" y="34818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自由下落物体的高度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与下落的时间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现有一铁球从离地面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米高的建筑物的顶部自由下落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到达地面需要多少秒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140" name="yt_shape_10140"/>
          <p:cNvSpPr txBox="1"/>
          <p:nvPr/>
        </p:nvSpPr>
        <p:spPr>
          <a:xfrm>
            <a:off x="540000" y="4441239"/>
            <a:ext cx="529952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4.9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0141" name="yt_shape_10141"/>
          <p:cNvSpPr txBox="1"/>
          <p:nvPr/>
        </p:nvSpPr>
        <p:spPr>
          <a:xfrm>
            <a:off x="540000" y="5880805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到达地面需要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5" grpId="0" build="allAtOnce"/>
      <p:bldP spid="10136" grpId="0" build="allAtOnce"/>
      <p:bldP spid="10137" grpId="0" build="allAtOnce"/>
      <p:bldP spid="10140" grpId="0" build="allAtOnce"/>
      <p:bldP spid="1014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" name="yt_shape_10142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4b4031b-2bff-45f9-bc42-8763888a83ef.png&quot;}"/>
            </a:endParaRPr>
          </a:p>
        </p:txBody>
      </p:sp>
      <p:sp>
        <p:nvSpPr>
          <p:cNvPr id="10143" name="yt_shape_10143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昆明市五华区月考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给出一种运算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44" name="yt_shape_10144"/>
          <p:cNvSpPr txBox="1"/>
          <p:nvPr/>
        </p:nvSpPr>
        <p:spPr>
          <a:xfrm>
            <a:off x="540000" y="2612595"/>
            <a:ext cx="479778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3" name="yt_shape_1684382303472">
            <a:extLst>
              <a:ext uri="{FF2B5EF4-FFF2-40B4-BE49-F238E27FC236}">
                <a16:creationId xmlns:a16="http://schemas.microsoft.com/office/drawing/2014/main" id="{7507C072-5511-99C7-EEF5-E7B313970ED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7" name="yt_shape_10077"/>
          <p:cNvSpPr txBox="1"/>
          <p:nvPr/>
        </p:nvSpPr>
        <p:spPr>
          <a:xfrm>
            <a:off x="540000" y="719418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078" name="yt_shape_10078"/>
          <p:cNvSpPr txBox="1"/>
          <p:nvPr/>
        </p:nvSpPr>
        <p:spPr>
          <a:xfrm>
            <a:off x="540000" y="1198721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79" name="yt_shape_10079"/>
              <p:cNvSpPr txBox="1"/>
              <p:nvPr/>
            </p:nvSpPr>
            <p:spPr>
              <a:xfrm>
                <a:off x="540000" y="1678024"/>
                <a:ext cx="275395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79" name="yt_shape_100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8024"/>
                <a:ext cx="2753959" cy="641201"/>
              </a:xfrm>
              <a:prstGeom prst="rect">
                <a:avLst/>
              </a:prstGeom>
              <a:blipFill>
                <a:blip r:embed="rId2"/>
                <a:stretch>
                  <a:fillRect l="-6874" r="-598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81" name="yt_shape_10081"/>
          <p:cNvSpPr txBox="1"/>
          <p:nvPr/>
        </p:nvSpPr>
        <p:spPr>
          <a:xfrm>
            <a:off x="540119" y="2370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两边开方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即可得出两个一元一次方程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求出方程的解即可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两边都除以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再开方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即可得出两个一元一次方程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求出方程的解即可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82" name="yt_shape_10082"/>
          <p:cNvSpPr txBox="1"/>
          <p:nvPr/>
        </p:nvSpPr>
        <p:spPr>
          <a:xfrm>
            <a:off x="540000" y="3329448"/>
            <a:ext cx="50831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3808751"/>
                <a:ext cx="2418932" cy="639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83" name="yt_shape_10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08751"/>
                <a:ext cx="2418932" cy="639599"/>
              </a:xfrm>
              <a:prstGeom prst="rect">
                <a:avLst/>
              </a:prstGeom>
              <a:blipFill>
                <a:blip r:embed="rId3"/>
                <a:stretch>
                  <a:fillRect l="-7828" r="-7576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85" name="yt_shape_10085"/>
              <p:cNvSpPr txBox="1"/>
              <p:nvPr/>
            </p:nvSpPr>
            <p:spPr>
              <a:xfrm>
                <a:off x="540000" y="4499138"/>
                <a:ext cx="2851743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0085" name="yt_shape_10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9138"/>
                <a:ext cx="2851743" cy="641266"/>
              </a:xfrm>
              <a:prstGeom prst="rect">
                <a:avLst/>
              </a:prstGeom>
              <a:blipFill>
                <a:blip r:embed="rId4"/>
                <a:stretch>
                  <a:fillRect l="-6638" r="-599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87" name="yt_shape_10087"/>
              <p:cNvSpPr txBox="1"/>
              <p:nvPr/>
            </p:nvSpPr>
            <p:spPr>
              <a:xfrm>
                <a:off x="540000" y="5191192"/>
                <a:ext cx="167353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0087" name="yt_shape_10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1192"/>
                <a:ext cx="1673535" cy="641201"/>
              </a:xfrm>
              <a:prstGeom prst="rect">
                <a:avLst/>
              </a:prstGeom>
              <a:blipFill>
                <a:blip r:embed="rId5"/>
                <a:stretch>
                  <a:fillRect l="-11314" r="-109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89" name="yt_shape_10089"/>
              <p:cNvSpPr txBox="1"/>
              <p:nvPr/>
            </p:nvSpPr>
            <p:spPr>
              <a:xfrm>
                <a:off x="540000" y="5883181"/>
                <a:ext cx="239488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089" name="yt_shape_10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83181"/>
                <a:ext cx="2394886" cy="642163"/>
              </a:xfrm>
              <a:prstGeom prst="rect">
                <a:avLst/>
              </a:prstGeom>
              <a:blipFill>
                <a:blip r:embed="rId6"/>
                <a:stretch>
                  <a:fillRect l="-7908" r="-765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1" name="yt_shape_1009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086db3c-109e-4639-ae44-badbcba464f7.png&quot;}"/>
            </a:endParaRPr>
          </a:p>
        </p:txBody>
      </p:sp>
      <p:sp>
        <p:nvSpPr>
          <p:cNvPr id="10092" name="yt_shape_10092"/>
          <p:cNvSpPr txBox="1"/>
          <p:nvPr/>
        </p:nvSpPr>
        <p:spPr>
          <a:xfrm>
            <a:off x="540000" y="1662201"/>
            <a:ext cx="71125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型方程的解法</a:t>
            </a:r>
          </a:p>
        </p:txBody>
      </p:sp>
      <p:sp>
        <p:nvSpPr>
          <p:cNvPr id="10093" name="yt_shape_10093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先根据平方根的意义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转化为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两个一元一次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94" name="yt_shape_10094"/>
          <p:cNvSpPr txBox="1"/>
          <p:nvPr/>
        </p:nvSpPr>
        <p:spPr>
          <a:xfrm>
            <a:off x="540000" y="3121201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5" name="yt_table_10095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7021938"/>
                  </p:ext>
                </p:extLst>
              </p:nvPr>
            </p:nvGraphicFramePr>
            <p:xfrm>
              <a:off x="540000" y="3752868"/>
              <a:ext cx="8013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95" name="yt_table_10095" descr="{&quot;rangeId&quot;:4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7021938"/>
                  </p:ext>
                </p:extLst>
              </p:nvPr>
            </p:nvGraphicFramePr>
            <p:xfrm>
              <a:off x="540000" y="3752868"/>
              <a:ext cx="80133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013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5211" t="-6494" r="-7549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91045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96" name="yt_shape_10096"/>
          <p:cNvSpPr txBox="1"/>
          <p:nvPr/>
        </p:nvSpPr>
        <p:spPr>
          <a:xfrm>
            <a:off x="540000" y="4264628"/>
            <a:ext cx="6487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03244">
            <a:extLst>
              <a:ext uri="{FF2B5EF4-FFF2-40B4-BE49-F238E27FC236}">
                <a16:creationId xmlns:a16="http://schemas.microsoft.com/office/drawing/2014/main" id="{3ECF8D70-DE01-7C00-A371-9E6ADCC9199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03271">
            <a:extLst>
              <a:ext uri="{FF2B5EF4-FFF2-40B4-BE49-F238E27FC236}">
                <a16:creationId xmlns:a16="http://schemas.microsoft.com/office/drawing/2014/main" id="{043A198B-7F07-895E-E8A8-CC3EAB621A2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3868B9-9BDD-E84C-8002-E2C56E0D572E}"/>
              </a:ext>
            </a:extLst>
          </p:cNvPr>
          <p:cNvSpPr txBox="1"/>
          <p:nvPr/>
        </p:nvSpPr>
        <p:spPr>
          <a:xfrm>
            <a:off x="6850907" y="210715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330F38-CCD0-96FA-3D95-E1EFDEE43818}"/>
              </a:ext>
            </a:extLst>
          </p:cNvPr>
          <p:cNvSpPr txBox="1"/>
          <p:nvPr/>
        </p:nvSpPr>
        <p:spPr>
          <a:xfrm>
            <a:off x="9594107" y="21071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两个一元一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E1BAE9-B849-B50A-BED5-171FE5EB02AA}"/>
              </a:ext>
            </a:extLst>
          </p:cNvPr>
          <p:cNvSpPr txBox="1"/>
          <p:nvPr/>
        </p:nvSpPr>
        <p:spPr>
          <a:xfrm>
            <a:off x="450108" y="25826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8C1E09-5593-0CBC-AD05-929D091EA031}"/>
              </a:ext>
            </a:extLst>
          </p:cNvPr>
          <p:cNvSpPr txBox="1"/>
          <p:nvPr/>
        </p:nvSpPr>
        <p:spPr>
          <a:xfrm>
            <a:off x="8330339" y="30743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E3FE5E-B9AD-7234-95BD-EC3DA1E7673A}"/>
              </a:ext>
            </a:extLst>
          </p:cNvPr>
          <p:cNvSpPr txBox="1"/>
          <p:nvPr/>
        </p:nvSpPr>
        <p:spPr>
          <a:xfrm>
            <a:off x="4420327" y="4168610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8" name="yt_shape_10098"/>
          <p:cNvSpPr txBox="1"/>
          <p:nvPr/>
        </p:nvSpPr>
        <p:spPr>
          <a:xfrm>
            <a:off x="540000" y="1620123"/>
            <a:ext cx="2239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099" name="yt_shape_10099"/>
          <p:cNvSpPr txBox="1"/>
          <p:nvPr/>
        </p:nvSpPr>
        <p:spPr>
          <a:xfrm>
            <a:off x="540000" y="2099426"/>
            <a:ext cx="209352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</p:txBody>
      </p:sp>
      <p:sp>
        <p:nvSpPr>
          <p:cNvPr id="10100" name="yt_shape_10100"/>
          <p:cNvSpPr txBox="1"/>
          <p:nvPr/>
        </p:nvSpPr>
        <p:spPr>
          <a:xfrm>
            <a:off x="540000" y="3538992"/>
            <a:ext cx="2316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01" name="yt_shape_10101"/>
              <p:cNvSpPr txBox="1"/>
              <p:nvPr/>
            </p:nvSpPr>
            <p:spPr>
              <a:xfrm>
                <a:off x="540000" y="4018295"/>
                <a:ext cx="2837572" cy="1426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01" name="yt_shape_10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8295"/>
                <a:ext cx="2837572" cy="1426929"/>
              </a:xfrm>
              <a:prstGeom prst="rect">
                <a:avLst/>
              </a:prstGeom>
              <a:blipFill>
                <a:blip r:embed="rId2"/>
                <a:stretch>
                  <a:fillRect l="-6667" t="-3419" r="-5591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097">
            <a:extLst>
              <a:ext uri="{FF2B5EF4-FFF2-40B4-BE49-F238E27FC236}">
                <a16:creationId xmlns:a16="http://schemas.microsoft.com/office/drawing/2014/main" id="{3D792322-4A9A-4656-84EF-AFC28D4388E1}"/>
              </a:ext>
            </a:extLst>
          </p:cNvPr>
          <p:cNvSpPr txBox="1"/>
          <p:nvPr/>
        </p:nvSpPr>
        <p:spPr>
          <a:xfrm>
            <a:off x="538766" y="1092215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99" grpId="0" build="allAtOnce"/>
      <p:bldP spid="1010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3" name="yt_shape_10103"/>
          <p:cNvSpPr txBox="1"/>
          <p:nvPr/>
        </p:nvSpPr>
        <p:spPr>
          <a:xfrm>
            <a:off x="540000" y="1058072"/>
            <a:ext cx="84125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可化为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型方程的解法</a:t>
            </a:r>
          </a:p>
        </p:txBody>
      </p:sp>
      <p:sp>
        <p:nvSpPr>
          <p:cNvPr id="10104" name="yt_shape_10104"/>
          <p:cNvSpPr txBox="1"/>
          <p:nvPr/>
        </p:nvSpPr>
        <p:spPr>
          <a:xfrm>
            <a:off x="540119" y="1557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可以转化为两个一元一次方程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其中一个一元一次方程是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则另一个一元一次方程是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05" name="yt_table_10105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057918"/>
              </p:ext>
            </p:extLst>
          </p:nvPr>
        </p:nvGraphicFramePr>
        <p:xfrm>
          <a:off x="540000" y="2669436"/>
          <a:ext cx="11092816" cy="424371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84511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3149918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107" name="yt_shape_10107"/>
          <p:cNvSpPr txBox="1"/>
          <p:nvPr/>
        </p:nvSpPr>
        <p:spPr>
          <a:xfrm>
            <a:off x="540000" y="3144501"/>
            <a:ext cx="9103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会泽县校级月考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03343">
            <a:extLst>
              <a:ext uri="{FF2B5EF4-FFF2-40B4-BE49-F238E27FC236}">
                <a16:creationId xmlns:a16="http://schemas.microsoft.com/office/drawing/2014/main" id="{9A1A5D25-BDFF-6E78-7981-65A42861BD6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09870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709178-AE69-1288-2A71-0E841C5B9A34}"/>
              </a:ext>
            </a:extLst>
          </p:cNvPr>
          <p:cNvSpPr txBox="1"/>
          <p:nvPr/>
        </p:nvSpPr>
        <p:spPr>
          <a:xfrm>
            <a:off x="6376246" y="198631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A4796F-E307-0A95-1B8B-8B5E34D780D7}"/>
              </a:ext>
            </a:extLst>
          </p:cNvPr>
          <p:cNvSpPr txBox="1"/>
          <p:nvPr/>
        </p:nvSpPr>
        <p:spPr>
          <a:xfrm>
            <a:off x="7011126" y="3028139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9" name="yt_shape_10109"/>
          <p:cNvSpPr txBox="1"/>
          <p:nvPr/>
        </p:nvSpPr>
        <p:spPr>
          <a:xfrm>
            <a:off x="540000" y="1285347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110" name="yt_shape_10110"/>
          <p:cNvSpPr txBox="1"/>
          <p:nvPr/>
        </p:nvSpPr>
        <p:spPr>
          <a:xfrm>
            <a:off x="540000" y="1764650"/>
            <a:ext cx="470160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原方程可化为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开平方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</a:p>
        </p:txBody>
      </p:sp>
      <p:sp>
        <p:nvSpPr>
          <p:cNvPr id="10111" name="yt_shape_10111"/>
          <p:cNvSpPr txBox="1"/>
          <p:nvPr/>
        </p:nvSpPr>
        <p:spPr>
          <a:xfrm>
            <a:off x="540000" y="3204216"/>
            <a:ext cx="3085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12" name="yt_shape_10112"/>
              <p:cNvSpPr txBox="1"/>
              <p:nvPr/>
            </p:nvSpPr>
            <p:spPr>
              <a:xfrm>
                <a:off x="540000" y="3683519"/>
                <a:ext cx="4547720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原方程可化为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开平方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12" name="yt_shape_10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3519"/>
                <a:ext cx="4547720" cy="1473673"/>
              </a:xfrm>
              <a:prstGeom prst="rect">
                <a:avLst/>
              </a:prstGeom>
              <a:blipFill>
                <a:blip r:embed="rId2"/>
                <a:stretch>
                  <a:fillRect l="-4155" t="-3306" r="-308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108">
            <a:extLst>
              <a:ext uri="{FF2B5EF4-FFF2-40B4-BE49-F238E27FC236}">
                <a16:creationId xmlns:a16="http://schemas.microsoft.com/office/drawing/2014/main" id="{8FA13751-B06F-4231-8E9E-136BCFAAA479}"/>
              </a:ext>
            </a:extLst>
          </p:cNvPr>
          <p:cNvSpPr txBox="1"/>
          <p:nvPr/>
        </p:nvSpPr>
        <p:spPr>
          <a:xfrm>
            <a:off x="540000" y="831438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10" grpId="0" build="allAtOnce"/>
      <p:bldP spid="101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4" name="yt_shape_10114"/>
          <p:cNvSpPr txBox="1"/>
          <p:nvPr/>
        </p:nvSpPr>
        <p:spPr>
          <a:xfrm>
            <a:off x="540000" y="900000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开平方时漏解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5" name="yt_shape_10115"/>
              <p:cNvSpPr txBox="1"/>
              <p:nvPr/>
            </p:nvSpPr>
            <p:spPr>
              <a:xfrm>
                <a:off x="540000" y="1399565"/>
                <a:ext cx="7601440" cy="587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5" name="yt_shape_1011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601440" cy="587148"/>
              </a:xfrm>
              <a:prstGeom prst="rect">
                <a:avLst/>
              </a:prstGeom>
              <a:blipFill>
                <a:blip r:embed="rId2"/>
                <a:stretch>
                  <a:fillRect l="-2486" r="-481" b="-23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03405">
            <a:extLst>
              <a:ext uri="{FF2B5EF4-FFF2-40B4-BE49-F238E27FC236}">
                <a16:creationId xmlns:a16="http://schemas.microsoft.com/office/drawing/2014/main" id="{D64E32EC-6842-5D07-3C2F-987ABB7E4E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F8EFDF-2077-DE20-0C9D-EC141419DB2E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DBED37-4909-EA5A-9EE8-539B13474F28}"/>
                  </a:ext>
                </a:extLst>
              </p:cNvPr>
              <p:cNvSpPr txBox="1"/>
              <p:nvPr/>
            </p:nvSpPr>
            <p:spPr>
              <a:xfrm>
                <a:off x="5571264" y="1271809"/>
                <a:ext cx="2434336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78DBED37-4909-EA5A-9EE8-539B13474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1264" y="1271809"/>
                <a:ext cx="2434336" cy="675082"/>
              </a:xfrm>
              <a:prstGeom prst="rect">
                <a:avLst/>
              </a:prstGeom>
              <a:blipFill>
                <a:blip r:embed="rId4"/>
                <a:stretch>
                  <a:fillRect l="-4010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3fe5185-06a7-45ea-9f1b-9ff2ddb0ce1e.png&quot;}"/>
            </a:endParaRPr>
          </a:p>
        </p:txBody>
      </p:sp>
      <p:sp>
        <p:nvSpPr>
          <p:cNvPr id="10118" name="yt_shape_1011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19" name="yt_table_10119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280531"/>
              </p:ext>
            </p:extLst>
          </p:nvPr>
        </p:nvGraphicFramePr>
        <p:xfrm>
          <a:off x="540000" y="2755982"/>
          <a:ext cx="7505066" cy="428054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0121" name="yt_shape_10121"/>
          <p:cNvSpPr txBox="1"/>
          <p:nvPr/>
        </p:nvSpPr>
        <p:spPr>
          <a:xfrm>
            <a:off x="540119" y="3234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的两个解恰好是等腰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的底边长和腰长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2" name="yt_shape_10122"/>
              <p:cNvSpPr txBox="1"/>
              <p:nvPr/>
            </p:nvSpPr>
            <p:spPr>
              <a:xfrm>
                <a:off x="540119" y="4194164"/>
                <a:ext cx="11111999" cy="65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的两个根分别是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22" name="yt_shape_10122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4164"/>
                <a:ext cx="11111999" cy="651653"/>
              </a:xfrm>
              <a:prstGeom prst="rect">
                <a:avLst/>
              </a:prstGeom>
              <a:blipFill>
                <a:blip r:embed="rId2"/>
                <a:stretch>
                  <a:fillRect l="-1701" r="-104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03434">
            <a:extLst>
              <a:ext uri="{FF2B5EF4-FFF2-40B4-BE49-F238E27FC236}">
                <a16:creationId xmlns:a16="http://schemas.microsoft.com/office/drawing/2014/main" id="{642AF6E1-FF4B-CA92-BE50-49701DB9E50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616B7F-7216-9A5E-4022-3952D6809708}"/>
              </a:ext>
            </a:extLst>
          </p:cNvPr>
          <p:cNvSpPr txBox="1"/>
          <p:nvPr/>
        </p:nvSpPr>
        <p:spPr>
          <a:xfrm>
            <a:off x="1059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F21859-A245-A777-4493-B681BBA08853}"/>
              </a:ext>
            </a:extLst>
          </p:cNvPr>
          <p:cNvSpPr txBox="1"/>
          <p:nvPr/>
        </p:nvSpPr>
        <p:spPr>
          <a:xfrm>
            <a:off x="2853583" y="366341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038E71-9F0E-2EF0-319F-C0073FCA27F5}"/>
              </a:ext>
            </a:extLst>
          </p:cNvPr>
          <p:cNvSpPr txBox="1"/>
          <p:nvPr/>
        </p:nvSpPr>
        <p:spPr>
          <a:xfrm>
            <a:off x="10950467" y="4147358"/>
            <a:ext cx="637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000" y="1299601"/>
            <a:ext cx="2393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26" name="yt_shape_10126"/>
              <p:cNvSpPr txBox="1"/>
              <p:nvPr/>
            </p:nvSpPr>
            <p:spPr>
              <a:xfrm>
                <a:off x="540000" y="1778904"/>
                <a:ext cx="2231380" cy="1589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方程无实数根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26" name="yt_shape_10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8904"/>
                <a:ext cx="2231380" cy="1589089"/>
              </a:xfrm>
              <a:prstGeom prst="rect">
                <a:avLst/>
              </a:prstGeom>
              <a:blipFill>
                <a:blip r:embed="rId2"/>
                <a:stretch>
                  <a:fillRect l="-8470" t="-3462" r="-737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28" name="yt_shape_10128"/>
          <p:cNvSpPr txBox="1"/>
          <p:nvPr/>
        </p:nvSpPr>
        <p:spPr>
          <a:xfrm>
            <a:off x="540000" y="3418781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29" name="yt_shape_10129"/>
              <p:cNvSpPr txBox="1"/>
              <p:nvPr/>
            </p:nvSpPr>
            <p:spPr>
              <a:xfrm>
                <a:off x="540000" y="3898084"/>
                <a:ext cx="3008837" cy="2483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29" name="yt_shape_10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8084"/>
                <a:ext cx="3008837" cy="2483244"/>
              </a:xfrm>
              <a:prstGeom prst="rect">
                <a:avLst/>
              </a:prstGeom>
              <a:blipFill>
                <a:blip r:embed="rId3"/>
                <a:stretch>
                  <a:fillRect l="-6288" t="-1961" r="-5274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124">
            <a:extLst>
              <a:ext uri="{FF2B5EF4-FFF2-40B4-BE49-F238E27FC236}">
                <a16:creationId xmlns:a16="http://schemas.microsoft.com/office/drawing/2014/main" id="{90FA9086-5B65-4216-943B-23789D3B1F69}"/>
              </a:ext>
            </a:extLst>
          </p:cNvPr>
          <p:cNvSpPr txBox="1"/>
          <p:nvPr/>
        </p:nvSpPr>
        <p:spPr>
          <a:xfrm>
            <a:off x="540000" y="876273"/>
            <a:ext cx="375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用直接开平方法解方程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7" name="yt_shape_10131">
            <a:extLst>
              <a:ext uri="{FF2B5EF4-FFF2-40B4-BE49-F238E27FC236}">
                <a16:creationId xmlns:a16="http://schemas.microsoft.com/office/drawing/2014/main" id="{DA6B60A4-16D2-419D-AA30-42964418C3F6}"/>
              </a:ext>
            </a:extLst>
          </p:cNvPr>
          <p:cNvSpPr txBox="1"/>
          <p:nvPr/>
        </p:nvSpPr>
        <p:spPr>
          <a:xfrm>
            <a:off x="6681890" y="3429000"/>
            <a:ext cx="3922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132">
                <a:extLst>
                  <a:ext uri="{FF2B5EF4-FFF2-40B4-BE49-F238E27FC236}">
                    <a16:creationId xmlns:a16="http://schemas.microsoft.com/office/drawing/2014/main" id="{FE37A116-638B-4E1C-8572-0EC819C691BC}"/>
                  </a:ext>
                </a:extLst>
              </p:cNvPr>
              <p:cNvSpPr txBox="1"/>
              <p:nvPr/>
            </p:nvSpPr>
            <p:spPr>
              <a:xfrm>
                <a:off x="6681890" y="3908303"/>
                <a:ext cx="4853893" cy="20889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>
          <p:sp>
            <p:nvSpPr>
              <p:cNvPr id="8" name="yt_shape_10132">
                <a:extLst>
                  <a:ext uri="{FF2B5EF4-FFF2-40B4-BE49-F238E27FC236}">
                    <a16:creationId xmlns:a16="http://schemas.microsoft.com/office/drawing/2014/main" id="{FE37A116-638B-4E1C-8572-0EC819C691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890" y="3908303"/>
                <a:ext cx="4853893" cy="2088970"/>
              </a:xfrm>
              <a:prstGeom prst="rect">
                <a:avLst/>
              </a:prstGeom>
              <a:blipFill>
                <a:blip r:embed="rId4"/>
                <a:stretch>
                  <a:fillRect l="-3769" t="-2332" r="-2889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26" grpId="0" build="allAtOnce"/>
      <p:bldP spid="10129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1217</Words>
  <Application>Microsoft Office PowerPoint</Application>
  <PresentationFormat>宽屏</PresentationFormat>
  <Paragraphs>100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2023-05-05T05:33:04Z</dcterms:created>
  <dcterms:modified xsi:type="dcterms:W3CDTF">2023-05-18T08:37:12Z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