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9" r:id="rId6"/>
    <p:sldId id="371" r:id="rId7"/>
    <p:sldId id="374" r:id="rId8"/>
    <p:sldId id="376" r:id="rId9"/>
    <p:sldId id="378" r:id="rId10"/>
    <p:sldId id="382" r:id="rId11"/>
    <p:sldId id="384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55" name="yt_image_126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57" name="yt_image_126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59" name="yt_shape_12659"/>
              <p:cNvSpPr txBox="1"/>
              <p:nvPr/>
            </p:nvSpPr>
            <p:spPr>
              <a:xfrm>
                <a:off x="540119" y="2203253"/>
                <a:ext cx="11111999" cy="25047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石拱桥是我国古代人民勤劳和智慧的结晶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隋代建造的赵州桥距今约有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年历史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是我国古代石拱桥的代表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是根据某石拱桥的实物图画出的几何图形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桥的主桥拱是圆弧形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桥的跨度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弧所对的弦长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拱高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弧的中点到弦的距离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59" name="yt_shape_126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3253"/>
                <a:ext cx="11111999" cy="2504725"/>
              </a:xfrm>
              <a:prstGeom prst="rect">
                <a:avLst/>
              </a:prstGeom>
              <a:blipFill>
                <a:blip r:embed="rId4"/>
                <a:stretch>
                  <a:fillRect l="-1701" t="-1946" r="-1701" b="-6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61" name="yt_image_126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8651" y="4221088"/>
            <a:ext cx="2983230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663">
            <a:extLst>
              <a:ext uri="{FF2B5EF4-FFF2-40B4-BE49-F238E27FC236}">
                <a16:creationId xmlns:a16="http://schemas.microsoft.com/office/drawing/2014/main" id="{0171C134-65CB-4B14-A89E-58C512706499}"/>
              </a:ext>
            </a:extLst>
          </p:cNvPr>
          <p:cNvSpPr txBox="1"/>
          <p:nvPr/>
        </p:nvSpPr>
        <p:spPr>
          <a:xfrm>
            <a:off x="540119" y="4784634"/>
            <a:ext cx="64713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直接判断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求这座石拱桥主桥拱的半径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5" name="yt_shape_12735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83c28c4-abe6-4ba1-8e8c-87c4cddec0b8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36" name="yt_shape_12736"/>
              <p:cNvSpPr txBox="1"/>
              <p:nvPr/>
            </p:nvSpPr>
            <p:spPr>
              <a:xfrm>
                <a:off x="540119" y="1445856"/>
                <a:ext cx="11111999" cy="15372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应用意识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某地有一座圆弧形的拱桥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桥下水面宽为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7.2m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拱顶高出水面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2.4m.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现有一艘宽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船舱顶部为正方形并高出水面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的货船要经过这里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此时货船能顺利通过这座拱桥吗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请说明理由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提示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设该圆所在圆的圆心为点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-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groupChrPr>
                      <m:e>
                        <m:r>
                          <a:rPr lang="en-US" altLang="zh-CN" sz="2400" b="0" i="1" spc="-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en-US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736" name="yt_shape_12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5856"/>
                <a:ext cx="11111999" cy="1537216"/>
              </a:xfrm>
              <a:prstGeom prst="rect">
                <a:avLst/>
              </a:prstGeom>
              <a:blipFill>
                <a:blip r:embed="rId2"/>
                <a:stretch>
                  <a:fillRect l="-1701" t="-7143" r="-1701" b="-11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38" name="yt_image_1273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0841" y="3650535"/>
            <a:ext cx="1931040" cy="111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39" name="yt_image_1273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0211" y="5124112"/>
            <a:ext cx="193167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91900">
            <a:extLst>
              <a:ext uri="{FF2B5EF4-FFF2-40B4-BE49-F238E27FC236}">
                <a16:creationId xmlns:a16="http://schemas.microsoft.com/office/drawing/2014/main" id="{41129C08-6906-E294-B4E4-08CF4360DA2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p:sp>
        <p:nvSpPr>
          <p:cNvPr id="10" name="yt_shape_12742">
            <a:extLst>
              <a:ext uri="{FF2B5EF4-FFF2-40B4-BE49-F238E27FC236}">
                <a16:creationId xmlns:a16="http://schemas.microsoft.com/office/drawing/2014/main" id="{DA246978-BDA3-45CC-B16B-EE5692DED529}"/>
              </a:ext>
            </a:extLst>
          </p:cNvPr>
          <p:cNvSpPr txBox="1"/>
          <p:nvPr/>
        </p:nvSpPr>
        <p:spPr>
          <a:xfrm>
            <a:off x="603500" y="2924944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能顺利通过这座拱桥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743">
                <a:extLst>
                  <a:ext uri="{FF2B5EF4-FFF2-40B4-BE49-F238E27FC236}">
                    <a16:creationId xmlns:a16="http://schemas.microsoft.com/office/drawing/2014/main" id="{66C3A7EE-6539-4E4F-AD7A-405B5746E55A}"/>
                  </a:ext>
                </a:extLst>
              </p:cNvPr>
              <p:cNvSpPr txBox="1"/>
              <p:nvPr/>
            </p:nvSpPr>
            <p:spPr>
              <a:xfrm>
                <a:off x="603500" y="3328885"/>
                <a:ext cx="9116711" cy="33721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7.2m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2.4m.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3.6m.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3.9.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𝐻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货船能顺利通过这座拱桥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743">
                <a:extLst>
                  <a:ext uri="{FF2B5EF4-FFF2-40B4-BE49-F238E27FC236}">
                    <a16:creationId xmlns:a16="http://schemas.microsoft.com/office/drawing/2014/main" id="{66C3A7EE-6539-4E4F-AD7A-405B5746E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3328885"/>
                <a:ext cx="9116711" cy="3372142"/>
              </a:xfrm>
              <a:prstGeom prst="rect">
                <a:avLst/>
              </a:prstGeom>
              <a:blipFill>
                <a:blip r:embed="rId6"/>
                <a:stretch>
                  <a:fillRect l="-2005" t="-3255" r="-1872" b="-4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5" name="yt_shape_12745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67e01488-6244-4105-87f8-dcd0b9136ac8.png&quot;}"/>
            </a:endParaRPr>
          </a:p>
        </p:txBody>
      </p:sp>
      <p:sp>
        <p:nvSpPr>
          <p:cNvPr id="12746" name="yt_shape_12746"/>
          <p:cNvSpPr txBox="1"/>
          <p:nvPr/>
        </p:nvSpPr>
        <p:spPr>
          <a:xfrm>
            <a:off x="4711005" y="141001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垂径定理与勾股定理</a:t>
            </a:r>
          </a:p>
        </p:txBody>
      </p:sp>
      <p:sp>
        <p:nvSpPr>
          <p:cNvPr id="12747" name="yt_shape_12747"/>
          <p:cNvSpPr txBox="1"/>
          <p:nvPr/>
        </p:nvSpPr>
        <p:spPr>
          <a:xfrm>
            <a:off x="540000" y="188931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运用勾股定理列方程进行计算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48" name="yt_shape_12748"/>
              <p:cNvSpPr txBox="1"/>
              <p:nvPr/>
            </p:nvSpPr>
            <p:spPr>
              <a:xfrm>
                <a:off x="540000" y="2368622"/>
                <a:ext cx="1105283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748" name="yt_shape_12748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8622"/>
                <a:ext cx="11052834" cy="469167"/>
              </a:xfrm>
              <a:prstGeom prst="rect">
                <a:avLst/>
              </a:prstGeom>
              <a:blipFill>
                <a:blip r:embed="rId2"/>
                <a:stretch>
                  <a:fillRect l="-1710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50" name="yt_image_12750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327" y="3645024"/>
            <a:ext cx="144018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91925">
            <a:extLst>
              <a:ext uri="{FF2B5EF4-FFF2-40B4-BE49-F238E27FC236}">
                <a16:creationId xmlns:a16="http://schemas.microsoft.com/office/drawing/2014/main" id="{56D4D84D-E95B-14FD-40FB-A252B319E3A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154F60-075D-1041-3C3B-584227DF95B6}"/>
              </a:ext>
            </a:extLst>
          </p:cNvPr>
          <p:cNvSpPr txBox="1"/>
          <p:nvPr/>
        </p:nvSpPr>
        <p:spPr>
          <a:xfrm>
            <a:off x="10786328" y="2321816"/>
            <a:ext cx="637285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2" name="yt_shape_12752"/>
          <p:cNvSpPr txBox="1"/>
          <p:nvPr/>
        </p:nvSpPr>
        <p:spPr>
          <a:xfrm>
            <a:off x="540000" y="90000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作垂直于弦的垂线段</a:t>
            </a:r>
          </a:p>
        </p:txBody>
      </p:sp>
      <p:sp>
        <p:nvSpPr>
          <p:cNvPr id="12753" name="yt_shape_1275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涉及弦长、半径或圆心到弦的距离时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常过圆心作弦的垂线段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构造直角三角形解题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54" name="yt_image_1275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6469" y="3282124"/>
            <a:ext cx="163906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56" name="yt_shape_12756"/>
              <p:cNvSpPr txBox="1"/>
              <p:nvPr/>
            </p:nvSpPr>
            <p:spPr>
              <a:xfrm>
                <a:off x="540119" y="241475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2756" name="yt_shape_12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14758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7097" r="-933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758" name="yt_image_1275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5160324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3149A7-398D-C380-3529-C302C4E6A020}"/>
                  </a:ext>
                </a:extLst>
              </p:cNvPr>
              <p:cNvSpPr txBox="1"/>
              <p:nvPr/>
            </p:nvSpPr>
            <p:spPr>
              <a:xfrm>
                <a:off x="3129808" y="2816278"/>
                <a:ext cx="10057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3149A7-398D-C380-3529-C302C4E6A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808" y="2816278"/>
                <a:ext cx="1005714" cy="519634"/>
              </a:xfrm>
              <a:prstGeom prst="rect">
                <a:avLst/>
              </a:prstGeom>
              <a:blipFill>
                <a:blip r:embed="rId5"/>
                <a:stretch>
                  <a:fillRect l="-9091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0" name="yt_shape_12670"/>
              <p:cNvSpPr txBox="1"/>
              <p:nvPr/>
            </p:nvSpPr>
            <p:spPr>
              <a:xfrm>
                <a:off x="540119" y="900198"/>
                <a:ext cx="11111999" cy="54157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设主桥拱半径为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根据勾股定理列出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的方程便可求得结果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设主桥拱半径为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由题意可知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这座石拱桥主桥拱的半径约为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>
          <p:sp>
            <p:nvSpPr>
              <p:cNvPr id="12670" name="yt_shape_12670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5415713"/>
              </a:xfrm>
              <a:prstGeom prst="rect">
                <a:avLst/>
              </a:prstGeom>
              <a:blipFill>
                <a:blip r:embed="rId2"/>
                <a:stretch>
                  <a:fillRect l="-1701" t="-2027" r="-1153" b="-2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d32c1933-bc7e-41bb-a9a5-a66743d50537.png&quot;}"/>
            </a:endParaRPr>
          </a:p>
        </p:txBody>
      </p:sp>
      <p:sp>
        <p:nvSpPr>
          <p:cNvPr id="12679" name="yt_shape_12679"/>
          <p:cNvSpPr txBox="1"/>
          <p:nvPr/>
        </p:nvSpPr>
        <p:spPr>
          <a:xfrm>
            <a:off x="540000" y="1662201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</a:t>
            </a:r>
          </a:p>
        </p:txBody>
      </p:sp>
      <p:sp>
        <p:nvSpPr>
          <p:cNvPr id="12680" name="yt_shape_12680"/>
          <p:cNvSpPr txBox="1"/>
          <p:nvPr/>
        </p:nvSpPr>
        <p:spPr>
          <a:xfrm>
            <a:off x="540119" y="21919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圆是轴对称图形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它的对称轴有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垂径定理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垂直于弦的直径平分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并且平分弦所对的两条弧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91590">
            <a:extLst>
              <a:ext uri="{FF2B5EF4-FFF2-40B4-BE49-F238E27FC236}">
                <a16:creationId xmlns:a16="http://schemas.microsoft.com/office/drawing/2014/main" id="{187EF354-8946-94FB-6325-B182DD1E5CA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591606">
            <a:extLst>
              <a:ext uri="{FF2B5EF4-FFF2-40B4-BE49-F238E27FC236}">
                <a16:creationId xmlns:a16="http://schemas.microsoft.com/office/drawing/2014/main" id="{33E439B0-AE69-6C32-D959-72B9B599E17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FE281F-A69D-5AE2-25C9-D8DC643E4DE4}"/>
              </a:ext>
            </a:extLst>
          </p:cNvPr>
          <p:cNvSpPr txBox="1"/>
          <p:nvPr/>
        </p:nvSpPr>
        <p:spPr>
          <a:xfrm>
            <a:off x="6393708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A5430A-4BA2-2DBA-FA2B-B6700D89577E}"/>
              </a:ext>
            </a:extLst>
          </p:cNvPr>
          <p:cNvSpPr txBox="1"/>
          <p:nvPr/>
        </p:nvSpPr>
        <p:spPr>
          <a:xfrm>
            <a:off x="2278908" y="25904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681">
            <a:extLst>
              <a:ext uri="{FF2B5EF4-FFF2-40B4-BE49-F238E27FC236}">
                <a16:creationId xmlns:a16="http://schemas.microsoft.com/office/drawing/2014/main" id="{49776843-57F5-44F8-B809-5BCB90E64DDB}"/>
              </a:ext>
            </a:extLst>
          </p:cNvPr>
          <p:cNvSpPr txBox="1"/>
          <p:nvPr/>
        </p:nvSpPr>
        <p:spPr>
          <a:xfrm>
            <a:off x="603500" y="32849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下列结论中不一定正确的是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yt_table_12685_skip" title="H_71.62504">
                <a:extLst>
                  <a:ext uri="{FF2B5EF4-FFF2-40B4-BE49-F238E27FC236}">
                    <a16:creationId xmlns:a16="http://schemas.microsoft.com/office/drawing/2014/main" id="{0A3144A6-7D11-457D-B419-7E2DA37E6A3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544971"/>
                  </p:ext>
                </p:extLst>
              </p:nvPr>
            </p:nvGraphicFramePr>
            <p:xfrm>
              <a:off x="603500" y="4459076"/>
              <a:ext cx="6860223" cy="909638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895918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COE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DOE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yt_table_12685_skip" title="H_71.62504">
                <a:extLst>
                  <a:ext uri="{FF2B5EF4-FFF2-40B4-BE49-F238E27FC236}">
                    <a16:creationId xmlns:a16="http://schemas.microsoft.com/office/drawing/2014/main" id="{0A3144A6-7D11-457D-B419-7E2DA37E6A3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2544971"/>
                  </p:ext>
                </p:extLst>
              </p:nvPr>
            </p:nvGraphicFramePr>
            <p:xfrm>
              <a:off x="603500" y="4459076"/>
              <a:ext cx="6860223" cy="909638"/>
            </p:xfrm>
            <a:graphic>
              <a:graphicData uri="http://schemas.openxmlformats.org/drawingml/2006/table">
                <a:tbl>
                  <a:tblPr/>
                  <a:tblGrid>
                    <a:gridCol w="3964305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895918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COE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DOE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4852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154" t="-97500" r="-73118" b="-38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" name="yt_shape_12682_skip" title="H_161.5911">
            <a:extLst>
              <a:ext uri="{FF2B5EF4-FFF2-40B4-BE49-F238E27FC236}">
                <a16:creationId xmlns:a16="http://schemas.microsoft.com/office/drawing/2014/main" id="{B7DC8B78-3517-4757-95A6-B9A05601DE44}"/>
              </a:ext>
            </a:extLst>
          </p:cNvPr>
          <p:cNvGrpSpPr/>
          <p:nvPr/>
        </p:nvGrpSpPr>
        <p:grpSpPr>
          <a:xfrm>
            <a:off x="10199691" y="4085792"/>
            <a:ext cx="1483614" cy="2052207"/>
            <a:chOff x="0" y="0"/>
            <a:chExt cx="1483614" cy="2052207"/>
          </a:xfrm>
        </p:grpSpPr>
        <p:pic>
          <p:nvPicPr>
            <p:cNvPr id="12" name="yt_image_12682">
              <a:extLst>
                <a:ext uri="{FF2B5EF4-FFF2-40B4-BE49-F238E27FC236}">
                  <a16:creationId xmlns:a16="http://schemas.microsoft.com/office/drawing/2014/main" id="{012D261F-6925-45CC-B29F-14BB3A815C17}"/>
                </a:ex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83614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684">
              <a:extLst>
                <a:ext uri="{FF2B5EF4-FFF2-40B4-BE49-F238E27FC236}">
                  <a16:creationId xmlns:a16="http://schemas.microsoft.com/office/drawing/2014/main" id="{0EF46EF6-E558-42B8-834B-041AE3F2F4BC}"/>
                </a:ext>
              </a:extLst>
            </p:cNvPr>
            <p:cNvSpPr txBox="1"/>
            <p:nvPr/>
          </p:nvSpPr>
          <p:spPr>
            <a:xfrm>
              <a:off x="208526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EC0D878-1BEC-482E-AA54-F932D0E79BD4}"/>
              </a:ext>
            </a:extLst>
          </p:cNvPr>
          <p:cNvSpPr txBox="1"/>
          <p:nvPr/>
        </p:nvSpPr>
        <p:spPr>
          <a:xfrm>
            <a:off x="1123089" y="37136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6" name="yt_shape_12686"/>
          <p:cNvSpPr txBox="1"/>
          <p:nvPr/>
        </p:nvSpPr>
        <p:spPr>
          <a:xfrm>
            <a:off x="481803" y="9685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90" name="yt_table_12690_skip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370620"/>
              </p:ext>
            </p:extLst>
          </p:nvPr>
        </p:nvGraphicFramePr>
        <p:xfrm>
          <a:off x="481684" y="1928033"/>
          <a:ext cx="8686166" cy="428054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grpSp>
        <p:nvGrpSpPr>
          <p:cNvPr id="12687" name="yt_shape_12687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9023" y="1625390"/>
            <a:ext cx="1482471" cy="1695591"/>
            <a:chOff x="0" y="0"/>
            <a:chExt cx="1482471" cy="1695591"/>
          </a:xfrm>
        </p:grpSpPr>
        <p:pic>
          <p:nvPicPr>
            <p:cNvPr id="2" name="yt_image_126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247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89" name="yt_shape_12689"/>
            <p:cNvSpPr txBox="1"/>
            <p:nvPr/>
          </p:nvSpPr>
          <p:spPr>
            <a:xfrm>
              <a:off x="207954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EA20B8-A3B9-7C0E-9C35-C6AB14F71133}"/>
              </a:ext>
            </a:extLst>
          </p:cNvPr>
          <p:cNvSpPr txBox="1"/>
          <p:nvPr/>
        </p:nvSpPr>
        <p:spPr>
          <a:xfrm>
            <a:off x="1001392" y="13972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692">
                <a:extLst>
                  <a:ext uri="{FF2B5EF4-FFF2-40B4-BE49-F238E27FC236}">
                    <a16:creationId xmlns:a16="http://schemas.microsoft.com/office/drawing/2014/main" id="{73C1DF82-6136-42E9-BF4C-C37F6EE6615F}"/>
                  </a:ext>
                </a:extLst>
              </p:cNvPr>
              <p:cNvSpPr txBox="1"/>
              <p:nvPr/>
            </p:nvSpPr>
            <p:spPr>
              <a:xfrm>
                <a:off x="479495" y="335358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垂直平分半径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8" name="yt_shape_12692">
                <a:extLst>
                  <a:ext uri="{FF2B5EF4-FFF2-40B4-BE49-F238E27FC236}">
                    <a16:creationId xmlns:a16="http://schemas.microsoft.com/office/drawing/2014/main" id="{73C1DF82-6136-42E9-BF4C-C37F6EE66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95" y="3353582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7097" r="-1043" b="-15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697">
            <a:extLst>
              <a:ext uri="{FF2B5EF4-FFF2-40B4-BE49-F238E27FC236}">
                <a16:creationId xmlns:a16="http://schemas.microsoft.com/office/drawing/2014/main" id="{BA6580D0-7633-4C62-9F23-7A93F6F58338}"/>
              </a:ext>
            </a:extLst>
          </p:cNvPr>
          <p:cNvSpPr txBox="1"/>
          <p:nvPr/>
        </p:nvSpPr>
        <p:spPr>
          <a:xfrm>
            <a:off x="479376" y="64187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2694" title="H_146.9211">
            <a:extLst>
              <a:ext uri="{FF2B5EF4-FFF2-40B4-BE49-F238E27FC236}">
                <a16:creationId xmlns:a16="http://schemas.microsoft.com/office/drawing/2014/main" id="{D99EBF82-8F6A-490B-ACE5-998AE3266FEF}"/>
              </a:ext>
            </a:extLst>
          </p:cNvPr>
          <p:cNvGrpSpPr/>
          <p:nvPr/>
        </p:nvGrpSpPr>
        <p:grpSpPr>
          <a:xfrm>
            <a:off x="10316977" y="4401318"/>
            <a:ext cx="1475613" cy="1865898"/>
            <a:chOff x="0" y="0"/>
            <a:chExt cx="1475613" cy="1865898"/>
          </a:xfrm>
        </p:grpSpPr>
        <p:pic>
          <p:nvPicPr>
            <p:cNvPr id="11" name="yt_image_12694">
              <a:extLst>
                <a:ext uri="{FF2B5EF4-FFF2-40B4-BE49-F238E27FC236}">
                  <a16:creationId xmlns:a16="http://schemas.microsoft.com/office/drawing/2014/main" id="{89C38D82-AD19-445D-9586-16052FDF9564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561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696">
              <a:extLst>
                <a:ext uri="{FF2B5EF4-FFF2-40B4-BE49-F238E27FC236}">
                  <a16:creationId xmlns:a16="http://schemas.microsoft.com/office/drawing/2014/main" id="{9BF77E0D-1B71-4858-8737-0F38ED7F380E}"/>
                </a:ext>
              </a:extLst>
            </p:cNvPr>
            <p:cNvSpPr txBox="1"/>
            <p:nvPr/>
          </p:nvSpPr>
          <p:spPr>
            <a:xfrm>
              <a:off x="204525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5D10D40-A54F-4533-9D23-EB993AC66C28}"/>
                  </a:ext>
                </a:extLst>
              </p:cNvPr>
              <p:cNvSpPr txBox="1"/>
              <p:nvPr/>
            </p:nvSpPr>
            <p:spPr>
              <a:xfrm>
                <a:off x="985637" y="3755102"/>
                <a:ext cx="10057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5D10D40-A54F-4533-9D23-EB993AC66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637" y="3755102"/>
                <a:ext cx="1005714" cy="519634"/>
              </a:xfrm>
              <a:prstGeom prst="rect">
                <a:avLst/>
              </a:prstGeom>
              <a:blipFill>
                <a:blip r:embed="rId5"/>
                <a:stretch>
                  <a:fillRect l="-9697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" name="yt_shape_12698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垂径定理的推论</a:t>
            </a:r>
          </a:p>
        </p:txBody>
      </p:sp>
      <p:sp>
        <p:nvSpPr>
          <p:cNvPr id="12699" name="yt_shape_12699"/>
          <p:cNvSpPr txBox="1"/>
          <p:nvPr/>
        </p:nvSpPr>
        <p:spPr>
          <a:xfrm>
            <a:off x="540000" y="1399565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平分弦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不是直径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的直径垂直于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并且平分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弦所对的两条弧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700" name="yt_shape_12700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704" name="yt_shape_12704"/>
          <p:cNvSpPr txBox="1"/>
          <p:nvPr/>
        </p:nvSpPr>
        <p:spPr>
          <a:xfrm>
            <a:off x="540000" y="4736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1" name="yt_shape_12701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6199" y="2990667"/>
            <a:ext cx="1379601" cy="1695591"/>
            <a:chOff x="0" y="0"/>
            <a:chExt cx="1379601" cy="1695591"/>
          </a:xfrm>
        </p:grpSpPr>
        <p:pic>
          <p:nvPicPr>
            <p:cNvPr id="2" name="yt_image_127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9601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3" name="yt_shape_12703"/>
            <p:cNvSpPr txBox="1"/>
            <p:nvPr/>
          </p:nvSpPr>
          <p:spPr>
            <a:xfrm>
              <a:off x="156519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91772">
            <a:extLst>
              <a:ext uri="{FF2B5EF4-FFF2-40B4-BE49-F238E27FC236}">
                <a16:creationId xmlns:a16="http://schemas.microsoft.com/office/drawing/2014/main" id="{B34BBD54-CC6A-6E54-0EED-CB014461052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D4441D3-7799-B988-6032-6CCCE30793EB}"/>
              </a:ext>
            </a:extLst>
          </p:cNvPr>
          <p:cNvSpPr txBox="1"/>
          <p:nvPr/>
        </p:nvSpPr>
        <p:spPr>
          <a:xfrm>
            <a:off x="5936389" y="13393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55F1C4-28CB-522E-7BAD-73BB91556AA6}"/>
              </a:ext>
            </a:extLst>
          </p:cNvPr>
          <p:cNvSpPr txBox="1"/>
          <p:nvPr/>
        </p:nvSpPr>
        <p:spPr>
          <a:xfrm>
            <a:off x="8374789" y="133931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弦所对的两条弧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D2AD87-A0A6-2619-51D3-B11B6E33F5D8}"/>
              </a:ext>
            </a:extLst>
          </p:cNvPr>
          <p:cNvSpPr txBox="1"/>
          <p:nvPr/>
        </p:nvSpPr>
        <p:spPr>
          <a:xfrm>
            <a:off x="7047757" y="18320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4CDB34-B5D7-21AC-8AFA-FBD4FC85C494}"/>
              </a:ext>
            </a:extLst>
          </p:cNvPr>
          <p:cNvSpPr txBox="1"/>
          <p:nvPr/>
        </p:nvSpPr>
        <p:spPr>
          <a:xfrm>
            <a:off x="1364508" y="23075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垂径定理的应用</a:t>
            </a:r>
          </a:p>
        </p:txBody>
      </p:sp>
      <p:sp>
        <p:nvSpPr>
          <p:cNvPr id="12706" name="yt_shape_1270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一块圆形玻璃镜面碎成了几块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其中一块如图所示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弓形宽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则镜面半径为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710" name="yt_shape_12710"/>
          <p:cNvSpPr txBox="1"/>
          <p:nvPr/>
        </p:nvSpPr>
        <p:spPr>
          <a:xfrm>
            <a:off x="540000" y="37477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07" name="yt_shape_12707" title="H_93.3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975163" y="2348880"/>
            <a:ext cx="4241673" cy="1185813"/>
            <a:chOff x="0" y="0"/>
            <a:chExt cx="4241673" cy="1185813"/>
          </a:xfrm>
        </p:grpSpPr>
        <p:pic>
          <p:nvPicPr>
            <p:cNvPr id="2" name="yt_image_1270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241673" cy="789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09" name="yt_shape_12709"/>
            <p:cNvSpPr txBox="1"/>
            <p:nvPr/>
          </p:nvSpPr>
          <p:spPr>
            <a:xfrm>
              <a:off x="1587555" y="8258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91808">
            <a:extLst>
              <a:ext uri="{FF2B5EF4-FFF2-40B4-BE49-F238E27FC236}">
                <a16:creationId xmlns:a16="http://schemas.microsoft.com/office/drawing/2014/main" id="{9487E858-79CF-630E-8841-462F9F1A799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524B5FD-2995-B9A8-98E3-09B35119C1D0}"/>
              </a:ext>
            </a:extLst>
          </p:cNvPr>
          <p:cNvSpPr txBox="1"/>
          <p:nvPr/>
        </p:nvSpPr>
        <p:spPr>
          <a:xfrm>
            <a:off x="6207971" y="182824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711">
                <a:extLst>
                  <a:ext uri="{FF2B5EF4-FFF2-40B4-BE49-F238E27FC236}">
                    <a16:creationId xmlns:a16="http://schemas.microsoft.com/office/drawing/2014/main" id="{2337C145-D83E-4BBB-8943-54F34B2E65C9}"/>
                  </a:ext>
                </a:extLst>
              </p:cNvPr>
              <p:cNvSpPr txBox="1"/>
              <p:nvPr/>
            </p:nvSpPr>
            <p:spPr>
              <a:xfrm>
                <a:off x="540000" y="3645024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青海省中考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如图是一个隧道的横截面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它的形状是以点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为圆心的圆的一部分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0" name="yt_shape_12711">
                <a:extLst>
                  <a:ext uri="{FF2B5EF4-FFF2-40B4-BE49-F238E27FC236}">
                    <a16:creationId xmlns:a16="http://schemas.microsoft.com/office/drawing/2014/main" id="{2337C145-D83E-4BBB-8943-54F34B2E65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5024"/>
                <a:ext cx="11111999" cy="1602426"/>
              </a:xfrm>
              <a:prstGeom prst="rect">
                <a:avLst/>
              </a:prstGeom>
              <a:blipFill>
                <a:blip r:embed="rId4"/>
                <a:stretch>
                  <a:fillRect l="-1701" t="-4563" b="-4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716">
            <a:extLst>
              <a:ext uri="{FF2B5EF4-FFF2-40B4-BE49-F238E27FC236}">
                <a16:creationId xmlns:a16="http://schemas.microsoft.com/office/drawing/2014/main" id="{1355E29A-AB4E-49C8-9BEF-1AEF8C83B132}"/>
              </a:ext>
            </a:extLst>
          </p:cNvPr>
          <p:cNvSpPr txBox="1"/>
          <p:nvPr/>
        </p:nvSpPr>
        <p:spPr>
          <a:xfrm>
            <a:off x="539881" y="73394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713" title="H_144.76111">
            <a:extLst>
              <a:ext uri="{FF2B5EF4-FFF2-40B4-BE49-F238E27FC236}">
                <a16:creationId xmlns:a16="http://schemas.microsoft.com/office/drawing/2014/main" id="{6CD168D1-9723-4C7B-AB84-D59E12CB8B7C}"/>
              </a:ext>
            </a:extLst>
          </p:cNvPr>
          <p:cNvGrpSpPr/>
          <p:nvPr/>
        </p:nvGrpSpPr>
        <p:grpSpPr>
          <a:xfrm>
            <a:off x="5507066" y="4758886"/>
            <a:ext cx="1213866" cy="1838466"/>
            <a:chOff x="0" y="0"/>
            <a:chExt cx="1213866" cy="1838466"/>
          </a:xfrm>
        </p:grpSpPr>
        <p:pic>
          <p:nvPicPr>
            <p:cNvPr id="13" name="yt_image_12713">
              <a:extLst>
                <a:ext uri="{FF2B5EF4-FFF2-40B4-BE49-F238E27FC236}">
                  <a16:creationId xmlns:a16="http://schemas.microsoft.com/office/drawing/2014/main" id="{F9E87479-2AA6-41FF-A34B-7E432BEDAE75}"/>
                </a:ex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13866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715">
              <a:extLst>
                <a:ext uri="{FF2B5EF4-FFF2-40B4-BE49-F238E27FC236}">
                  <a16:creationId xmlns:a16="http://schemas.microsoft.com/office/drawing/2014/main" id="{5FADB3B9-EA9E-4AAB-B934-A268A59BB60E}"/>
                </a:ext>
              </a:extLst>
            </p:cNvPr>
            <p:cNvSpPr txBox="1"/>
            <p:nvPr/>
          </p:nvSpPr>
          <p:spPr>
            <a:xfrm>
              <a:off x="73652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026E07E-2EC2-4040-B1FD-1E9DB7B97866}"/>
                  </a:ext>
                </a:extLst>
              </p:cNvPr>
              <p:cNvSpPr txBox="1"/>
              <p:nvPr/>
            </p:nvSpPr>
            <p:spPr>
              <a:xfrm>
                <a:off x="3831364" y="4468244"/>
                <a:ext cx="742061" cy="67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026E07E-2EC2-4040-B1FD-1E9DB7B97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1364" y="4468244"/>
                <a:ext cx="742061" cy="6778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yt_shape_12717"/>
          <p:cNvSpPr txBox="1"/>
          <p:nvPr/>
        </p:nvSpPr>
        <p:spPr>
          <a:xfrm>
            <a:off x="540000" y="900000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因忽视垂径定理推论的条件而错</a:t>
            </a:r>
          </a:p>
        </p:txBody>
      </p:sp>
      <p:sp>
        <p:nvSpPr>
          <p:cNvPr id="12718" name="yt_shape_12718"/>
          <p:cNvSpPr txBox="1"/>
          <p:nvPr/>
        </p:nvSpPr>
        <p:spPr>
          <a:xfrm>
            <a:off x="540000" y="1399565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19" name="yt_table_12719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789342"/>
              </p:ext>
            </p:extLst>
          </p:nvPr>
        </p:nvGraphicFramePr>
        <p:xfrm>
          <a:off x="540000" y="2031232"/>
          <a:ext cx="5757863" cy="1697484"/>
        </p:xfrm>
        <a:graphic>
          <a:graphicData uri="http://schemas.openxmlformats.org/drawingml/2006/table">
            <a:tbl>
              <a:tblPr/>
              <a:tblGrid>
                <a:gridCol w="57578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垂直于弦的半径平分弦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平分弦的直径垂直于弦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直径是弦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垂直于弦的直径平分弦所对的两条弧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pic>
        <p:nvPicPr>
          <p:cNvPr id="3" name="yt_shape_1684382591839">
            <a:extLst>
              <a:ext uri="{FF2B5EF4-FFF2-40B4-BE49-F238E27FC236}">
                <a16:creationId xmlns:a16="http://schemas.microsoft.com/office/drawing/2014/main" id="{42433A4A-2A2A-669C-A947-D50D8FF3C87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4C7276-A9D9-200A-60A7-A9683AB492B3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808BEA-8448-FC4A-B249-1C3A4EA65AA2}"/>
              </a:ext>
            </a:extLst>
          </p:cNvPr>
          <p:cNvSpPr txBox="1"/>
          <p:nvPr/>
        </p:nvSpPr>
        <p:spPr>
          <a:xfrm>
            <a:off x="3726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1" name="yt_shape_12721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03f2d4d-b25e-4a72-bf54-3f17105ee8ff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22" name="yt_shape_12722"/>
              <p:cNvSpPr txBox="1"/>
              <p:nvPr/>
            </p:nvSpPr>
            <p:spPr>
              <a:xfrm>
                <a:off x="540119" y="1644183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泸州市中考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垂直于弦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722" name="yt_shape_127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r="-170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25" name="yt_table_1272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1322438"/>
                  </p:ext>
                </p:extLst>
              </p:nvPr>
            </p:nvGraphicFramePr>
            <p:xfrm>
              <a:off x="540000" y="2788586"/>
              <a:ext cx="7111493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25" name="yt_table_1272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1322438"/>
                  </p:ext>
                </p:extLst>
              </p:nvPr>
            </p:nvGraphicFramePr>
            <p:xfrm>
              <a:off x="540000" y="2788586"/>
              <a:ext cx="7111493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5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5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986" t="-1299" r="-13802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724" name="yt_image_12724_skip" title="H_115.74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7919" y="2641769"/>
            <a:ext cx="158191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91868">
            <a:extLst>
              <a:ext uri="{FF2B5EF4-FFF2-40B4-BE49-F238E27FC236}">
                <a16:creationId xmlns:a16="http://schemas.microsoft.com/office/drawing/2014/main" id="{298C1754-91DA-F9E4-387F-E4B705E2EA3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6C5400-859E-D723-73B4-B6418494AF0A}"/>
              </a:ext>
            </a:extLst>
          </p:cNvPr>
          <p:cNvSpPr txBox="1"/>
          <p:nvPr/>
        </p:nvSpPr>
        <p:spPr>
          <a:xfrm>
            <a:off x="7238385" y="2072865"/>
            <a:ext cx="3832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726">
            <a:extLst>
              <a:ext uri="{FF2B5EF4-FFF2-40B4-BE49-F238E27FC236}">
                <a16:creationId xmlns:a16="http://schemas.microsoft.com/office/drawing/2014/main" id="{B3DDB45B-7A11-4837-BE96-D70702D46D78}"/>
              </a:ext>
            </a:extLst>
          </p:cNvPr>
          <p:cNvSpPr txBox="1"/>
          <p:nvPr/>
        </p:nvSpPr>
        <p:spPr>
          <a:xfrm>
            <a:off x="540000" y="42210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的两条平行弦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7FACBC-2421-4B5B-B7E6-31280690DEC2}"/>
              </a:ext>
            </a:extLst>
          </p:cNvPr>
          <p:cNvSpPr txBox="1"/>
          <p:nvPr/>
        </p:nvSpPr>
        <p:spPr>
          <a:xfrm>
            <a:off x="1973989" y="463632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27" name="yt_shape_12727"/>
              <p:cNvSpPr txBox="1"/>
              <p:nvPr/>
            </p:nvSpPr>
            <p:spPr>
              <a:xfrm>
                <a:off x="540119" y="79915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27" name="yt_shape_12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99155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70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31" name="yt_shape_12731"/>
          <p:cNvSpPr txBox="1"/>
          <p:nvPr/>
        </p:nvSpPr>
        <p:spPr>
          <a:xfrm>
            <a:off x="4563068" y="1795651"/>
            <a:ext cx="2921056" cy="16028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5"/>
                <a:ea typeface="宋体" pitchFamily="85"/>
                <a:cs typeface="宋体" pitchFamily="85"/>
              </a:rPr>
              <a:t> </a:t>
            </a:r>
            <a:r>
              <a:rPr lang="en-US" altLang="zh-CN" sz="8500" b="0" i="0" u="none" spc="9256">
                <a:solidFill>
                  <a:srgbClr val="1EE3CF"/>
                </a:solidFill>
                <a:effectLst/>
                <a:latin typeface="Times New Roman" pitchFamily="85"/>
                <a:ea typeface="宋体" pitchFamily="85"/>
                <a:cs typeface="宋体" pitchFamily="85"/>
              </a:rPr>
              <a:t> </a:t>
            </a:r>
            <a:r>
              <a:rPr lang="en-US" altLang="zh-CN" sz="8900" b="0" i="0" u="none" spc="9172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</a:p>
        </p:txBody>
      </p:sp>
      <p:pic>
        <p:nvPicPr>
          <p:cNvPr id="12729" name="yt_image_12729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6841" y="1556792"/>
            <a:ext cx="1445040" cy="169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30" name="yt_image_12730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06841" y="3617025"/>
            <a:ext cx="1447038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33">
                <a:extLst>
                  <a:ext uri="{FF2B5EF4-FFF2-40B4-BE49-F238E27FC236}">
                    <a16:creationId xmlns:a16="http://schemas.microsoft.com/office/drawing/2014/main" id="{A81ABC99-8843-4F12-A3EF-7992DBC47E0C}"/>
                  </a:ext>
                </a:extLst>
              </p:cNvPr>
              <p:cNvSpPr txBox="1"/>
              <p:nvPr/>
            </p:nvSpPr>
            <p:spPr>
              <a:xfrm>
                <a:off x="538121" y="1734194"/>
                <a:ext cx="6591035" cy="47351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过圆心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弦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31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733">
                <a:extLst>
                  <a:ext uri="{FF2B5EF4-FFF2-40B4-BE49-F238E27FC236}">
                    <a16:creationId xmlns:a16="http://schemas.microsoft.com/office/drawing/2014/main" id="{A81ABC99-8843-4F12-A3EF-7992DBC47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21" y="1734194"/>
                <a:ext cx="6591035" cy="4735142"/>
              </a:xfrm>
              <a:prstGeom prst="rect">
                <a:avLst/>
              </a:prstGeom>
              <a:blipFill>
                <a:blip r:embed="rId5"/>
                <a:stretch>
                  <a:fillRect l="-2775" t="-1030" r="-1943" b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1411</Words>
  <Application>Microsoft Office PowerPoint</Application>
  <PresentationFormat>宽屏</PresentationFormat>
  <Paragraphs>101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2023-05-05T05:33:04Z</dcterms:created>
  <dcterms:modified xsi:type="dcterms:W3CDTF">2023-05-18T14:32:00Z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