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2"/>
    <p:sldId id="366" r:id="rId3"/>
    <p:sldId id="369" r:id="rId4"/>
    <p:sldId id="373" r:id="rId5"/>
    <p:sldId id="375" r:id="rId6"/>
    <p:sldId id="384" r:id="rId7"/>
    <p:sldId id="379" r:id="rId8"/>
    <p:sldId id="381" r:id="rId9"/>
    <p:sldId id="382" r:id="rId10"/>
    <p:sldId id="386" r:id="rId11"/>
    <p:sldId id="387" r:id="rId12"/>
  </p:sldIdLst>
  <p:sldSz cx="12192000" cy="6858000"/>
  <p:notesSz cx="6858000" cy="9144000"/>
  <p:defaultTextStyle>
    <a:defPPr>
      <a:defRPr lang="zh-CN"/>
    </a:defPPr>
    <a:lvl1pPr algn="l" rtl="0" fontAlgn="base">
      <a:defRPr kern="1200">
        <a:solidFill>
          <a:schemeClr val="tx1"/>
        </a:solidFill>
        <a:latin typeface="Arial" panose="020B0604020202090204" pitchFamily="34" charset="0"/>
        <a:ea typeface="宋体" panose="02010600030101010101" pitchFamily="2" charset="-122"/>
        <a:cs typeface="+mn-cs"/>
      </a:defRPr>
    </a:lvl1pPr>
    <a:lvl2pPr marL="457200" algn="l" rtl="0" fontAlgn="base">
      <a:defRPr kern="1200">
        <a:solidFill>
          <a:schemeClr val="tx1"/>
        </a:solidFill>
        <a:latin typeface="Arial" panose="020B0604020202090204" pitchFamily="34" charset="0"/>
        <a:ea typeface="宋体" panose="02010600030101010101" pitchFamily="2" charset="-122"/>
        <a:cs typeface="+mn-cs"/>
      </a:defRPr>
    </a:lvl2pPr>
    <a:lvl3pPr marL="914400" algn="l" rtl="0" fontAlgn="base">
      <a:defRPr kern="1200">
        <a:solidFill>
          <a:schemeClr val="tx1"/>
        </a:solidFill>
        <a:latin typeface="Arial" panose="020B0604020202090204" pitchFamily="34" charset="0"/>
        <a:ea typeface="宋体" panose="02010600030101010101" pitchFamily="2" charset="-122"/>
        <a:cs typeface="+mn-cs"/>
      </a:defRPr>
    </a:lvl3pPr>
    <a:lvl4pPr marL="1371600" algn="l" rtl="0" fontAlgn="base">
      <a:defRPr kern="1200">
        <a:solidFill>
          <a:schemeClr val="tx1"/>
        </a:solidFill>
        <a:latin typeface="Arial" panose="020B0604020202090204" pitchFamily="34" charset="0"/>
        <a:ea typeface="宋体" panose="02010600030101010101" pitchFamily="2" charset="-122"/>
        <a:cs typeface="+mn-cs"/>
      </a:defRPr>
    </a:lvl4pPr>
    <a:lvl5pPr marL="1828800" algn="l" rtl="0" fontAlgn="base">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71" d="100"/>
          <a:sy n="71" d="100"/>
        </p:scale>
        <p:origin x="78" y="82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bin"/></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0_1.5_2.5_1.5_1.5_数学_0">
    <p:spTree>
      <p:nvGrpSpPr>
        <p:cNvPr id="1" name="YT"/>
        <p:cNvGrpSpPr/>
        <p:nvPr/>
      </p:nvGrpSpPr>
      <p:grpSpPr>
        <a:xfrm>
          <a:off x="0" y="0"/>
          <a:ext cx="0" cy="0"/>
          <a:chOff x="0" y="0"/>
          <a:chExt cx="0" cy="0"/>
        </a:xfrm>
      </p:grpSpPr>
      <p:sp>
        <p:nvSpPr>
          <p:cNvPr id="14249" name="yt_shape_14249"/>
          <p:cNvSpPr txBox="1"/>
          <p:nvPr/>
        </p:nvSpPr>
        <p:spPr>
          <a:xfrm>
            <a:off x="540000" y="900000"/>
            <a:ext cx="2577629" cy="666401"/>
          </a:xfrm>
          <a:prstGeom prst="rect">
            <a:avLst/>
          </a:prstGeom>
        </p:spPr>
        <p:txBody>
          <a:bodyPr vert="horz" wrap="none" lIns="0" tIns="0" rIns="0" bIns="0" rtlCol="0">
            <a:spAutoFit/>
          </a:bodyPr>
          <a:lstStyle/>
          <a:p>
            <a:pPr algn="l" eaLnBrk="1" latinLnBrk="0" hangingPunct="0">
              <a:lnSpc>
                <a:spcPct val="129999"/>
              </a:lnSpc>
            </a:pPr>
            <a:r>
              <a:rPr lang="zh-CN" altLang="zh-CN" sz="3700" b="0" i="0" u="none" spc="20100">
                <a:noFill/>
                <a:effectLst/>
                <a:latin typeface="Times New Roman" pitchFamily="37"/>
                <a:ea typeface="宋体" pitchFamily="37"/>
                <a:cs typeface="宋体" pitchFamily="37"/>
                <a:sym typeface="Finished"/>
              </a:rPr>
              <a:t>⁠</a:t>
            </a:r>
            <a:endParaRPr lang="zh-CN" altLang="zh-CN" sz="3700" b="0" i="0" u="none" spc="20100">
              <a:solidFill>
                <a:srgbClr val="1EE3CF"/>
              </a:solidFill>
              <a:effectLst/>
              <a:latin typeface="Times New Roman" pitchFamily="37"/>
              <a:ea typeface="宋体" pitchFamily="37"/>
              <a:cs typeface="宋体" pitchFamily="37"/>
              <a:sym typeface="Finished"/>
              <a:hlinkClick r:id="" action="ppaction://macro?name={&quot;type&quot;:&quot;ImageText&quot;,&quot;item&quot;:&quot;ImageText&quot;,&quot;path&quot;:&quot;\\ImageTexts\\9aac1ac4-5112-454d-a8d2-bcd00d4e4ec7.png&quot;}"/>
            </a:endParaRPr>
          </a:p>
        </p:txBody>
      </p:sp>
      <p:sp>
        <p:nvSpPr>
          <p:cNvPr id="14250" name="yt_shape_14250"/>
          <p:cNvSpPr txBox="1"/>
          <p:nvPr/>
        </p:nvSpPr>
        <p:spPr>
          <a:xfrm>
            <a:off x="540000" y="1617189"/>
            <a:ext cx="3154710"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0200">
                <a:noFill/>
                <a:effectLst/>
                <a:latin typeface="Times New Roman"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事件的分类</a:t>
            </a:r>
          </a:p>
        </p:txBody>
      </p:sp>
      <p:sp>
        <p:nvSpPr>
          <p:cNvPr id="14251" name="yt_shape_14251"/>
          <p:cNvSpPr txBox="1"/>
          <p:nvPr/>
        </p:nvSpPr>
        <p:spPr>
          <a:xfrm>
            <a:off x="540000" y="2116754"/>
            <a:ext cx="7840288"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辽宁省中考</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下列事件中</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是必然事件的是</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Times New Roman" pitchFamily="24"/>
                <a:cs typeface="宋体" pitchFamily="24"/>
              </a:rPr>
              <a:t>）</a:t>
            </a:r>
          </a:p>
        </p:txBody>
      </p:sp>
      <p:graphicFrame>
        <p:nvGraphicFramePr>
          <p:cNvPr id="14252" name="yt_table_14252" title="H_133.6601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565947805"/>
              </p:ext>
            </p:extLst>
          </p:nvPr>
        </p:nvGraphicFramePr>
        <p:xfrm>
          <a:off x="540000" y="2748421"/>
          <a:ext cx="6977063" cy="1697484"/>
        </p:xfrm>
        <a:graphic>
          <a:graphicData uri="http://schemas.openxmlformats.org/drawingml/2006/table">
            <a:tbl>
              <a:tblPr/>
              <a:tblGrid>
                <a:gridCol w="6977063">
                  <a:extLst>
                    <a:ext uri="{9D8B030D-6E8A-4147-A177-3AD203B41FA5}">
                      <a16:colId xmlns:a16="http://schemas.microsoft.com/office/drawing/2014/main" val="10515"/>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射击运动员射击一次</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命中靶心</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44"/>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掷一次骰子</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向上一面的点数是</a:t>
                      </a:r>
                      <a:r>
                        <a:rPr lang="en-US" altLang="zh-CN" sz="2400" b="0" i="0" u="none">
                          <a:solidFill>
                            <a:srgbClr val="000000"/>
                          </a:solidFill>
                          <a:effectLst/>
                          <a:latin typeface="Times New Roman" pitchFamily="24"/>
                          <a:ea typeface="Times New Roman" pitchFamily="24"/>
                          <a:cs typeface="宋体" pitchFamily="24"/>
                        </a:rPr>
                        <a:t>6</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45"/>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任意买一张电影票</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座位号是</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的倍数</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46"/>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从一个只装有红球的盒子里摸出一个球是红球</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47"/>
                  </a:ext>
                </a:extLst>
              </a:tr>
            </a:tbl>
          </a:graphicData>
        </a:graphic>
      </p:graphicFrame>
      <p:sp>
        <p:nvSpPr>
          <p:cNvPr id="14254" name="yt_shape_14254"/>
          <p:cNvSpPr txBox="1"/>
          <p:nvPr/>
        </p:nvSpPr>
        <p:spPr>
          <a:xfrm>
            <a:off x="540000" y="4496318"/>
            <a:ext cx="9686947"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扬州市中考</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下列成语所描述的事件属于不可能事件的是</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Times New Roman" pitchFamily="24"/>
                <a:cs typeface="宋体" pitchFamily="24"/>
              </a:rPr>
              <a:t>）</a:t>
            </a:r>
          </a:p>
        </p:txBody>
      </p:sp>
      <p:graphicFrame>
        <p:nvGraphicFramePr>
          <p:cNvPr id="14255" name="yt_table_14255" title="H_66.83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370542601"/>
              </p:ext>
            </p:extLst>
          </p:nvPr>
        </p:nvGraphicFramePr>
        <p:xfrm>
          <a:off x="540000" y="5127985"/>
          <a:ext cx="5132706" cy="848742"/>
        </p:xfrm>
        <a:graphic>
          <a:graphicData uri="http://schemas.openxmlformats.org/drawingml/2006/table">
            <a:tbl>
              <a:tblPr/>
              <a:tblGrid>
                <a:gridCol w="3032443">
                  <a:extLst>
                    <a:ext uri="{9D8B030D-6E8A-4147-A177-3AD203B41FA5}">
                      <a16:colId xmlns:a16="http://schemas.microsoft.com/office/drawing/2014/main" val="10516"/>
                    </a:ext>
                  </a:extLst>
                </a:gridCol>
                <a:gridCol w="2100263">
                  <a:extLst>
                    <a:ext uri="{9D8B030D-6E8A-4147-A177-3AD203B41FA5}">
                      <a16:colId xmlns:a16="http://schemas.microsoft.com/office/drawing/2014/main" val="10517"/>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水落石出</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水涨船高</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48"/>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水滴石穿</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水中捞月</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49"/>
                  </a:ext>
                </a:extLst>
              </a:tr>
            </a:tbl>
          </a:graphicData>
        </a:graphic>
      </p:graphicFrame>
      <p:pic>
        <p:nvPicPr>
          <p:cNvPr id="3" name="yt_shape_1684382756252">
            <a:extLst>
              <a:ext uri="{FF2B5EF4-FFF2-40B4-BE49-F238E27FC236}">
                <a16:creationId xmlns:a16="http://schemas.microsoft.com/office/drawing/2014/main" id="{7404D1F5-7496-2AE8-2634-1CF69812D079}"/>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500" y="925739"/>
            <a:ext cx="2425764" cy="608478"/>
          </a:xfrm>
          <a:prstGeom prst="rect">
            <a:avLst/>
          </a:prstGeom>
        </p:spPr>
      </p:pic>
      <p:pic>
        <p:nvPicPr>
          <p:cNvPr id="5" name="yt_shape_1684382756268">
            <a:extLst>
              <a:ext uri="{FF2B5EF4-FFF2-40B4-BE49-F238E27FC236}">
                <a16:creationId xmlns:a16="http://schemas.microsoft.com/office/drawing/2014/main" id="{223F54E6-4F52-D035-186D-2DE97F5D507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1657228"/>
            <a:ext cx="1168464" cy="364360"/>
          </a:xfrm>
          <a:prstGeom prst="rect">
            <a:avLst/>
          </a:prstGeom>
        </p:spPr>
      </p:pic>
      <p:sp>
        <p:nvSpPr>
          <p:cNvPr id="2" name="文本框 1">
            <a:extLst>
              <a:ext uri="{FF2B5EF4-FFF2-40B4-BE49-F238E27FC236}">
                <a16:creationId xmlns:a16="http://schemas.microsoft.com/office/drawing/2014/main" id="{ACA6471B-5CD5-C32B-8503-7DE9F007BFD2}"/>
              </a:ext>
            </a:extLst>
          </p:cNvPr>
          <p:cNvSpPr txBox="1"/>
          <p:nvPr/>
        </p:nvSpPr>
        <p:spPr>
          <a:xfrm>
            <a:off x="7384189" y="2069948"/>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
        <p:nvSpPr>
          <p:cNvPr id="4" name="文本框 3">
            <a:extLst>
              <a:ext uri="{FF2B5EF4-FFF2-40B4-BE49-F238E27FC236}">
                <a16:creationId xmlns:a16="http://schemas.microsoft.com/office/drawing/2014/main" id="{C6C0E865-EF23-FD2D-75D3-A11FD65CFE73}"/>
              </a:ext>
            </a:extLst>
          </p:cNvPr>
          <p:cNvSpPr txBox="1"/>
          <p:nvPr/>
        </p:nvSpPr>
        <p:spPr>
          <a:xfrm>
            <a:off x="9212989" y="4449513"/>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94" name="yt_shape_14294"/>
          <p:cNvSpPr txBox="1"/>
          <p:nvPr/>
        </p:nvSpPr>
        <p:spPr>
          <a:xfrm>
            <a:off x="540119" y="900000"/>
            <a:ext cx="11111999" cy="908647"/>
          </a:xfrm>
          <a:prstGeom prst="rect">
            <a:avLst/>
          </a:prstGeom>
        </p:spPr>
        <p:txBody>
          <a:bodyPr vert="horz" wrap="square" lIns="0" tIns="0" rIns="0" bIns="0" rtlCol="0">
            <a:spAutoFit/>
          </a:bodyPr>
          <a:lstStyle/>
          <a:p>
            <a:pPr algn="just" eaLnBrk="1" latinLnBrk="0" hangingPunct="0">
              <a:lnSpc>
                <a:spcPct val="129999"/>
              </a:lnSpc>
            </a:pPr>
            <a:r>
              <a:rPr lang="zh-CN" altLang="zh-CN" sz="2400" b="0" i="0" u="none" spc="150">
                <a:solidFill>
                  <a:srgbClr val="000000"/>
                </a:solidFill>
                <a:effectLst/>
                <a:latin typeface="Times New Roman" pitchFamily="24"/>
                <a:ea typeface="Times New Roman" pitchFamily="24"/>
                <a:cs typeface="宋体" pitchFamily="24"/>
              </a:rPr>
              <a:t>（</a:t>
            </a:r>
            <a:r>
              <a:rPr lang="en-US" altLang="zh-CN" sz="2400" b="0" i="0" u="none" spc="150">
                <a:solidFill>
                  <a:srgbClr val="000000"/>
                </a:solidFill>
                <a:effectLst/>
                <a:latin typeface="Times New Roman" pitchFamily="24"/>
                <a:ea typeface="Times New Roman" pitchFamily="24"/>
                <a:cs typeface="宋体" pitchFamily="24"/>
              </a:rPr>
              <a:t>1</a:t>
            </a:r>
            <a:r>
              <a:rPr lang="zh-CN" altLang="zh-CN" sz="2400" b="0" i="0" u="none" spc="150">
                <a:solidFill>
                  <a:srgbClr val="000000"/>
                </a:solidFill>
                <a:effectLst/>
                <a:latin typeface="Times New Roman" pitchFamily="24"/>
                <a:ea typeface="Times New Roman" pitchFamily="24"/>
                <a:cs typeface="宋体" pitchFamily="24"/>
              </a:rPr>
              <a:t>）</a:t>
            </a:r>
            <a:r>
              <a:rPr lang="zh-CN" altLang="zh-CN" sz="2400" b="0" i="0" u="none" spc="150">
                <a:solidFill>
                  <a:srgbClr val="000000"/>
                </a:solidFill>
                <a:effectLst/>
                <a:latin typeface="Times New Roman" pitchFamily="24"/>
                <a:ea typeface="宋体" pitchFamily="24"/>
                <a:cs typeface="宋体" pitchFamily="24"/>
              </a:rPr>
              <a:t>用列表法或画树状图法中的一种方法</a:t>
            </a:r>
            <a:r>
              <a:rPr lang="zh-CN" altLang="zh-CN" sz="2400" b="0" i="0" u="none" spc="150">
                <a:solidFill>
                  <a:srgbClr val="000000"/>
                </a:solidFill>
                <a:effectLst/>
                <a:latin typeface="Times New Roman" pitchFamily="24"/>
                <a:ea typeface="Times New Roman" pitchFamily="24"/>
                <a:cs typeface="宋体" pitchFamily="24"/>
              </a:rPr>
              <a:t>，</a:t>
            </a:r>
            <a:r>
              <a:rPr lang="zh-CN" altLang="zh-CN" sz="2400" b="0" i="0" u="none" spc="150">
                <a:solidFill>
                  <a:srgbClr val="000000"/>
                </a:solidFill>
                <a:effectLst/>
                <a:latin typeface="Times New Roman" pitchFamily="24"/>
                <a:ea typeface="宋体" pitchFamily="24"/>
                <a:cs typeface="宋体" pitchFamily="24"/>
              </a:rPr>
              <a:t>求</a:t>
            </a:r>
            <a:r>
              <a:rPr lang="zh-CN" altLang="zh-CN" sz="2400" b="0" i="0" u="none" spc="150">
                <a:solidFill>
                  <a:srgbClr val="000000"/>
                </a:solidFill>
                <a:effectLst/>
                <a:latin typeface="Times New Roman" pitchFamily="24"/>
                <a:ea typeface="Times New Roman" pitchFamily="24"/>
                <a:cs typeface="宋体" pitchFamily="24"/>
              </a:rPr>
              <a:t>（</a:t>
            </a:r>
            <a:r>
              <a:rPr lang="en-US" altLang="zh-CN" sz="2400" b="0" i="1" u="none" spc="150">
                <a:solidFill>
                  <a:srgbClr val="000000"/>
                </a:solidFill>
                <a:effectLst/>
                <a:latin typeface="Times New Roman" pitchFamily="24"/>
                <a:ea typeface="Times New Roman" pitchFamily="24"/>
                <a:cs typeface="宋体" pitchFamily="24"/>
              </a:rPr>
              <a:t>a</a:t>
            </a:r>
            <a:r>
              <a:rPr lang="zh-CN" altLang="zh-CN" sz="2400" b="0" i="0" u="none" spc="150">
                <a:solidFill>
                  <a:srgbClr val="000000"/>
                </a:solidFill>
                <a:effectLst/>
                <a:latin typeface="Times New Roman" pitchFamily="24"/>
                <a:ea typeface="Times New Roman" pitchFamily="24"/>
                <a:cs typeface="宋体" pitchFamily="24"/>
              </a:rPr>
              <a:t>，</a:t>
            </a:r>
            <a:r>
              <a:rPr lang="en-US" altLang="zh-CN" sz="2400" b="0" i="1" u="none" spc="150">
                <a:solidFill>
                  <a:srgbClr val="000000"/>
                </a:solidFill>
                <a:effectLst/>
                <a:latin typeface="Times New Roman" pitchFamily="24"/>
                <a:ea typeface="Times New Roman" pitchFamily="24"/>
                <a:cs typeface="宋体" pitchFamily="24"/>
              </a:rPr>
              <a:t>b</a:t>
            </a:r>
            <a:r>
              <a:rPr lang="zh-CN" altLang="zh-CN" sz="2400" b="0" i="0" u="none" spc="150">
                <a:solidFill>
                  <a:srgbClr val="000000"/>
                </a:solidFill>
                <a:effectLst/>
                <a:latin typeface="Times New Roman" pitchFamily="24"/>
                <a:ea typeface="Times New Roman" pitchFamily="24"/>
                <a:cs typeface="宋体" pitchFamily="24"/>
              </a:rPr>
              <a:t>）</a:t>
            </a:r>
            <a:r>
              <a:rPr lang="zh-CN" altLang="zh-CN" sz="2400" b="0" i="0" u="none" spc="150">
                <a:solidFill>
                  <a:srgbClr val="000000"/>
                </a:solidFill>
                <a:effectLst/>
                <a:latin typeface="Times New Roman" pitchFamily="24"/>
                <a:ea typeface="宋体" pitchFamily="24"/>
                <a:cs typeface="宋体" pitchFamily="24"/>
              </a:rPr>
              <a:t>所有可能出现的结果总数</a:t>
            </a:r>
            <a:r>
              <a:rPr lang="zh-CN" altLang="zh-CN" sz="2400" b="0" i="0" u="none" spc="150">
                <a:solidFill>
                  <a:srgbClr val="000000"/>
                </a:solidFill>
                <a:effectLst/>
                <a:latin typeface="Times New Roman" pitchFamily="24"/>
                <a:ea typeface="Times New Roman" pitchFamily="24"/>
                <a:cs typeface="宋体" pitchFamily="24"/>
              </a:rPr>
              <a:t>；</a:t>
            </a:r>
          </a:p>
        </p:txBody>
      </p:sp>
      <p:sp>
        <p:nvSpPr>
          <p:cNvPr id="14295" name="yt_shape_14295"/>
          <p:cNvSpPr txBox="1"/>
          <p:nvPr/>
        </p:nvSpPr>
        <p:spPr>
          <a:xfrm>
            <a:off x="540000" y="1859435"/>
            <a:ext cx="6924973" cy="428515"/>
          </a:xfrm>
          <a:prstGeom prst="rect">
            <a:avLst/>
          </a:prstGeom>
        </p:spPr>
        <p:txBody>
          <a:bodyPr vert="horz" wrap="none" lIns="0" tIns="0" rIns="0" bIns="0" rtlCol="0">
            <a:spAutoFit/>
          </a:bodyPr>
          <a:lstStyle/>
          <a:p>
            <a:pPr algn="just"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Times New Roman"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按游戏规则计算两个数的和</a:t>
            </a:r>
            <a:r>
              <a:rPr lang="zh-CN" altLang="zh-CN" sz="2400" b="0" i="0" u="none">
                <a:solidFill>
                  <a:srgbClr val="FF0000"/>
                </a:solidFill>
                <a:effectLst/>
                <a:latin typeface="Times New Roman" pitchFamily="24"/>
                <a:ea typeface="Times New Roman"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列表如下</a:t>
            </a:r>
            <a:r>
              <a:rPr lang="zh-CN" altLang="zh-CN" sz="2400" b="0" i="0" u="none">
                <a:solidFill>
                  <a:srgbClr val="FF0000"/>
                </a:solidFill>
                <a:effectLst/>
                <a:latin typeface="Times New Roman" pitchFamily="24"/>
                <a:ea typeface="Times New Roman" pitchFamily="24"/>
                <a:cs typeface="宋体" pitchFamily="24"/>
              </a:rPr>
              <a:t>；</a:t>
            </a:r>
          </a:p>
        </p:txBody>
      </p:sp>
      <p:graphicFrame>
        <p:nvGraphicFramePr>
          <p:cNvPr id="14296" name="yt_table_14296" title="H_159.86511">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658357513"/>
              </p:ext>
            </p:extLst>
          </p:nvPr>
        </p:nvGraphicFramePr>
        <p:xfrm>
          <a:off x="540000" y="2491102"/>
          <a:ext cx="11111997" cy="2030287"/>
        </p:xfrm>
        <a:graphic>
          <a:graphicData uri="http://schemas.openxmlformats.org/drawingml/2006/table">
            <a:tbl>
              <a:tblPr>
                <a:tableStyleId>{5940675A-B579-460E-94D1-54222C63F5DA}</a:tableStyleId>
              </a:tblPr>
              <a:tblGrid>
                <a:gridCol w="1686069">
                  <a:extLst>
                    <a:ext uri="{9D8B030D-6E8A-4147-A177-3AD203B41FA5}">
                      <a16:colId xmlns:a16="http://schemas.microsoft.com/office/drawing/2014/main" val="20000"/>
                    </a:ext>
                  </a:extLst>
                </a:gridCol>
                <a:gridCol w="2356482">
                  <a:extLst>
                    <a:ext uri="{9D8B030D-6E8A-4147-A177-3AD203B41FA5}">
                      <a16:colId xmlns:a16="http://schemas.microsoft.com/office/drawing/2014/main" val="20001"/>
                    </a:ext>
                  </a:extLst>
                </a:gridCol>
                <a:gridCol w="2356482">
                  <a:extLst>
                    <a:ext uri="{9D8B030D-6E8A-4147-A177-3AD203B41FA5}">
                      <a16:colId xmlns:a16="http://schemas.microsoft.com/office/drawing/2014/main" val="20002"/>
                    </a:ext>
                  </a:extLst>
                </a:gridCol>
                <a:gridCol w="2356482">
                  <a:extLst>
                    <a:ext uri="{9D8B030D-6E8A-4147-A177-3AD203B41FA5}">
                      <a16:colId xmlns:a16="http://schemas.microsoft.com/office/drawing/2014/main" val="20003"/>
                    </a:ext>
                  </a:extLst>
                </a:gridCol>
                <a:gridCol w="2356482">
                  <a:extLst>
                    <a:ext uri="{9D8B030D-6E8A-4147-A177-3AD203B41FA5}">
                      <a16:colId xmlns:a16="http://schemas.microsoft.com/office/drawing/2014/main" val="20004"/>
                    </a:ext>
                  </a:extLst>
                </a:gridCol>
              </a:tblGrid>
              <a:tr h="467999">
                <a:tc>
                  <a:txBody>
                    <a:bodyPr/>
                    <a:lstStyle/>
                    <a:p>
                      <a:pPr indent="609523" algn="ctr" eaLnBrk="1" latinLnBrk="0" hangingPunct="0">
                        <a:lnSpc>
                          <a:spcPct val="129999"/>
                        </a:lnSpc>
                      </a:pPr>
                      <a:r>
                        <a:rPr lang="en-US" altLang="zh-CN" sz="2400" b="0" i="1" u="none">
                          <a:solidFill>
                            <a:srgbClr val="FF0000"/>
                          </a:solidFill>
                          <a:effectLst/>
                          <a:latin typeface="Times New Roman" pitchFamily="24"/>
                          <a:ea typeface="Times New Roman" pitchFamily="24"/>
                          <a:cs typeface="宋体" pitchFamily="24"/>
                        </a:rPr>
                        <a:t>a</a:t>
                      </a:r>
                    </a:p>
                    <a:p>
                      <a:pPr algn="l" eaLnBrk="1" latinLnBrk="0" hangingPunct="0">
                        <a:lnSpc>
                          <a:spcPct val="129999"/>
                        </a:lnSpc>
                      </a:pPr>
                      <a:r>
                        <a:rPr lang="en-US" altLang="zh-CN" sz="2400" b="0" i="1" u="none">
                          <a:solidFill>
                            <a:srgbClr val="FF0000"/>
                          </a:solidFill>
                          <a:effectLst/>
                          <a:latin typeface="Times New Roman" pitchFamily="24"/>
                          <a:ea typeface="Times New Roman" pitchFamily="24"/>
                          <a:cs typeface="宋体" pitchFamily="24"/>
                        </a:rPr>
                        <a:t>b</a:t>
                      </a:r>
                      <a:r>
                        <a:rPr lang="zh-CN" altLang="zh-CN" sz="2400" b="0" i="1" u="none">
                          <a:solidFill>
                            <a:srgbClr val="FF0000"/>
                          </a:solidFill>
                          <a:effectLst/>
                          <a:latin typeface="Times New Roman" pitchFamily="24"/>
                          <a:ea typeface="宋体" pitchFamily="24"/>
                          <a:cs typeface="宋体" pitchFamily="24"/>
                        </a:rPr>
                        <a:t>　　</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lnTlToBr w="9522" cap="flat" cmpd="sng" algn="ctr">
                      <a:solidFill>
                        <a:srgbClr val="FF0000"/>
                      </a:solidFill>
                      <a:prstDash val="solid"/>
                      <a:round/>
                    </a:lnTlToBr>
                  </a:tcPr>
                </a:tc>
                <a:tc>
                  <a:txBody>
                    <a:bodyPr/>
                    <a:lstStyle/>
                    <a:p>
                      <a:pPr algn="ctr" eaLnBrk="1"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1</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2</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3</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4</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0"/>
                  </a:ext>
                </a:extLst>
              </a:tr>
              <a:tr h="467999">
                <a:tc>
                  <a:txBody>
                    <a:bodyPr/>
                    <a:lstStyle/>
                    <a:p>
                      <a:pPr algn="ctr" eaLnBrk="1"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1</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1"/>
                  </a:ext>
                </a:extLst>
              </a:tr>
              <a:tr h="467999">
                <a:tc>
                  <a:txBody>
                    <a:bodyPr/>
                    <a:lstStyle/>
                    <a:p>
                      <a:pPr algn="ctr" eaLnBrk="1"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2</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en-US" altLang="zh-CN" sz="2400" b="0" i="0" u="none"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29999"/>
                        </a:lnSpc>
                      </a:pPr>
                      <a:r>
                        <a:rPr lang="en-US" altLang="zh-CN" sz="2400" b="0" i="0" u="none"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6</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2"/>
                  </a:ext>
                </a:extLst>
              </a:tr>
            </a:tbl>
          </a:graphicData>
        </a:graphic>
      </p:graphicFrame>
      <p:sp>
        <p:nvSpPr>
          <p:cNvPr id="14298" name="yt_shape_14298"/>
          <p:cNvSpPr txBox="1"/>
          <p:nvPr/>
        </p:nvSpPr>
        <p:spPr>
          <a:xfrm>
            <a:off x="540000" y="4790941"/>
            <a:ext cx="4847481" cy="428515"/>
          </a:xfrm>
          <a:prstGeom prst="rect">
            <a:avLst/>
          </a:prstGeom>
        </p:spPr>
        <p:txBody>
          <a:bodyPr vert="horz" wrap="none" lIns="0" tIns="0" rIns="0" bIns="0" rtlCol="0">
            <a:spAutoFit/>
          </a:bodyPr>
          <a:lstStyle/>
          <a:p>
            <a:pPr algn="just"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从表中可以看出共有</a:t>
            </a:r>
            <a:r>
              <a:rPr lang="en-US" altLang="zh-CN" sz="2400" b="0" i="0" u="none">
                <a:solidFill>
                  <a:srgbClr val="FF0000"/>
                </a:solidFill>
                <a:effectLst/>
                <a:latin typeface="Times New Roman" pitchFamily="24"/>
                <a:ea typeface="Times New Roman" pitchFamily="24"/>
                <a:cs typeface="宋体" pitchFamily="24"/>
              </a:rPr>
              <a:t>8</a:t>
            </a:r>
            <a:r>
              <a:rPr lang="zh-CN" altLang="zh-CN" sz="2400" b="0" i="0" u="none">
                <a:solidFill>
                  <a:srgbClr val="FF0000"/>
                </a:solidFill>
                <a:effectLst/>
                <a:latin typeface="Times New Roman" pitchFamily="24"/>
                <a:ea typeface="黑体" pitchFamily="24"/>
                <a:cs typeface="宋体" pitchFamily="24"/>
              </a:rPr>
              <a:t>种等可能结果</a:t>
            </a:r>
            <a:r>
              <a:rPr lang="en-US" altLang="zh-CN" sz="2400" b="0" i="0" u="none">
                <a:solidFill>
                  <a:srgbClr val="FF0000"/>
                </a:solidFill>
                <a:effectLst/>
                <a:latin typeface="Times New Roman" pitchFamily="24"/>
                <a:ea typeface="Times New Roman" pitchFamily="24"/>
                <a:cs typeface="宋体"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295">
                                            <p:txEl>
                                              <p:pRg st="0" end="0"/>
                                            </p:txEl>
                                          </p:spTgt>
                                        </p:tgtEl>
                                        <p:attrNameLst>
                                          <p:attrName>style.visibility</p:attrName>
                                        </p:attrNameLst>
                                      </p:cBhvr>
                                      <p:to>
                                        <p:strVal val="visible"/>
                                      </p:to>
                                    </p:set>
                                    <p:animEffect transition="in" filter="blinds(horizontal)">
                                      <p:cBhvr>
                                        <p:cTn id="7" dur="500"/>
                                        <p:tgtEl>
                                          <p:spTgt spid="1429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4296"/>
                                        </p:tgtEl>
                                        <p:attrNameLst>
                                          <p:attrName>style.visibility</p:attrName>
                                        </p:attrNameLst>
                                      </p:cBhvr>
                                      <p:to>
                                        <p:strVal val="visible"/>
                                      </p:to>
                                    </p:set>
                                    <p:animEffect transition="in" filter="blinds(horizontal)">
                                      <p:cBhvr>
                                        <p:cTn id="10" dur="500"/>
                                        <p:tgtEl>
                                          <p:spTgt spid="1429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4298">
                                            <p:txEl>
                                              <p:pRg st="0" end="0"/>
                                            </p:txEl>
                                          </p:spTgt>
                                        </p:tgtEl>
                                        <p:attrNameLst>
                                          <p:attrName>style.visibility</p:attrName>
                                        </p:attrNameLst>
                                      </p:cBhvr>
                                      <p:to>
                                        <p:strVal val="visible"/>
                                      </p:to>
                                    </p:set>
                                    <p:animEffect transition="in" filter="blinds(horizontal)">
                                      <p:cBhvr>
                                        <p:cTn id="13" dur="500"/>
                                        <p:tgtEl>
                                          <p:spTgt spid="1429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95" grpId="0" build="allAtOnce"/>
      <p:bldP spid="14298"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99" name="yt_shape_14299"/>
          <p:cNvSpPr txBox="1"/>
          <p:nvPr/>
        </p:nvSpPr>
        <p:spPr>
          <a:xfrm>
            <a:off x="540119" y="960695"/>
            <a:ext cx="11111999" cy="908647"/>
          </a:xfrm>
          <a:prstGeom prst="rect">
            <a:avLst/>
          </a:prstGeom>
        </p:spPr>
        <p:txBody>
          <a:bodyPr vert="horz" wrap="square" lIns="0" tIns="0" rIns="0" bIns="0" rtlCol="0">
            <a:spAutoFit/>
          </a:bodyPr>
          <a:lstStyle/>
          <a:p>
            <a:pPr algn="just" eaLnBrk="1" latinLnBrk="0" hangingPunct="0">
              <a:lnSpc>
                <a:spcPct val="129999"/>
              </a:lnSpc>
            </a:pP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你认为这个游戏公平吗</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如果公平</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请说明理由</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如果不公平</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哪一首乐曲更可能被选中</a:t>
            </a:r>
            <a:r>
              <a:rPr lang="zh-CN" altLang="zh-CN" sz="2400" b="0" i="0" u="none">
                <a:solidFill>
                  <a:srgbClr val="000000"/>
                </a:solidFill>
                <a:effectLst/>
                <a:latin typeface="Times New Roman" pitchFamily="24"/>
                <a:ea typeface="Times New Roman" pitchFamily="24"/>
                <a:cs typeface="宋体" pitchFamily="24"/>
              </a:rPr>
              <a:t>？</a:t>
            </a:r>
          </a:p>
        </p:txBody>
      </p:sp>
      <p:sp>
        <p:nvSpPr>
          <p:cNvPr id="14300" name="yt_shape_14300"/>
          <p:cNvSpPr txBox="1"/>
          <p:nvPr/>
        </p:nvSpPr>
        <p:spPr>
          <a:xfrm>
            <a:off x="540119" y="1920130"/>
            <a:ext cx="11111999" cy="1868910"/>
          </a:xfrm>
          <a:prstGeom prst="rect">
            <a:avLst/>
          </a:prstGeom>
        </p:spPr>
        <p:txBody>
          <a:bodyPr vert="horz" wrap="square" lIns="0" tIns="0" rIns="0" bIns="0" rtlCol="0">
            <a:spAutoFit/>
          </a:bodyPr>
          <a:lstStyle/>
          <a:p>
            <a:pPr algn="just"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Times New Roman"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我认为这个游戏公平</a:t>
            </a:r>
            <a:r>
              <a:rPr lang="zh-CN" altLang="zh-CN" sz="2400" b="0" i="0" u="none">
                <a:solidFill>
                  <a:srgbClr val="FF0000"/>
                </a:solidFill>
                <a:effectLst/>
                <a:latin typeface="Times New Roman" pitchFamily="24"/>
                <a:ea typeface="Times New Roman"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理由</a:t>
            </a:r>
            <a:r>
              <a:rPr lang="zh-CN" altLang="zh-CN" sz="2400" b="0" i="0" u="none">
                <a:solidFill>
                  <a:srgbClr val="FF0000"/>
                </a:solidFill>
                <a:effectLst/>
                <a:latin typeface="Times New Roman" pitchFamily="24"/>
                <a:ea typeface="Times New Roman" pitchFamily="24"/>
                <a:cs typeface="宋体" pitchFamily="24"/>
              </a:rPr>
              <a:t>：</a:t>
            </a:r>
          </a:p>
          <a:p>
            <a:pPr algn="just"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从表中可以看出共有</a:t>
            </a:r>
            <a:r>
              <a:rPr lang="en-US" altLang="zh-CN" sz="2400" b="0" i="0" u="none">
                <a:solidFill>
                  <a:srgbClr val="FF0000"/>
                </a:solidFill>
                <a:effectLst/>
                <a:latin typeface="Times New Roman" pitchFamily="24"/>
                <a:ea typeface="Times New Roman" pitchFamily="24"/>
                <a:cs typeface="宋体" pitchFamily="24"/>
              </a:rPr>
              <a:t>8</a:t>
            </a:r>
            <a:r>
              <a:rPr lang="zh-CN" altLang="zh-CN" sz="2400" b="0" i="0" u="none">
                <a:solidFill>
                  <a:srgbClr val="FF0000"/>
                </a:solidFill>
                <a:effectLst/>
                <a:latin typeface="Times New Roman" pitchFamily="24"/>
                <a:ea typeface="黑体" pitchFamily="24"/>
                <a:cs typeface="宋体" pitchFamily="24"/>
              </a:rPr>
              <a:t>种等可能结果</a:t>
            </a:r>
            <a:r>
              <a:rPr lang="zh-CN" altLang="zh-CN" sz="2400" b="0" i="0" u="none">
                <a:solidFill>
                  <a:srgbClr val="FF0000"/>
                </a:solidFill>
                <a:effectLst/>
                <a:latin typeface="Times New Roman" pitchFamily="24"/>
                <a:ea typeface="Times New Roman"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其中和为奇数与和为偶数的等可能性各有</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Times New Roman" pitchFamily="24"/>
                <a:ea typeface="黑体" pitchFamily="24"/>
                <a:cs typeface="宋体" pitchFamily="24"/>
              </a:rPr>
              <a:t>种</a:t>
            </a:r>
            <a:r>
              <a:rPr lang="zh-CN" altLang="zh-CN" sz="2400" b="0" i="0" u="none">
                <a:solidFill>
                  <a:srgbClr val="FF0000"/>
                </a:solidFill>
                <a:effectLst/>
                <a:latin typeface="Times New Roman" pitchFamily="24"/>
                <a:ea typeface="Times New Roman"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所以</a:t>
            </a:r>
            <a:r>
              <a:rPr lang="en-US" altLang="zh-CN" sz="2400" b="0" i="1" u="none">
                <a:solidFill>
                  <a:srgbClr val="FF0000"/>
                </a:solidFill>
                <a:effectLst/>
                <a:latin typeface="Times New Roman" pitchFamily="24"/>
                <a:ea typeface="Times New Roman" pitchFamily="24"/>
                <a:cs typeface="宋体" pitchFamily="24"/>
              </a:rPr>
              <a:t>P</a:t>
            </a:r>
            <a:r>
              <a:rPr lang="zh-CN" altLang="zh-CN" sz="2400" b="0" i="0" u="none">
                <a:solidFill>
                  <a:srgbClr val="FF0000"/>
                </a:solidFill>
                <a:effectLst/>
                <a:latin typeface="Times New Roman" pitchFamily="24"/>
                <a:ea typeface="Times New Roman"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和为奇数</a:t>
            </a:r>
            <a:r>
              <a:rPr lang="zh-CN" altLang="zh-CN" sz="2400" b="0" i="0" u="none">
                <a:solidFill>
                  <a:srgbClr val="FF0000"/>
                </a:solidFill>
                <a:effectLst/>
                <a:latin typeface="Times New Roman" pitchFamily="24"/>
                <a:ea typeface="Times New Roman" pitchFamily="24"/>
                <a:cs typeface="宋体" pitchFamily="24"/>
              </a:rPr>
              <a:t>）</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P</a:t>
            </a:r>
            <a:r>
              <a:rPr lang="zh-CN" altLang="zh-CN" sz="2400" b="0" i="0" u="none">
                <a:solidFill>
                  <a:srgbClr val="FF0000"/>
                </a:solidFill>
                <a:effectLst/>
                <a:latin typeface="Times New Roman" pitchFamily="24"/>
                <a:ea typeface="Times New Roman"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和为偶数</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p>
          <a:p>
            <a:pPr algn="just"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这个游戏公平</a:t>
            </a:r>
            <a:r>
              <a:rPr lang="en-US" altLang="zh-CN" sz="2400" b="0" i="0" u="none">
                <a:solidFill>
                  <a:srgbClr val="FF0000"/>
                </a:solidFill>
                <a:effectLst/>
                <a:latin typeface="Times New Roman" pitchFamily="24"/>
                <a:ea typeface="Times New Roman" pitchFamily="24"/>
                <a:cs typeface="宋体"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00">
                                            <p:txEl>
                                              <p:pRg st="0" end="0"/>
                                            </p:txEl>
                                          </p:spTgt>
                                        </p:tgtEl>
                                        <p:attrNameLst>
                                          <p:attrName>style.visibility</p:attrName>
                                        </p:attrNameLst>
                                      </p:cBhvr>
                                      <p:to>
                                        <p:strVal val="visible"/>
                                      </p:to>
                                    </p:set>
                                    <p:animEffect transition="in" filter="blinds(horizontal)">
                                      <p:cBhvr>
                                        <p:cTn id="7" dur="500"/>
                                        <p:tgtEl>
                                          <p:spTgt spid="14300">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300">
                                            <p:txEl>
                                              <p:pRg st="1" end="1"/>
                                            </p:txEl>
                                          </p:spTgt>
                                        </p:tgtEl>
                                        <p:attrNameLst>
                                          <p:attrName>style.visibility</p:attrName>
                                        </p:attrNameLst>
                                      </p:cBhvr>
                                      <p:to>
                                        <p:strVal val="visible"/>
                                      </p:to>
                                    </p:set>
                                    <p:animEffect transition="in" filter="blinds(horizontal)">
                                      <p:cBhvr>
                                        <p:cTn id="10" dur="500"/>
                                        <p:tgtEl>
                                          <p:spTgt spid="14300">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4300">
                                            <p:txEl>
                                              <p:pRg st="2" end="2"/>
                                            </p:txEl>
                                          </p:spTgt>
                                        </p:tgtEl>
                                        <p:attrNameLst>
                                          <p:attrName>style.visibility</p:attrName>
                                        </p:attrNameLst>
                                      </p:cBhvr>
                                      <p:to>
                                        <p:strVal val="visible"/>
                                      </p:to>
                                    </p:set>
                                    <p:animEffect transition="in" filter="blinds(horizontal)">
                                      <p:cBhvr>
                                        <p:cTn id="13" dur="500"/>
                                        <p:tgtEl>
                                          <p:spTgt spid="143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00"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57" name="yt_shape_14257"/>
          <p:cNvSpPr txBox="1"/>
          <p:nvPr/>
        </p:nvSpPr>
        <p:spPr>
          <a:xfrm>
            <a:off x="494314" y="836712"/>
            <a:ext cx="5092741" cy="448777"/>
          </a:xfrm>
          <a:prstGeom prst="rect">
            <a:avLst/>
          </a:prstGeom>
        </p:spPr>
        <p:txBody>
          <a:bodyPr vert="horz" wrap="none" lIns="0" tIns="0" rIns="0" bIns="0" rtlCol="0">
            <a:spAutoFit/>
          </a:bodyPr>
          <a:lstStyle/>
          <a:p>
            <a:pPr algn="just" eaLnBrk="1" latinLnBrk="0" hangingPunct="0">
              <a:lnSpc>
                <a:spcPct val="129999"/>
              </a:lnSpc>
            </a:pPr>
            <a:r>
              <a:rPr lang="zh-CN" altLang="zh-CN" sz="2500" b="0" i="0" u="none" spc="10200">
                <a:noFill/>
                <a:effectLst/>
                <a:latin typeface="Times New Roman"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概率的意义与简单的计算</a:t>
            </a:r>
          </a:p>
        </p:txBody>
      </p:sp>
      <p:sp>
        <p:nvSpPr>
          <p:cNvPr id="14258" name="yt_shape_14258"/>
          <p:cNvSpPr txBox="1"/>
          <p:nvPr/>
        </p:nvSpPr>
        <p:spPr>
          <a:xfrm>
            <a:off x="540119" y="1336277"/>
            <a:ext cx="11111999" cy="908647"/>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呼和浩特市中考</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不透明袋中装有除颜色外完全相同的</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个白球</a:t>
            </a:r>
            <a:r>
              <a:rPr lang="zh-CN"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个红球</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则任意摸出一个球是红球的概率是</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Times New Roman" pitchFamily="24"/>
                <a:cs typeface="宋体" pitchFamily="24"/>
              </a:rPr>
              <a:t>）</a:t>
            </a:r>
          </a:p>
        </p:txBody>
      </p:sp>
      <mc:AlternateContent xmlns:mc="http://schemas.openxmlformats.org/markup-compatibility/2006">
        <mc:Choice xmlns:a14="http://schemas.microsoft.com/office/drawing/2010/main" Requires="a14">
          <p:graphicFrame>
            <p:nvGraphicFramePr>
              <p:cNvPr id="14259" name="yt_table_14259" title="H_52.24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269936283"/>
                  </p:ext>
                </p:extLst>
              </p:nvPr>
            </p:nvGraphicFramePr>
            <p:xfrm>
              <a:off x="540000" y="2448076"/>
              <a:ext cx="7855776" cy="663512"/>
            </p:xfrm>
            <a:graphic>
              <a:graphicData uri="http://schemas.openxmlformats.org/drawingml/2006/table">
                <a:tbl>
                  <a:tblPr/>
                  <a:tblGrid>
                    <a:gridCol w="2397062">
                      <a:extLst>
                        <a:ext uri="{9D8B030D-6E8A-4147-A177-3AD203B41FA5}">
                          <a16:colId xmlns:a16="http://schemas.microsoft.com/office/drawing/2014/main" val="10518"/>
                        </a:ext>
                      </a:extLst>
                    </a:gridCol>
                    <a:gridCol w="2052955">
                      <a:extLst>
                        <a:ext uri="{9D8B030D-6E8A-4147-A177-3AD203B41FA5}">
                          <a16:colId xmlns:a16="http://schemas.microsoft.com/office/drawing/2014/main" val="10519"/>
                        </a:ext>
                      </a:extLst>
                    </a:gridCol>
                    <a:gridCol w="2379599">
                      <a:extLst>
                        <a:ext uri="{9D8B030D-6E8A-4147-A177-3AD203B41FA5}">
                          <a16:colId xmlns:a16="http://schemas.microsoft.com/office/drawing/2014/main" val="10520"/>
                        </a:ext>
                      </a:extLst>
                    </a:gridCol>
                    <a:gridCol w="1026160">
                      <a:extLst>
                        <a:ext uri="{9D8B030D-6E8A-4147-A177-3AD203B41FA5}">
                          <a16:colId xmlns:a16="http://schemas.microsoft.com/office/drawing/2014/main" val="10521"/>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𝑏</m:t>
                                  </m:r>
                                </m:num>
                                <m:den>
                                  <m:r>
                                    <a:rPr lang="en-US" altLang="zh-CN" sz="2400" b="0" i="1">
                                      <a:solidFill>
                                        <a:srgbClr val="010000"/>
                                      </a:solidFill>
                                      <a:effectLst/>
                                      <a:latin typeface="Cambria Math" panose="02040503050406030204" pitchFamily="12" charset="0"/>
                                      <a:ea typeface="Cambria Math" panose="02040503050406030204" pitchFamily="12" charset="0"/>
                                    </a:rPr>
                                    <m:t>𝑎</m:t>
                                  </m:r>
                                  <m:r>
                                    <a:rPr lang="zh-CN" altLang="zh-CN" sz="2400" b="0" i="0">
                                      <a:solidFill>
                                        <a:srgbClr val="010000"/>
                                      </a:solidFill>
                                      <a:effectLst/>
                                      <a:latin typeface="Cambria Math" panose="02040503050406030204" pitchFamily="12" charset="0"/>
                                      <a:ea typeface="Cambria Math"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𝑏</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𝑏</m:t>
                                  </m:r>
                                </m:num>
                                <m:den>
                                  <m:r>
                                    <a:rPr lang="en-US" altLang="zh-CN" sz="2400" b="0" i="1">
                                      <a:solidFill>
                                        <a:srgbClr val="010000"/>
                                      </a:solidFill>
                                      <a:effectLst/>
                                      <a:latin typeface="Cambria Math" panose="02040503050406030204" pitchFamily="12" charset="0"/>
                                      <a:ea typeface="Cambria Math" panose="02040503050406030204" pitchFamily="12" charset="0"/>
                                    </a:rPr>
                                    <m:t>𝑎</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𝑎</m:t>
                                  </m:r>
                                </m:num>
                                <m:den>
                                  <m:r>
                                    <a:rPr lang="en-US" altLang="zh-CN" sz="2400" b="0" i="1">
                                      <a:solidFill>
                                        <a:srgbClr val="010000"/>
                                      </a:solidFill>
                                      <a:effectLst/>
                                      <a:latin typeface="Cambria Math" panose="02040503050406030204" pitchFamily="12" charset="0"/>
                                      <a:ea typeface="Cambria Math" panose="02040503050406030204" pitchFamily="12" charset="0"/>
                                    </a:rPr>
                                    <m:t>𝑎</m:t>
                                  </m:r>
                                  <m:r>
                                    <a:rPr lang="zh-CN" altLang="zh-CN" sz="2400" b="0" i="0">
                                      <a:solidFill>
                                        <a:srgbClr val="010000"/>
                                      </a:solidFill>
                                      <a:effectLst/>
                                      <a:latin typeface="Cambria Math" panose="02040503050406030204" pitchFamily="12" charset="0"/>
                                      <a:ea typeface="Cambria Math" panose="02040503050406030204" pitchFamily="12" charset="0"/>
                                    </a:rPr>
                                    <m:t>＋</m:t>
                                  </m:r>
                                  <m:r>
                                    <a:rPr lang="en-US" altLang="zh-CN" sz="2400" b="0" i="1">
                                      <a:solidFill>
                                        <a:srgbClr val="010000"/>
                                      </a:solidFill>
                                      <a:effectLst/>
                                      <a:latin typeface="Cambria Math" panose="02040503050406030204" pitchFamily="12" charset="0"/>
                                      <a:ea typeface="Cambria Math" panose="02040503050406030204" pitchFamily="12" charset="0"/>
                                    </a:rPr>
                                    <m:t>𝑏</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𝑎</m:t>
                                  </m:r>
                                </m:num>
                                <m:den>
                                  <m:r>
                                    <a:rPr lang="en-US" altLang="zh-CN" sz="2400" b="0" i="1">
                                      <a:solidFill>
                                        <a:srgbClr val="010000"/>
                                      </a:solidFill>
                                      <a:effectLst/>
                                      <a:latin typeface="Cambria Math" panose="02040503050406030204" pitchFamily="12" charset="0"/>
                                      <a:ea typeface="Cambria Math" panose="02040503050406030204" pitchFamily="12" charset="0"/>
                                    </a:rPr>
                                    <m:t>𝑏</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50"/>
                      </a:ext>
                    </a:extLst>
                  </a:tr>
                </a:tbl>
              </a:graphicData>
            </a:graphic>
          </p:graphicFrame>
        </mc:Choice>
        <mc:Fallback>
          <p:graphicFrame>
            <p:nvGraphicFramePr>
              <p:cNvPr id="14259" name="yt_table_14259" title="H_52.24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269936283"/>
                  </p:ext>
                </p:extLst>
              </p:nvPr>
            </p:nvGraphicFramePr>
            <p:xfrm>
              <a:off x="540000" y="2448076"/>
              <a:ext cx="7855776" cy="663512"/>
            </p:xfrm>
            <a:graphic>
              <a:graphicData uri="http://schemas.openxmlformats.org/drawingml/2006/table">
                <a:tbl>
                  <a:tblPr/>
                  <a:tblGrid>
                    <a:gridCol w="2397062">
                      <a:extLst>
                        <a:ext uri="{9D8B030D-6E8A-4147-A177-3AD203B41FA5}">
                          <a16:colId xmlns:a16="http://schemas.microsoft.com/office/drawing/2014/main" val="10518"/>
                        </a:ext>
                      </a:extLst>
                    </a:gridCol>
                    <a:gridCol w="2052955">
                      <a:extLst>
                        <a:ext uri="{9D8B030D-6E8A-4147-A177-3AD203B41FA5}">
                          <a16:colId xmlns:a16="http://schemas.microsoft.com/office/drawing/2014/main" val="10519"/>
                        </a:ext>
                      </a:extLst>
                    </a:gridCol>
                    <a:gridCol w="2379599">
                      <a:extLst>
                        <a:ext uri="{9D8B030D-6E8A-4147-A177-3AD203B41FA5}">
                          <a16:colId xmlns:a16="http://schemas.microsoft.com/office/drawing/2014/main" val="10520"/>
                        </a:ext>
                      </a:extLst>
                    </a:gridCol>
                    <a:gridCol w="1026160">
                      <a:extLst>
                        <a:ext uri="{9D8B030D-6E8A-4147-A177-3AD203B41FA5}">
                          <a16:colId xmlns:a16="http://schemas.microsoft.com/office/drawing/2014/main" val="10521"/>
                        </a:ext>
                      </a:extLst>
                    </a:gridCol>
                  </a:tblGrid>
                  <a:tr h="663512">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r="-227411" b="-13636"/>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16914" r="-165875" b="-13636"/>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87436" r="-43333" b="-13636"/>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663314" b="-13636"/>
                          </a:stretch>
                        </a:blipFill>
                      </a:tcPr>
                    </a:tc>
                    <a:extLst>
                      <a:ext uri="{0D108BD9-81ED-4DB2-BD59-A6C34878D82A}">
                        <a16:rowId xmlns:a16="http://schemas.microsoft.com/office/drawing/2014/main" val="10350"/>
                      </a:ext>
                    </a:extLst>
                  </a:tr>
                </a:tbl>
              </a:graphicData>
            </a:graphic>
          </p:graphicFrame>
        </mc:Fallback>
      </mc:AlternateContent>
      <p:sp>
        <p:nvSpPr>
          <p:cNvPr id="14260" name="yt_shape_14260"/>
          <p:cNvSpPr txBox="1"/>
          <p:nvPr/>
        </p:nvSpPr>
        <p:spPr>
          <a:xfrm>
            <a:off x="540119" y="3162229"/>
            <a:ext cx="11111999" cy="1868910"/>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苏州市中考</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的长方形网格飞镖游戏板中</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每块小正方形除颜色外都相同</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小正方形的顶点称为格点</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扇形</a:t>
            </a:r>
            <a:r>
              <a:rPr lang="en-US" altLang="zh-CN" sz="2400" b="0" i="1" u="none">
                <a:solidFill>
                  <a:srgbClr val="000000"/>
                </a:solidFill>
                <a:effectLst/>
                <a:latin typeface="Times New Roman" pitchFamily="24"/>
                <a:ea typeface="Times New Roman" pitchFamily="24"/>
                <a:cs typeface="宋体" pitchFamily="24"/>
              </a:rPr>
              <a:t>OAB</a:t>
            </a:r>
            <a:r>
              <a:rPr lang="zh-CN" altLang="zh-CN" sz="2400" b="0" i="0" u="none">
                <a:solidFill>
                  <a:srgbClr val="000000"/>
                </a:solidFill>
                <a:effectLst/>
                <a:latin typeface="Times New Roman" pitchFamily="24"/>
                <a:ea typeface="宋体" pitchFamily="24"/>
                <a:cs typeface="宋体" pitchFamily="24"/>
              </a:rPr>
              <a:t>的圆心及弧的两端均为格点</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假设飞镖击中每一块小正方形是等可能的</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击中扇形的边界或没有击中游戏板</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则重投</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次</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任意投掷飞镖</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次</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飞镖击中扇形</a:t>
            </a:r>
            <a:r>
              <a:rPr lang="en-US" altLang="zh-CN" sz="2400" b="0" i="1" u="none">
                <a:solidFill>
                  <a:srgbClr val="000000"/>
                </a:solidFill>
                <a:effectLst/>
                <a:latin typeface="Times New Roman" pitchFamily="24"/>
                <a:ea typeface="Times New Roman" pitchFamily="24"/>
                <a:cs typeface="宋体" pitchFamily="24"/>
              </a:rPr>
              <a:t>OAB</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阴影部分</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的概率是</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Times New Roman" pitchFamily="24"/>
                <a:cs typeface="宋体" pitchFamily="24"/>
              </a:rPr>
              <a:t>）</a:t>
            </a:r>
          </a:p>
        </p:txBody>
      </p:sp>
      <mc:AlternateContent xmlns:mc="http://schemas.openxmlformats.org/markup-compatibility/2006">
        <mc:Choice xmlns:a14="http://schemas.microsoft.com/office/drawing/2010/main" Requires="a14">
          <p:graphicFrame>
            <p:nvGraphicFramePr>
              <p:cNvPr id="14262" name="yt_table_14262_skip" title="H_56.5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511491393"/>
                  </p:ext>
                </p:extLst>
              </p:nvPr>
            </p:nvGraphicFramePr>
            <p:xfrm>
              <a:off x="540000" y="5081927"/>
              <a:ext cx="8136192" cy="718566"/>
            </p:xfrm>
            <a:graphic>
              <a:graphicData uri="http://schemas.openxmlformats.org/drawingml/2006/table">
                <a:tbl>
                  <a:tblPr/>
                  <a:tblGrid>
                    <a:gridCol w="2397062">
                      <a:extLst>
                        <a:ext uri="{9D8B030D-6E8A-4147-A177-3AD203B41FA5}">
                          <a16:colId xmlns:a16="http://schemas.microsoft.com/office/drawing/2014/main" val="10522"/>
                        </a:ext>
                      </a:extLst>
                    </a:gridCol>
                    <a:gridCol w="2052955">
                      <a:extLst>
                        <a:ext uri="{9D8B030D-6E8A-4147-A177-3AD203B41FA5}">
                          <a16:colId xmlns:a16="http://schemas.microsoft.com/office/drawing/2014/main" val="10523"/>
                        </a:ext>
                      </a:extLst>
                    </a:gridCol>
                    <a:gridCol w="2379599">
                      <a:extLst>
                        <a:ext uri="{9D8B030D-6E8A-4147-A177-3AD203B41FA5}">
                          <a16:colId xmlns:a16="http://schemas.microsoft.com/office/drawing/2014/main" val="10524"/>
                        </a:ext>
                      </a:extLst>
                    </a:gridCol>
                    <a:gridCol w="1306576">
                      <a:extLst>
                        <a:ext uri="{9D8B030D-6E8A-4147-A177-3AD203B41FA5}">
                          <a16:colId xmlns:a16="http://schemas.microsoft.com/office/drawing/2014/main" val="10525"/>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𝜋</m:t>
                                  </m:r>
                                </m:num>
                                <m:den>
                                  <m:r>
                                    <a:rPr lang="en-US" altLang="zh-CN" sz="2400" b="0" i="0">
                                      <a:solidFill>
                                        <a:srgbClr val="010000"/>
                                      </a:solidFill>
                                      <a:effectLst/>
                                      <a:latin typeface="Cambria Math" panose="02040503050406030204" pitchFamily="12" charset="0"/>
                                      <a:ea typeface="Cambria Math" panose="02040503050406030204" pitchFamily="12" charset="0"/>
                                    </a:rPr>
                                    <m:t>12</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1">
                                      <a:solidFill>
                                        <a:srgbClr val="010000"/>
                                      </a:solidFill>
                                      <a:effectLst/>
                                      <a:latin typeface="Cambria Math" panose="02040503050406030204" pitchFamily="12" charset="0"/>
                                      <a:ea typeface="Cambria Math" panose="02040503050406030204" pitchFamily="12" charset="0"/>
                                    </a:rPr>
                                    <m:t>𝜋</m:t>
                                  </m:r>
                                </m:num>
                                <m:den>
                                  <m:r>
                                    <a:rPr lang="en-US" altLang="zh-CN" sz="2400" b="0" i="0">
                                      <a:solidFill>
                                        <a:srgbClr val="010000"/>
                                      </a:solidFill>
                                      <a:effectLst/>
                                      <a:latin typeface="Cambria Math" panose="02040503050406030204" pitchFamily="12" charset="0"/>
                                      <a:ea typeface="Cambria Math" panose="02040503050406030204" pitchFamily="12" charset="0"/>
                                    </a:rPr>
                                    <m:t>24</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10</m:t>
                                      </m:r>
                                    </m:e>
                                  </m:rad>
                                  <m:r>
                                    <a:rPr lang="en-US" altLang="zh-CN" sz="2400" b="0" i="1">
                                      <a:solidFill>
                                        <a:srgbClr val="010000"/>
                                      </a:solidFill>
                                      <a:effectLst/>
                                      <a:latin typeface="Cambria Math" panose="02040503050406030204" pitchFamily="12" charset="0"/>
                                      <a:ea typeface="Cambria Math" panose="02040503050406030204" pitchFamily="12" charset="0"/>
                                    </a:rPr>
                                    <m:t>𝜋</m:t>
                                  </m:r>
                                </m:num>
                                <m:den>
                                  <m:r>
                                    <a:rPr lang="en-US" altLang="zh-CN" sz="2400" b="0" i="0">
                                      <a:solidFill>
                                        <a:srgbClr val="010000"/>
                                      </a:solidFill>
                                      <a:effectLst/>
                                      <a:latin typeface="Cambria Math" panose="02040503050406030204" pitchFamily="12" charset="0"/>
                                      <a:ea typeface="Cambria Math" panose="02040503050406030204" pitchFamily="12" charset="0"/>
                                    </a:rPr>
                                    <m:t>60</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5</m:t>
                                      </m:r>
                                    </m:e>
                                  </m:rad>
                                  <m:r>
                                    <m:rPr>
                                      <m:sty m:val="p"/>
                                    </m:rPr>
                                    <a:rPr lang="en-US" altLang="zh-CN" sz="2400" b="0" i="0">
                                      <a:solidFill>
                                        <a:srgbClr val="010000"/>
                                      </a:solidFill>
                                      <a:effectLst/>
                                      <a:latin typeface="Cambria Math" panose="02040503050406030204" pitchFamily="12" charset="0"/>
                                      <a:ea typeface="Cambria Math" panose="02040503050406030204" pitchFamily="12" charset="0"/>
                                    </a:rPr>
                                    <m:t>π</m:t>
                                  </m:r>
                                </m:num>
                                <m:den>
                                  <m:r>
                                    <a:rPr lang="en-US" altLang="zh-CN" sz="2400" b="0" i="0">
                                      <a:solidFill>
                                        <a:srgbClr val="010000"/>
                                      </a:solidFill>
                                      <a:effectLst/>
                                      <a:latin typeface="Cambria Math" panose="02040503050406030204" pitchFamily="12" charset="0"/>
                                      <a:ea typeface="Cambria Math" panose="02040503050406030204" pitchFamily="12" charset="0"/>
                                    </a:rPr>
                                    <m:t>60</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51"/>
                      </a:ext>
                    </a:extLst>
                  </a:tr>
                </a:tbl>
              </a:graphicData>
            </a:graphic>
          </p:graphicFrame>
        </mc:Choice>
        <mc:Fallback>
          <p:graphicFrame>
            <p:nvGraphicFramePr>
              <p:cNvPr id="14262" name="yt_table_14262_skip" title="H_56.5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511491393"/>
                  </p:ext>
                </p:extLst>
              </p:nvPr>
            </p:nvGraphicFramePr>
            <p:xfrm>
              <a:off x="540000" y="5081927"/>
              <a:ext cx="8136192" cy="718566"/>
            </p:xfrm>
            <a:graphic>
              <a:graphicData uri="http://schemas.openxmlformats.org/drawingml/2006/table">
                <a:tbl>
                  <a:tblPr/>
                  <a:tblGrid>
                    <a:gridCol w="2397062">
                      <a:extLst>
                        <a:ext uri="{9D8B030D-6E8A-4147-A177-3AD203B41FA5}">
                          <a16:colId xmlns:a16="http://schemas.microsoft.com/office/drawing/2014/main" val="10522"/>
                        </a:ext>
                      </a:extLst>
                    </a:gridCol>
                    <a:gridCol w="2052955">
                      <a:extLst>
                        <a:ext uri="{9D8B030D-6E8A-4147-A177-3AD203B41FA5}">
                          <a16:colId xmlns:a16="http://schemas.microsoft.com/office/drawing/2014/main" val="10523"/>
                        </a:ext>
                      </a:extLst>
                    </a:gridCol>
                    <a:gridCol w="2379599">
                      <a:extLst>
                        <a:ext uri="{9D8B030D-6E8A-4147-A177-3AD203B41FA5}">
                          <a16:colId xmlns:a16="http://schemas.microsoft.com/office/drawing/2014/main" val="10524"/>
                        </a:ext>
                      </a:extLst>
                    </a:gridCol>
                    <a:gridCol w="1306576">
                      <a:extLst>
                        <a:ext uri="{9D8B030D-6E8A-4147-A177-3AD203B41FA5}">
                          <a16:colId xmlns:a16="http://schemas.microsoft.com/office/drawing/2014/main" val="10525"/>
                        </a:ext>
                      </a:extLst>
                    </a:gridCol>
                  </a:tblGrid>
                  <a:tr h="718566">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r="-239086" b="-13445"/>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116914" r="-179525" b="-13445"/>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187436" r="-55128" b="-13445"/>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521395" b="-13445"/>
                          </a:stretch>
                        </a:blipFill>
                      </a:tcPr>
                    </a:tc>
                    <a:extLst>
                      <a:ext uri="{0D108BD9-81ED-4DB2-BD59-A6C34878D82A}">
                        <a16:rowId xmlns:a16="http://schemas.microsoft.com/office/drawing/2014/main" val="10351"/>
                      </a:ext>
                    </a:extLst>
                  </a:tr>
                </a:tbl>
              </a:graphicData>
            </a:graphic>
          </p:graphicFrame>
        </mc:Fallback>
      </mc:AlternateContent>
      <p:pic>
        <p:nvPicPr>
          <p:cNvPr id="14261" name="yt_image_14261_skip" title="H_101.88">
            <a:extLst>
              <a:ext uri="">
                <a16:creationId xmlns:a16="http://schemas.microsoft.com/office/drawing/2014/main" xmlns:a14="http://schemas.microsoft.com/office/drawing/2010/main" xmlns:p14="http://schemas.microsoft.com/office/powerpoint/2010/main" xmlns:mc="http://schemas.openxmlformats.org/markup-compatibility/2006" xmlns:m="http://schemas.openxmlformats.org/officeDocument/2006/math" xmlns="" id="{5351258F-BC95-41E6-9372-C2FE361B0291}"/>
              </a:ext>
            </a:extLst>
          </p:cNvPr>
          <p:cNvPicPr>
            <a:picLocks noChangeAspect="1" noChangeArrowheads="1"/>
          </p:cNvPicPr>
          <p:nvPr/>
        </p:nvPicPr>
        <p:blipFill>
          <a:blip r:embed="rId4" cstate="print"/>
          <a:srcRect/>
          <a:stretch>
            <a:fillRect/>
          </a:stretch>
        </p:blipFill>
        <p:spPr bwMode="auto">
          <a:xfrm>
            <a:off x="10099916" y="5081927"/>
            <a:ext cx="1549908" cy="1293876"/>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84382756297">
            <a:extLst>
              <a:ext uri="{FF2B5EF4-FFF2-40B4-BE49-F238E27FC236}">
                <a16:creationId xmlns:a16="http://schemas.microsoft.com/office/drawing/2014/main" id="{7C57A416-EEAE-A118-3D83-0F7302D650C8}"/>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603500" y="876751"/>
            <a:ext cx="1168464" cy="364360"/>
          </a:xfrm>
          <a:prstGeom prst="rect">
            <a:avLst/>
          </a:prstGeom>
        </p:spPr>
      </p:pic>
      <p:sp>
        <p:nvSpPr>
          <p:cNvPr id="2" name="文本框 1">
            <a:extLst>
              <a:ext uri="{FF2B5EF4-FFF2-40B4-BE49-F238E27FC236}">
                <a16:creationId xmlns:a16="http://schemas.microsoft.com/office/drawing/2014/main" id="{CDA92BF6-0DE5-D782-E2F9-DB3E1449DF7C}"/>
              </a:ext>
            </a:extLst>
          </p:cNvPr>
          <p:cNvSpPr txBox="1"/>
          <p:nvPr/>
        </p:nvSpPr>
        <p:spPr>
          <a:xfrm>
            <a:off x="5326908" y="1764959"/>
            <a:ext cx="400748" cy="517983"/>
          </a:xfrm>
          <a:prstGeom prst="rect">
            <a:avLst/>
          </a:prstGeom>
          <a:noFill/>
        </p:spPr>
        <p:txBody>
          <a:bodyPr vert="horz" wrap="none" rtlCol="0">
            <a:noAutofit/>
          </a:bodyPr>
          <a:lstStyle/>
          <a:p>
            <a:pPr algn="just">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endParaRPr lang="zh-CN" altLang="en-US">
              <a:solidFill>
                <a:srgbClr val="FF0000"/>
              </a:solidFill>
            </a:endParaRPr>
          </a:p>
        </p:txBody>
      </p:sp>
      <p:sp>
        <p:nvSpPr>
          <p:cNvPr id="4" name="文本框 3">
            <a:extLst>
              <a:ext uri="{FF2B5EF4-FFF2-40B4-BE49-F238E27FC236}">
                <a16:creationId xmlns:a16="http://schemas.microsoft.com/office/drawing/2014/main" id="{9DDD63D3-4605-7E80-1319-F82AD3FE3F99}"/>
              </a:ext>
            </a:extLst>
          </p:cNvPr>
          <p:cNvSpPr txBox="1"/>
          <p:nvPr/>
        </p:nvSpPr>
        <p:spPr>
          <a:xfrm>
            <a:off x="10186246" y="4541887"/>
            <a:ext cx="400748" cy="517983"/>
          </a:xfrm>
          <a:prstGeom prst="rect">
            <a:avLst/>
          </a:prstGeom>
          <a:noFill/>
        </p:spPr>
        <p:txBody>
          <a:bodyPr vert="horz" wrap="none" rtlCol="0">
            <a:noAutofit/>
          </a:bodyPr>
          <a:lstStyle/>
          <a:p>
            <a:pPr algn="just">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263" name="yt_shape_14263"/>
              <p:cNvSpPr txBox="1"/>
              <p:nvPr/>
            </p:nvSpPr>
            <p:spPr>
              <a:xfrm>
                <a:off x="540119" y="944670"/>
                <a:ext cx="11111999" cy="1117422"/>
              </a:xfrm>
              <a:prstGeom prst="rect">
                <a:avLst/>
              </a:prstGeom>
            </p:spPr>
            <p:txBody>
              <a:bodyPr vert="horz" wrap="square" lIns="0" tIns="0" rIns="0" bIns="0" rtlCol="0">
                <a:spAutoFit/>
              </a:bodyPr>
              <a:lstStyle/>
              <a:p>
                <a:pPr algn="just" eaLnBrk="1" fontAlgn="b"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张家界市中考</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从</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2</m:t>
                        </m:r>
                      </m:e>
                    </m:rad>
                  </m:oMath>
                </a14:m>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π</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这五个数中随机抽取一个数</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恰好是无理数的概率是</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FF0000"/>
                    </a:solidFill>
                    <a:effectLst/>
                    <a:uFill>
                      <a:solidFill>
                        <a:srgbClr val="000000"/>
                      </a:solidFill>
                    </a:uFill>
                    <a:latin typeface="Times New Roman" pitchFamily="24"/>
                    <a:ea typeface="宋体" pitchFamily="24"/>
                    <a:cs typeface="宋体" pitchFamily="24"/>
                  </a:rPr>
                  <a:t>　</a:t>
                </a:r>
                <a:r>
                  <a:rPr lang="en-US" altLang="zh-CN" sz="2400" b="0" i="1" u="sng">
                    <a:solidFill>
                      <a:srgbClr val="FF0000"/>
                    </a:solidFill>
                    <a:effectLst/>
                    <a:uFill>
                      <a:solidFill>
                        <a:srgbClr val="000000"/>
                      </a:solidFill>
                    </a:uFill>
                    <a:latin typeface="Times New Roman" pitchFamily="24"/>
                    <a:ea typeface="Times New Roman" pitchFamily="24"/>
                    <a:cs typeface="宋体" pitchFamily="24"/>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2</m:t>
                        </m:r>
                      </m:num>
                      <m:den>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5</m:t>
                        </m:r>
                      </m:den>
                    </m:f>
                  </m:oMath>
                </a14:m>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p:sp>
            <p:nvSpPr>
              <p:cNvPr id="14263" name="yt_shape_14263"/>
              <p:cNvSpPr txBox="1">
                <a:spLocks noRot="1" noChangeAspect="1" noMove="1" noResize="1" noEditPoints="1" noAdjustHandles="1" noChangeArrowheads="1" noChangeShapeType="1" noTextEdit="1"/>
              </p:cNvSpPr>
              <p:nvPr/>
            </p:nvSpPr>
            <p:spPr>
              <a:xfrm>
                <a:off x="540119" y="944670"/>
                <a:ext cx="11111999" cy="1117422"/>
              </a:xfrm>
              <a:prstGeom prst="rect">
                <a:avLst/>
              </a:prstGeom>
              <a:blipFill>
                <a:blip r:embed="rId2"/>
                <a:stretch>
                  <a:fillRect l="-1701" t="-3825" r="-1701" b="-120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265" name="yt_shape_14265"/>
              <p:cNvSpPr txBox="1"/>
              <p:nvPr/>
            </p:nvSpPr>
            <p:spPr>
              <a:xfrm>
                <a:off x="540119" y="2165074"/>
                <a:ext cx="11111999" cy="1601464"/>
              </a:xfrm>
              <a:prstGeom prst="rect">
                <a:avLst/>
              </a:prstGeom>
            </p:spPr>
            <p:txBody>
              <a:bodyPr vert="horz" wrap="square" lIns="0" tIns="0" rIns="0" bIns="0" rtlCol="0">
                <a:spAutoFit/>
              </a:bodyPr>
              <a:lstStyle/>
              <a:p>
                <a:pPr algn="just" eaLnBrk="1" fontAlgn="b"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南充市中考</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老师为帮助学生正确理解物理变化与化学变化</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将</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种生活现象制成看上去无差别卡片</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从中随机抽取一张卡片</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抽中生活现象是物理变化的概率是</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FF0000"/>
                    </a:solidFill>
                    <a:effectLst/>
                    <a:uFill>
                      <a:solidFill>
                        <a:srgbClr val="000000"/>
                      </a:solidFill>
                    </a:uFill>
                    <a:latin typeface="Times New Roman" pitchFamily="24"/>
                    <a:ea typeface="宋体" pitchFamily="24"/>
                    <a:cs typeface="宋体" pitchFamily="24"/>
                  </a:rPr>
                  <a:t>　</a:t>
                </a:r>
                <a:r>
                  <a:rPr lang="en-US" altLang="zh-CN" sz="2400" b="0" i="1" u="sng">
                    <a:solidFill>
                      <a:srgbClr val="FF0000"/>
                    </a:solidFill>
                    <a:effectLst/>
                    <a:uFill>
                      <a:solidFill>
                        <a:srgbClr val="000000"/>
                      </a:solidFill>
                    </a:uFill>
                    <a:latin typeface="Times New Roman" pitchFamily="24"/>
                    <a:ea typeface="Times New Roman" pitchFamily="24"/>
                    <a:cs typeface="宋体" pitchFamily="24"/>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3</m:t>
                        </m:r>
                      </m:den>
                    </m:f>
                  </m:oMath>
                </a14:m>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p:sp>
            <p:nvSpPr>
              <p:cNvPr id="14265" name="yt_shape_14265"/>
              <p:cNvSpPr txBox="1">
                <a:spLocks noRot="1" noChangeAspect="1" noMove="1" noResize="1" noEditPoints="1" noAdjustHandles="1" noChangeArrowheads="1" noChangeShapeType="1" noTextEdit="1"/>
              </p:cNvSpPr>
              <p:nvPr/>
            </p:nvSpPr>
            <p:spPr>
              <a:xfrm>
                <a:off x="540119" y="2165074"/>
                <a:ext cx="11111999" cy="1601464"/>
              </a:xfrm>
              <a:prstGeom prst="rect">
                <a:avLst/>
              </a:prstGeom>
              <a:blipFill>
                <a:blip r:embed="rId3"/>
                <a:stretch>
                  <a:fillRect l="-1701" t="-4183" r="-1701" b="-4943"/>
                </a:stretch>
              </a:blipFill>
            </p:spPr>
            <p:txBody>
              <a:bodyPr/>
              <a:lstStyle/>
              <a:p>
                <a:r>
                  <a:rPr lang="zh-CN" altLang="en-US">
                    <a:noFill/>
                  </a:rPr>
                  <a:t> </a:t>
                </a:r>
              </a:p>
            </p:txBody>
          </p:sp>
        </mc:Fallback>
      </mc:AlternateContent>
      <p:sp>
        <p:nvSpPr>
          <p:cNvPr id="14267" name="yt_shape_14267"/>
          <p:cNvSpPr txBox="1"/>
          <p:nvPr/>
        </p:nvSpPr>
        <p:spPr>
          <a:xfrm>
            <a:off x="2094905" y="3817326"/>
            <a:ext cx="8002191" cy="428515"/>
          </a:xfrm>
          <a:prstGeom prst="rect">
            <a:avLst/>
          </a:prstGeom>
        </p:spPr>
        <p:txBody>
          <a:bodyPr vert="horz" wrap="none" lIns="0" tIns="0" rIns="0" bIns="0" rtlCol="0">
            <a:spAutoFit/>
          </a:bodyPr>
          <a:lstStyle/>
          <a:p>
            <a:pPr algn="just"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冰化成水物理变化</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宋体" pitchFamily="24"/>
                <a:cs typeface="宋体" pitchFamily="24"/>
              </a:rPr>
              <a:t>铁棒生锈化学变化</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宋体" pitchFamily="24"/>
                <a:cs typeface="宋体" pitchFamily="24"/>
              </a:rPr>
              <a:t>酒精燃烧化学变化</a:t>
            </a:r>
            <a:endParaRPr lang="zh-CN" altLang="zh-CN" sz="2400" b="0" i="0" u="none">
              <a:solidFill>
                <a:srgbClr val="000000"/>
              </a:solidFill>
              <a:effectLst/>
              <a:latin typeface="Times New Roman" pitchFamily="24"/>
              <a:ea typeface="宋体" pitchFamily="24"/>
              <a:cs typeface="宋体" pitchFamily="24"/>
              <a:hlinkClick r:id="" action="ppaction://macro?name={&quot;type&quot;:&quot;ImageText&quot;,&quot;item&quot;:&quot;RunBorder&quot;,&quot;fontColor&quot;:&quot;000000&quot;,&quot;borderColor&quot;:&quot;000000&quot;}"/>
            </a:endParaRPr>
          </a:p>
        </p:txBody>
      </p:sp>
      <p:sp>
        <p:nvSpPr>
          <p:cNvPr id="14268" name="yt_shape_14268"/>
          <p:cNvSpPr txBox="1"/>
          <p:nvPr/>
        </p:nvSpPr>
        <p:spPr>
          <a:xfrm>
            <a:off x="2094905" y="4296629"/>
            <a:ext cx="8002191" cy="428515"/>
          </a:xfrm>
          <a:prstGeom prst="rect">
            <a:avLst/>
          </a:prstGeom>
        </p:spPr>
        <p:txBody>
          <a:bodyPr vert="horz" wrap="none" lIns="0" tIns="0" rIns="0" bIns="0" rtlCol="0">
            <a:spAutoFit/>
          </a:bodyPr>
          <a:lstStyle/>
          <a:p>
            <a:pPr algn="just"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衣服晾干物理变化</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宋体" pitchFamily="24"/>
                <a:cs typeface="宋体" pitchFamily="24"/>
              </a:rPr>
              <a:t>光合作用化学变化</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宋体" pitchFamily="24"/>
                <a:cs typeface="宋体" pitchFamily="24"/>
              </a:rPr>
              <a:t>牛奶变质化学变化</a:t>
            </a:r>
            <a:endParaRPr lang="zh-CN" altLang="zh-CN" sz="2400" b="0" i="0" u="none">
              <a:solidFill>
                <a:srgbClr val="000000"/>
              </a:solidFill>
              <a:effectLst/>
              <a:latin typeface="Times New Roman" pitchFamily="24"/>
              <a:ea typeface="宋体" pitchFamily="24"/>
              <a:cs typeface="宋体" pitchFamily="24"/>
              <a:hlinkClick r:id="" action="ppaction://macro?name={&quot;type&quot;:&quot;ImageText&quot;,&quot;item&quot;:&quot;RunBorder&quot;,&quot;fontColor&quot;:&quot;000000&quot;,&quot;borderColor&quot;:&quot;000000&quot;}"/>
            </a:endParaRPr>
          </a:p>
        </p:txBody>
      </p:sp>
      <p:sp>
        <p:nvSpPr>
          <p:cNvPr id="2" name="yt_shape_矩形_2">
            <a:extLst>
              <a:ext uri="{FF2B5EF4-FFF2-40B4-BE49-F238E27FC236}">
                <a16:creationId xmlns:a16="http://schemas.microsoft.com/office/drawing/2014/main" id="{676688FE-49B3-3034-0E98-E8F5FE9926F1}"/>
              </a:ext>
            </a:extLst>
          </p:cNvPr>
          <p:cNvSpPr/>
          <p:nvPr/>
        </p:nvSpPr>
        <p:spPr>
          <a:xfrm>
            <a:off x="2133601" y="3880826"/>
            <a:ext cx="2438463" cy="360871"/>
          </a:xfrm>
          <a:prstGeom prst="rect">
            <a:avLst/>
          </a:prstGeom>
          <a:noFill/>
          <a:ln w="12700" cap="flat" cmpd="sng" algn="ctr">
            <a:solidFill>
              <a:srgbClr val="000000"/>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p>
        </p:txBody>
      </p:sp>
      <p:sp>
        <p:nvSpPr>
          <p:cNvPr id="3" name="yt_shape_矩形_3">
            <a:extLst>
              <a:ext uri="{FF2B5EF4-FFF2-40B4-BE49-F238E27FC236}">
                <a16:creationId xmlns:a16="http://schemas.microsoft.com/office/drawing/2014/main" id="{8DE0365B-7847-D525-F294-276F864F31A2}"/>
              </a:ext>
            </a:extLst>
          </p:cNvPr>
          <p:cNvSpPr/>
          <p:nvPr/>
        </p:nvSpPr>
        <p:spPr>
          <a:xfrm>
            <a:off x="4876800" y="3880826"/>
            <a:ext cx="2438464" cy="360871"/>
          </a:xfrm>
          <a:prstGeom prst="rect">
            <a:avLst/>
          </a:prstGeom>
          <a:noFill/>
          <a:ln w="12700" cap="flat" cmpd="sng" algn="ctr">
            <a:solidFill>
              <a:srgbClr val="000000"/>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p>
        </p:txBody>
      </p:sp>
      <p:sp>
        <p:nvSpPr>
          <p:cNvPr id="4" name="yt_shape_矩形_4">
            <a:extLst>
              <a:ext uri="{FF2B5EF4-FFF2-40B4-BE49-F238E27FC236}">
                <a16:creationId xmlns:a16="http://schemas.microsoft.com/office/drawing/2014/main" id="{ECC045DB-5921-1AE5-422E-2AA922990660}"/>
              </a:ext>
            </a:extLst>
          </p:cNvPr>
          <p:cNvSpPr/>
          <p:nvPr/>
        </p:nvSpPr>
        <p:spPr>
          <a:xfrm>
            <a:off x="7620001" y="3880826"/>
            <a:ext cx="2438464" cy="360871"/>
          </a:xfrm>
          <a:prstGeom prst="rect">
            <a:avLst/>
          </a:prstGeom>
          <a:noFill/>
          <a:ln w="12700" cap="flat" cmpd="sng" algn="ctr">
            <a:solidFill>
              <a:srgbClr val="000000"/>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p>
        </p:txBody>
      </p:sp>
      <p:sp>
        <p:nvSpPr>
          <p:cNvPr id="5" name="yt_shape_矩形_5">
            <a:extLst>
              <a:ext uri="{FF2B5EF4-FFF2-40B4-BE49-F238E27FC236}">
                <a16:creationId xmlns:a16="http://schemas.microsoft.com/office/drawing/2014/main" id="{27846354-C495-8A3C-6B53-27E2B3D90531}"/>
              </a:ext>
            </a:extLst>
          </p:cNvPr>
          <p:cNvSpPr/>
          <p:nvPr/>
        </p:nvSpPr>
        <p:spPr>
          <a:xfrm>
            <a:off x="2133601" y="4360129"/>
            <a:ext cx="2438463" cy="360871"/>
          </a:xfrm>
          <a:prstGeom prst="rect">
            <a:avLst/>
          </a:prstGeom>
          <a:noFill/>
          <a:ln w="12700" cap="flat" cmpd="sng" algn="ctr">
            <a:solidFill>
              <a:srgbClr val="000000"/>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p>
        </p:txBody>
      </p:sp>
      <p:sp>
        <p:nvSpPr>
          <p:cNvPr id="6" name="yt_shape_矩形_6">
            <a:extLst>
              <a:ext uri="{FF2B5EF4-FFF2-40B4-BE49-F238E27FC236}">
                <a16:creationId xmlns:a16="http://schemas.microsoft.com/office/drawing/2014/main" id="{BA9243B5-7851-DE52-8D1E-07D1C105B50E}"/>
              </a:ext>
            </a:extLst>
          </p:cNvPr>
          <p:cNvSpPr/>
          <p:nvPr/>
        </p:nvSpPr>
        <p:spPr>
          <a:xfrm>
            <a:off x="4876800" y="4360129"/>
            <a:ext cx="2438464" cy="360871"/>
          </a:xfrm>
          <a:prstGeom prst="rect">
            <a:avLst/>
          </a:prstGeom>
          <a:noFill/>
          <a:ln w="12700" cap="flat" cmpd="sng" algn="ctr">
            <a:solidFill>
              <a:srgbClr val="000000"/>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p>
        </p:txBody>
      </p:sp>
      <p:sp>
        <p:nvSpPr>
          <p:cNvPr id="7" name="yt_shape_矩形_7">
            <a:extLst>
              <a:ext uri="{FF2B5EF4-FFF2-40B4-BE49-F238E27FC236}">
                <a16:creationId xmlns:a16="http://schemas.microsoft.com/office/drawing/2014/main" id="{5C419BD7-00DC-EBD9-35A7-CF125136268C}"/>
              </a:ext>
            </a:extLst>
          </p:cNvPr>
          <p:cNvSpPr/>
          <p:nvPr/>
        </p:nvSpPr>
        <p:spPr>
          <a:xfrm>
            <a:off x="7620001" y="4360129"/>
            <a:ext cx="2438464" cy="360871"/>
          </a:xfrm>
          <a:prstGeom prst="rect">
            <a:avLst/>
          </a:prstGeom>
          <a:noFill/>
          <a:ln w="12700" cap="flat" cmpd="sng" algn="ctr">
            <a:solidFill>
              <a:srgbClr val="000000"/>
            </a:solid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p>
        </p:txBody>
      </p:sp>
      <mc:AlternateContent xmlns:mc="http://schemas.openxmlformats.org/markup-compatibility/2006">
        <mc:Choice xmlns:a14="http://schemas.microsoft.com/office/drawing/2010/main" Requires="a14">
          <p:sp>
            <p:nvSpPr>
              <p:cNvPr id="8" name="文本框 7">
                <a:extLst>
                  <a:ext uri="{FF2B5EF4-FFF2-40B4-BE49-F238E27FC236}">
                    <a16:creationId xmlns:a16="http://schemas.microsoft.com/office/drawing/2014/main" id="{C8C9855C-17DD-4EC5-40B0-AF5F116A6C74}"/>
                  </a:ext>
                </a:extLst>
              </p:cNvPr>
              <p:cNvSpPr txBox="1"/>
              <p:nvPr/>
            </p:nvSpPr>
            <p:spPr>
              <a:xfrm>
                <a:off x="2355108" y="1338694"/>
                <a:ext cx="613474" cy="678447"/>
              </a:xfrm>
              <a:prstGeom prst="rect">
                <a:avLst/>
              </a:prstGeom>
              <a:noFill/>
            </p:spPr>
            <p:txBody>
              <a:bodyPr vert="horz" wrap="none" rtlCol="0" anchor="ctr">
                <a:noAutofit/>
              </a:bodyPr>
              <a:lstStyle/>
              <a:p>
                <a:pPr algn="just" fontAlgn="b">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2</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5</m:t>
                        </m:r>
                      </m:den>
                    </m:f>
                  </m:oMath>
                </a14:m>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mc:Choice>
        <mc:Fallback>
          <p:sp>
            <p:nvSpPr>
              <p:cNvPr id="8" name="文本框 7">
                <a:extLst>
                  <a:ext uri="{FF2B5EF4-FFF2-40B4-BE49-F238E27FC236}">
                    <a16:creationId xmlns:a16="http://schemas.microsoft.com/office/drawing/2014/main" id="{C8C9855C-17DD-4EC5-40B0-AF5F116A6C74}"/>
                  </a:ext>
                </a:extLst>
              </p:cNvPr>
              <p:cNvSpPr txBox="1">
                <a:spLocks noRot="1" noChangeAspect="1" noMove="1" noResize="1" noEditPoints="1" noAdjustHandles="1" noChangeArrowheads="1" noChangeShapeType="1" noTextEdit="1"/>
              </p:cNvSpPr>
              <p:nvPr/>
            </p:nvSpPr>
            <p:spPr>
              <a:xfrm>
                <a:off x="2355108" y="1338694"/>
                <a:ext cx="613474" cy="678447"/>
              </a:xfrm>
              <a:prstGeom prst="rect">
                <a:avLst/>
              </a:prstGeom>
              <a:blipFill>
                <a:blip r:embed="rId4"/>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文本框 8">
                <a:extLst>
                  <a:ext uri="{FF2B5EF4-FFF2-40B4-BE49-F238E27FC236}">
                    <a16:creationId xmlns:a16="http://schemas.microsoft.com/office/drawing/2014/main" id="{BD258E93-0111-446F-2BD6-22D48174860A}"/>
                  </a:ext>
                </a:extLst>
              </p:cNvPr>
              <p:cNvSpPr txBox="1"/>
              <p:nvPr/>
            </p:nvSpPr>
            <p:spPr>
              <a:xfrm>
                <a:off x="2050308" y="2988294"/>
                <a:ext cx="613474" cy="677050"/>
              </a:xfrm>
              <a:prstGeom prst="rect">
                <a:avLst/>
              </a:prstGeom>
              <a:noFill/>
            </p:spPr>
            <p:txBody>
              <a:bodyPr vert="horz" wrap="none" rtlCol="0" anchor="ctr">
                <a:noAutofit/>
              </a:bodyPr>
              <a:lstStyle/>
              <a:p>
                <a:pPr algn="just" fontAlgn="b">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3</m:t>
                        </m:r>
                      </m:den>
                    </m:f>
                  </m:oMath>
                </a14:m>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mc:Choice>
        <mc:Fallback>
          <p:sp>
            <p:nvSpPr>
              <p:cNvPr id="9" name="文本框 8">
                <a:extLst>
                  <a:ext uri="{FF2B5EF4-FFF2-40B4-BE49-F238E27FC236}">
                    <a16:creationId xmlns:a16="http://schemas.microsoft.com/office/drawing/2014/main" id="{BD258E93-0111-446F-2BD6-22D48174860A}"/>
                  </a:ext>
                </a:extLst>
              </p:cNvPr>
              <p:cNvSpPr txBox="1">
                <a:spLocks noRot="1" noChangeAspect="1" noMove="1" noResize="1" noEditPoints="1" noAdjustHandles="1" noChangeArrowheads="1" noChangeShapeType="1" noTextEdit="1"/>
              </p:cNvSpPr>
              <p:nvPr/>
            </p:nvSpPr>
            <p:spPr>
              <a:xfrm>
                <a:off x="2050308" y="2988294"/>
                <a:ext cx="613474" cy="677050"/>
              </a:xfrm>
              <a:prstGeom prst="rect">
                <a:avLst/>
              </a:prstGeom>
              <a:blipFill>
                <a:blip r:embed="rId5"/>
                <a:stretch>
                  <a:fillRect/>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9"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69" name="yt_shape_14269"/>
          <p:cNvSpPr txBox="1"/>
          <p:nvPr/>
        </p:nvSpPr>
        <p:spPr>
          <a:xfrm>
            <a:off x="494314" y="900000"/>
            <a:ext cx="3861635" cy="448777"/>
          </a:xfrm>
          <a:prstGeom prst="rect">
            <a:avLst/>
          </a:prstGeom>
        </p:spPr>
        <p:txBody>
          <a:bodyPr vert="horz" wrap="none" lIns="0" tIns="0" rIns="0" bIns="0" rtlCol="0">
            <a:spAutoFit/>
          </a:bodyPr>
          <a:lstStyle/>
          <a:p>
            <a:pPr algn="just" eaLnBrk="1" latinLnBrk="0" hangingPunct="0">
              <a:lnSpc>
                <a:spcPct val="129999"/>
              </a:lnSpc>
            </a:pPr>
            <a:r>
              <a:rPr lang="zh-CN" altLang="zh-CN" sz="2500" b="0" i="0" u="none" spc="10200">
                <a:noFill/>
                <a:effectLst/>
                <a:latin typeface="Times New Roman"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用列举法求概率</a:t>
            </a:r>
          </a:p>
        </p:txBody>
      </p:sp>
      <p:sp>
        <p:nvSpPr>
          <p:cNvPr id="14270" name="yt_shape_14270"/>
          <p:cNvSpPr txBox="1"/>
          <p:nvPr/>
        </p:nvSpPr>
        <p:spPr>
          <a:xfrm>
            <a:off x="540119" y="1399565"/>
            <a:ext cx="11111999" cy="1868910"/>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绵阳市中考</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某校开展岗位体验劳动教育活动</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设置了</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安全小卫士</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环保小卫士</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图书管理小卫士</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宿舍管理小卫士</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共四个岗位</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每个岗位体验人数不限且每位同学只能从中随机选择一个岗位进行体验</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甲、乙两名同学都参加了此项活动</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则这两名同学恰好在同一岗位体验的概率为</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Times New Roman" pitchFamily="24"/>
                <a:cs typeface="宋体" pitchFamily="24"/>
              </a:rPr>
              <a:t>）</a:t>
            </a:r>
          </a:p>
        </p:txBody>
      </p:sp>
      <mc:AlternateContent xmlns:mc="http://schemas.openxmlformats.org/markup-compatibility/2006">
        <mc:Choice xmlns:a14="http://schemas.microsoft.com/office/drawing/2010/main" Requires="a14">
          <p:graphicFrame>
            <p:nvGraphicFramePr>
              <p:cNvPr id="14271" name="yt_table_14271" title="H_50.0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928207777"/>
                  </p:ext>
                </p:extLst>
              </p:nvPr>
            </p:nvGraphicFramePr>
            <p:xfrm>
              <a:off x="540000" y="3471627"/>
              <a:ext cx="6928804" cy="635762"/>
            </p:xfrm>
            <a:graphic>
              <a:graphicData uri="http://schemas.openxmlformats.org/drawingml/2006/table">
                <a:tbl>
                  <a:tblPr/>
                  <a:tblGrid>
                    <a:gridCol w="1941830">
                      <a:extLst>
                        <a:ext uri="{9D8B030D-6E8A-4147-A177-3AD203B41FA5}">
                          <a16:colId xmlns:a16="http://schemas.microsoft.com/office/drawing/2014/main" val="10526"/>
                        </a:ext>
                      </a:extLst>
                    </a:gridCol>
                    <a:gridCol w="1924368">
                      <a:extLst>
                        <a:ext uri="{9D8B030D-6E8A-4147-A177-3AD203B41FA5}">
                          <a16:colId xmlns:a16="http://schemas.microsoft.com/office/drawing/2014/main" val="10527"/>
                        </a:ext>
                      </a:extLst>
                    </a:gridCol>
                    <a:gridCol w="1924368">
                      <a:extLst>
                        <a:ext uri="{9D8B030D-6E8A-4147-A177-3AD203B41FA5}">
                          <a16:colId xmlns:a16="http://schemas.microsoft.com/office/drawing/2014/main" val="10528"/>
                        </a:ext>
                      </a:extLst>
                    </a:gridCol>
                    <a:gridCol w="1138238">
                      <a:extLst>
                        <a:ext uri="{9D8B030D-6E8A-4147-A177-3AD203B41FA5}">
                          <a16:colId xmlns:a16="http://schemas.microsoft.com/office/drawing/2014/main" val="10529"/>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4</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6</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8</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16</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52"/>
                      </a:ext>
                    </a:extLst>
                  </a:tr>
                </a:tbl>
              </a:graphicData>
            </a:graphic>
          </p:graphicFrame>
        </mc:Choice>
        <mc:Fallback>
          <p:graphicFrame>
            <p:nvGraphicFramePr>
              <p:cNvPr id="14271" name="yt_table_14271" title="H_50.0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928207777"/>
                  </p:ext>
                </p:extLst>
              </p:nvPr>
            </p:nvGraphicFramePr>
            <p:xfrm>
              <a:off x="540000" y="3471627"/>
              <a:ext cx="6928804" cy="635762"/>
            </p:xfrm>
            <a:graphic>
              <a:graphicData uri="http://schemas.openxmlformats.org/drawingml/2006/table">
                <a:tbl>
                  <a:tblPr/>
                  <a:tblGrid>
                    <a:gridCol w="1941830">
                      <a:extLst>
                        <a:ext uri="{9D8B030D-6E8A-4147-A177-3AD203B41FA5}">
                          <a16:colId xmlns:a16="http://schemas.microsoft.com/office/drawing/2014/main" val="10526"/>
                        </a:ext>
                      </a:extLst>
                    </a:gridCol>
                    <a:gridCol w="1924368">
                      <a:extLst>
                        <a:ext uri="{9D8B030D-6E8A-4147-A177-3AD203B41FA5}">
                          <a16:colId xmlns:a16="http://schemas.microsoft.com/office/drawing/2014/main" val="10527"/>
                        </a:ext>
                      </a:extLst>
                    </a:gridCol>
                    <a:gridCol w="1924368">
                      <a:extLst>
                        <a:ext uri="{9D8B030D-6E8A-4147-A177-3AD203B41FA5}">
                          <a16:colId xmlns:a16="http://schemas.microsoft.com/office/drawing/2014/main" val="10528"/>
                        </a:ext>
                      </a:extLst>
                    </a:gridCol>
                    <a:gridCol w="1138238">
                      <a:extLst>
                        <a:ext uri="{9D8B030D-6E8A-4147-A177-3AD203B41FA5}">
                          <a16:colId xmlns:a16="http://schemas.microsoft.com/office/drawing/2014/main" val="10529"/>
                        </a:ext>
                      </a:extLst>
                    </a:gridCol>
                  </a:tblGrid>
                  <a:tr h="635762">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r="-256740"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00949" r="-159177"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200949" r="-59177"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508556" b="-16190"/>
                          </a:stretch>
                        </a:blipFill>
                      </a:tcPr>
                    </a:tc>
                    <a:extLst>
                      <a:ext uri="{0D108BD9-81ED-4DB2-BD59-A6C34878D82A}">
                        <a16:rowId xmlns:a16="http://schemas.microsoft.com/office/drawing/2014/main" val="10352"/>
                      </a:ext>
                    </a:extLst>
                  </a:tr>
                </a:tbl>
              </a:graphicData>
            </a:graphic>
          </p:graphicFrame>
        </mc:Fallback>
      </mc:AlternateContent>
      <p:pic>
        <p:nvPicPr>
          <p:cNvPr id="3" name="yt_shape_1684382756373">
            <a:extLst>
              <a:ext uri="{FF2B5EF4-FFF2-40B4-BE49-F238E27FC236}">
                <a16:creationId xmlns:a16="http://schemas.microsoft.com/office/drawing/2014/main" id="{C5963B8F-AC81-0B97-A741-17370E3305E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40039"/>
            <a:ext cx="1168464" cy="364360"/>
          </a:xfrm>
          <a:prstGeom prst="rect">
            <a:avLst/>
          </a:prstGeom>
        </p:spPr>
      </p:pic>
      <p:sp>
        <p:nvSpPr>
          <p:cNvPr id="2" name="文本框 1">
            <a:extLst>
              <a:ext uri="{FF2B5EF4-FFF2-40B4-BE49-F238E27FC236}">
                <a16:creationId xmlns:a16="http://schemas.microsoft.com/office/drawing/2014/main" id="{38223591-D0A7-1D7A-7AAE-98BC439D4AE1}"/>
              </a:ext>
            </a:extLst>
          </p:cNvPr>
          <p:cNvSpPr txBox="1"/>
          <p:nvPr/>
        </p:nvSpPr>
        <p:spPr>
          <a:xfrm>
            <a:off x="8070107" y="2779223"/>
            <a:ext cx="400748" cy="517983"/>
          </a:xfrm>
          <a:prstGeom prst="rect">
            <a:avLst/>
          </a:prstGeom>
          <a:noFill/>
        </p:spPr>
        <p:txBody>
          <a:bodyPr vert="horz" wrap="none" rtlCol="0">
            <a:noAutofit/>
          </a:bodyPr>
          <a:lstStyle/>
          <a:p>
            <a:pPr algn="just">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272" name="yt_shape_14272"/>
              <p:cNvSpPr txBox="1"/>
              <p:nvPr/>
            </p:nvSpPr>
            <p:spPr>
              <a:xfrm>
                <a:off x="540119" y="900000"/>
                <a:ext cx="11111999" cy="1069267"/>
              </a:xfrm>
              <a:prstGeom prst="rect">
                <a:avLst/>
              </a:prstGeom>
            </p:spPr>
            <p:txBody>
              <a:bodyPr vert="horz" wrap="square" lIns="0" tIns="0" rIns="0" bIns="0" rtlCol="0">
                <a:spAutoFit/>
              </a:bodyPr>
              <a:lstStyle/>
              <a:p>
                <a:pPr algn="just" eaLnBrk="1" fontAlgn="b"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襄阳市中考</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从</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中随机选取两个数记作</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和</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那么点</a:t>
                </a:r>
                <a:r>
                  <a:rPr lang="zh-CN"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在直线</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上的概率是</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FF0000"/>
                    </a:solidFill>
                    <a:effectLst/>
                    <a:uFill>
                      <a:solidFill>
                        <a:srgbClr val="000000"/>
                      </a:solidFill>
                    </a:uFill>
                    <a:latin typeface="Times New Roman" pitchFamily="24"/>
                    <a:ea typeface="宋体" pitchFamily="24"/>
                    <a:cs typeface="宋体" pitchFamily="24"/>
                  </a:rPr>
                  <a:t>　</a:t>
                </a:r>
                <a:r>
                  <a:rPr lang="en-US" altLang="zh-CN" sz="2400" b="0" i="1" u="sng">
                    <a:solidFill>
                      <a:srgbClr val="FF0000"/>
                    </a:solidFill>
                    <a:effectLst/>
                    <a:uFill>
                      <a:solidFill>
                        <a:srgbClr val="000000"/>
                      </a:solidFill>
                    </a:uFill>
                    <a:latin typeface="Times New Roman" pitchFamily="24"/>
                    <a:ea typeface="Times New Roman" pitchFamily="24"/>
                    <a:cs typeface="宋体" pitchFamily="24"/>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3</m:t>
                        </m:r>
                      </m:den>
                    </m:f>
                  </m:oMath>
                </a14:m>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p:sp>
            <p:nvSpPr>
              <p:cNvPr id="14272" name="yt_shape_14272"/>
              <p:cNvSpPr txBox="1">
                <a:spLocks noRot="1" noChangeAspect="1" noMove="1" noResize="1" noEditPoints="1" noAdjustHandles="1" noChangeArrowheads="1" noChangeShapeType="1" noTextEdit="1"/>
              </p:cNvSpPr>
              <p:nvPr/>
            </p:nvSpPr>
            <p:spPr>
              <a:xfrm>
                <a:off x="540119" y="900000"/>
                <a:ext cx="11111999" cy="1069267"/>
              </a:xfrm>
              <a:prstGeom prst="rect">
                <a:avLst/>
              </a:prstGeom>
              <a:blipFill>
                <a:blip r:embed="rId2"/>
                <a:stretch>
                  <a:fillRect l="-1701" t="-6857" r="-1701" b="-12571"/>
                </a:stretch>
              </a:blipFill>
            </p:spPr>
            <p:txBody>
              <a:bodyPr/>
              <a:lstStyle/>
              <a:p>
                <a:r>
                  <a:rPr lang="zh-CN" altLang="en-US">
                    <a:noFill/>
                  </a:rPr>
                  <a:t> </a:t>
                </a:r>
              </a:p>
            </p:txBody>
          </p:sp>
        </mc:Fallback>
      </mc:AlternateContent>
      <p:sp>
        <p:nvSpPr>
          <p:cNvPr id="14274" name="yt_shape_14274"/>
          <p:cNvSpPr txBox="1"/>
          <p:nvPr/>
        </p:nvSpPr>
        <p:spPr>
          <a:xfrm>
            <a:off x="540119" y="2072121"/>
            <a:ext cx="11111999" cy="1388778"/>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鞍山市中考</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2022</a:t>
            </a:r>
            <a:r>
              <a:rPr lang="zh-CN" altLang="zh-CN" sz="2400" b="0" i="0" u="none">
                <a:solidFill>
                  <a:srgbClr val="000000"/>
                </a:solidFill>
                <a:effectLst/>
                <a:latin typeface="Times New Roman" pitchFamily="24"/>
                <a:ea typeface="宋体" pitchFamily="24"/>
                <a:cs typeface="宋体" pitchFamily="24"/>
              </a:rPr>
              <a:t>年</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月</a:t>
            </a:r>
            <a:r>
              <a:rPr lang="en-US" altLang="zh-CN" sz="2400" b="0" i="0" u="none">
                <a:solidFill>
                  <a:srgbClr val="000000"/>
                </a:solidFill>
                <a:effectLst/>
                <a:latin typeface="Times New Roman" pitchFamily="24"/>
                <a:ea typeface="Times New Roman" pitchFamily="24"/>
                <a:cs typeface="宋体" pitchFamily="24"/>
              </a:rPr>
              <a:t>15</a:t>
            </a:r>
            <a:r>
              <a:rPr lang="zh-CN" altLang="zh-CN" sz="2400" b="0" i="0" u="none">
                <a:solidFill>
                  <a:srgbClr val="000000"/>
                </a:solidFill>
                <a:effectLst/>
                <a:latin typeface="Times New Roman" pitchFamily="24"/>
                <a:ea typeface="宋体" pitchFamily="24"/>
                <a:cs typeface="宋体" pitchFamily="24"/>
              </a:rPr>
              <a:t>日第七个全民国家安全教育日</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某校七、八年级举行了一次国家安全知识竞赛</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经过评比后</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七年级的两名学生</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用</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表示</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和八年级的两名学生</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用</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表示</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获得优秀奖</a:t>
            </a:r>
            <a:r>
              <a:rPr lang="en-US" altLang="zh-CN" sz="2400" b="0" i="0" u="none">
                <a:solidFill>
                  <a:srgbClr val="000000"/>
                </a:solidFill>
                <a:effectLst/>
                <a:latin typeface="Times New Roman" pitchFamily="24"/>
                <a:ea typeface="Times New Roman" pitchFamily="24"/>
                <a:cs typeface="宋体" pitchFamily="24"/>
              </a:rPr>
              <a:t>.</a:t>
            </a:r>
          </a:p>
        </p:txBody>
      </p:sp>
      <mc:AlternateContent xmlns:mc="http://schemas.openxmlformats.org/markup-compatibility/2006">
        <mc:Choice xmlns:a14="http://schemas.microsoft.com/office/drawing/2010/main" Requires="a14">
          <p:sp>
            <p:nvSpPr>
              <p:cNvPr id="14275" name="yt_shape_14275"/>
              <p:cNvSpPr txBox="1"/>
              <p:nvPr/>
            </p:nvSpPr>
            <p:spPr>
              <a:xfrm>
                <a:off x="540119" y="3511687"/>
                <a:ext cx="11111999" cy="1066510"/>
              </a:xfrm>
              <a:prstGeom prst="rect">
                <a:avLst/>
              </a:prstGeom>
            </p:spPr>
            <p:txBody>
              <a:bodyPr vert="horz" wrap="square" lIns="0" tIns="0" rIns="0" bIns="0" rtlCol="0">
                <a:spAutoFit/>
              </a:bodyPr>
              <a:lstStyle/>
              <a:p>
                <a:pPr algn="just" eaLnBrk="1" fontAlgn="b" latinLnBrk="0" hangingPunct="0">
                  <a:lnSpc>
                    <a:spcPct val="129999"/>
                  </a:lnSpc>
                </a:pP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从获得优秀奖的学生中随机抽取一名分享经验</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恰好抽到七年级学生的概率是</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FF0000"/>
                    </a:solidFill>
                    <a:effectLst/>
                    <a:uFill>
                      <a:solidFill>
                        <a:srgbClr val="000000"/>
                      </a:solidFill>
                    </a:uFill>
                    <a:latin typeface="Times New Roman" pitchFamily="24"/>
                    <a:ea typeface="宋体" pitchFamily="24"/>
                    <a:cs typeface="宋体" pitchFamily="24"/>
                  </a:rPr>
                  <a:t>　</a:t>
                </a:r>
                <a:r>
                  <a:rPr lang="en-US" altLang="zh-CN" sz="2400" b="0" i="1" u="sng">
                    <a:solidFill>
                      <a:srgbClr val="FF0000"/>
                    </a:solidFill>
                    <a:effectLst/>
                    <a:uFill>
                      <a:solidFill>
                        <a:srgbClr val="000000"/>
                      </a:solidFill>
                    </a:uFill>
                    <a:latin typeface="Times New Roman" pitchFamily="24"/>
                    <a:ea typeface="Times New Roman" pitchFamily="24"/>
                    <a:cs typeface="宋体" pitchFamily="24"/>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2</m:t>
                        </m:r>
                      </m:den>
                    </m:f>
                  </m:oMath>
                </a14:m>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p:sp>
            <p:nvSpPr>
              <p:cNvPr id="14275" name="yt_shape_14275"/>
              <p:cNvSpPr txBox="1">
                <a:spLocks noRot="1" noChangeAspect="1" noMove="1" noResize="1" noEditPoints="1" noAdjustHandles="1" noChangeArrowheads="1" noChangeShapeType="1" noTextEdit="1"/>
              </p:cNvSpPr>
              <p:nvPr/>
            </p:nvSpPr>
            <p:spPr>
              <a:xfrm>
                <a:off x="540119" y="3511687"/>
                <a:ext cx="11111999" cy="1066510"/>
              </a:xfrm>
              <a:prstGeom prst="rect">
                <a:avLst/>
              </a:prstGeom>
              <a:blipFill>
                <a:blip r:embed="rId3"/>
                <a:stretch>
                  <a:fillRect l="-1701" t="-6286" r="-1701" b="-1314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277" name="yt_shape_14277"/>
              <p:cNvSpPr txBox="1"/>
              <p:nvPr/>
            </p:nvSpPr>
            <p:spPr>
              <a:xfrm>
                <a:off x="540119" y="4681499"/>
                <a:ext cx="11111999" cy="1798056"/>
              </a:xfrm>
              <a:prstGeom prst="rect">
                <a:avLst/>
              </a:prstGeom>
            </p:spPr>
            <p:txBody>
              <a:bodyPr vert="horz" wrap="square" lIns="0" tIns="0" rIns="0" bIns="0" rtlCol="0">
                <a:spAutoFit/>
              </a:bodyPr>
              <a:lstStyle/>
              <a:p>
                <a:pPr algn="just"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Times New Roman" pitchFamily="24"/>
                    <a:ea typeface="Times New Roman"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a:t>
                </a:r>
                <a:r>
                  <a:rPr lang="zh-CN" altLang="zh-CN" sz="2400" b="0" i="0" u="none" dirty="0">
                    <a:solidFill>
                      <a:srgbClr val="FF0000"/>
                    </a:solidFill>
                    <a:effectLst/>
                    <a:latin typeface="Times New Roman" pitchFamily="24"/>
                    <a:ea typeface="Times New Roman"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从获得优秀奖的学生中随机抽取一名分享经验</a:t>
                </a:r>
                <a:r>
                  <a:rPr lang="zh-CN" altLang="zh-CN" sz="2400" b="0" i="0" u="none" dirty="0">
                    <a:solidFill>
                      <a:srgbClr val="FF0000"/>
                    </a:solidFill>
                    <a:effectLst/>
                    <a:latin typeface="Times New Roman" pitchFamily="24"/>
                    <a:ea typeface="Times New Roman"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恰好抽到七年级学生的概率是</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2</m:t>
                        </m:r>
                      </m:num>
                      <m:den>
                        <m:r>
                          <a:rPr lang="en-US" altLang="zh-CN" sz="2400" b="0" i="0">
                            <a:solidFill>
                              <a:srgbClr val="FF0000"/>
                            </a:solidFill>
                            <a:effectLst/>
                            <a:latin typeface="Cambria Math" panose="02040503050406030204" pitchFamily="12" charset="0"/>
                            <a:ea typeface="Cambria Math" panose="02040503050406030204" pitchFamily="12" charset="0"/>
                          </a:rPr>
                          <m:t>4</m:t>
                        </m:r>
                      </m:den>
                    </m:f>
                  </m:oMath>
                </a14:m>
                <a:r>
                  <a:rPr lang="zh-CN" altLang="zh-CN" sz="2400" b="0" i="0" u="none" dirty="0">
                    <a:solidFill>
                      <a:srgbClr val="FF0000"/>
                    </a:solidFill>
                    <a:effectLst/>
                    <a:latin typeface="Times New Roman"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1</m:t>
                        </m:r>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oMath>
                </a14:m>
                <a:r>
                  <a:rPr lang="en-US" altLang="zh-CN" sz="2400" b="0" i="0" u="none" dirty="0">
                    <a:solidFill>
                      <a:srgbClr val="FF0000"/>
                    </a:solidFill>
                    <a:effectLst/>
                    <a:latin typeface="Times New Roman" pitchFamily="24"/>
                    <a:ea typeface="Times New Roman" pitchFamily="24"/>
                    <a:cs typeface="宋体" pitchFamily="24"/>
                  </a:rPr>
                  <a:t>.</a:t>
                </a:r>
              </a:p>
              <a:p>
                <a:pPr algn="just"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故答案为</a:t>
                </a:r>
                <a:r>
                  <a:rPr lang="zh-CN" altLang="zh-CN" sz="2400" b="0" i="0" u="none" dirty="0">
                    <a:solidFill>
                      <a:srgbClr val="FF0000"/>
                    </a:solidFill>
                    <a:effectLst/>
                    <a:latin typeface="Times New Roman" pitchFamily="24"/>
                    <a:ea typeface="Times New Roman"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1</m:t>
                        </m:r>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oMath>
                </a14:m>
                <a:r>
                  <a:rPr lang="en-US" altLang="zh-CN" sz="2400" b="0" i="0" u="none" dirty="0">
                    <a:solidFill>
                      <a:srgbClr val="FF0000"/>
                    </a:solidFill>
                    <a:effectLst/>
                    <a:latin typeface="Times New Roman" pitchFamily="24"/>
                    <a:ea typeface="Times New Roman" pitchFamily="24"/>
                    <a:cs typeface="宋体" pitchFamily="24"/>
                  </a:rPr>
                  <a:t>.</a:t>
                </a:r>
              </a:p>
            </p:txBody>
          </p:sp>
        </mc:Choice>
        <mc:Fallback>
          <p:sp>
            <p:nvSpPr>
              <p:cNvPr id="14277" name="yt_shape_14277"/>
              <p:cNvSpPr txBox="1">
                <a:spLocks noRot="1" noChangeAspect="1" noMove="1" noResize="1" noEditPoints="1" noAdjustHandles="1" noChangeArrowheads="1" noChangeShapeType="1" noTextEdit="1"/>
              </p:cNvSpPr>
              <p:nvPr/>
            </p:nvSpPr>
            <p:spPr>
              <a:xfrm>
                <a:off x="540119" y="4681499"/>
                <a:ext cx="11111999" cy="1798056"/>
              </a:xfrm>
              <a:prstGeom prst="rect">
                <a:avLst/>
              </a:prstGeom>
              <a:blipFill>
                <a:blip r:embed="rId4"/>
                <a:stretch>
                  <a:fillRect l="-1701" t="-3051" r="-1701" b="-474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文本框 1">
                <a:extLst>
                  <a:ext uri="{FF2B5EF4-FFF2-40B4-BE49-F238E27FC236}">
                    <a16:creationId xmlns:a16="http://schemas.microsoft.com/office/drawing/2014/main" id="{E57EDBAE-3075-DDB8-783C-C7E78CC01090}"/>
                  </a:ext>
                </a:extLst>
              </p:cNvPr>
              <p:cNvSpPr txBox="1"/>
              <p:nvPr/>
            </p:nvSpPr>
            <p:spPr>
              <a:xfrm>
                <a:off x="4453783" y="1247732"/>
                <a:ext cx="613474" cy="677050"/>
              </a:xfrm>
              <a:prstGeom prst="rect">
                <a:avLst/>
              </a:prstGeom>
              <a:noFill/>
            </p:spPr>
            <p:txBody>
              <a:bodyPr vert="horz" wrap="none" rtlCol="0" anchor="ctr">
                <a:noAutofit/>
              </a:bodyPr>
              <a:lstStyle/>
              <a:p>
                <a:pPr algn="just" fontAlgn="b">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3</m:t>
                        </m:r>
                      </m:den>
                    </m:f>
                  </m:oMath>
                </a14:m>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mc:Choice>
        <mc:Fallback>
          <p:sp>
            <p:nvSpPr>
              <p:cNvPr id="2" name="文本框 1">
                <a:extLst>
                  <a:ext uri="{FF2B5EF4-FFF2-40B4-BE49-F238E27FC236}">
                    <a16:creationId xmlns:a16="http://schemas.microsoft.com/office/drawing/2014/main" id="{E57EDBAE-3075-DDB8-783C-C7E78CC01090}"/>
                  </a:ext>
                </a:extLst>
              </p:cNvPr>
              <p:cNvSpPr txBox="1">
                <a:spLocks noRot="1" noChangeAspect="1" noMove="1" noResize="1" noEditPoints="1" noAdjustHandles="1" noChangeArrowheads="1" noChangeShapeType="1" noTextEdit="1"/>
              </p:cNvSpPr>
              <p:nvPr/>
            </p:nvSpPr>
            <p:spPr>
              <a:xfrm>
                <a:off x="4453783" y="1247732"/>
                <a:ext cx="613474" cy="677050"/>
              </a:xfrm>
              <a:prstGeom prst="rect">
                <a:avLst/>
              </a:prstGeom>
              <a:blipFill>
                <a:blip r:embed="rId5"/>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3AA12B04-28EF-C98B-2F04-74EF88D6DC9C}"/>
                  </a:ext>
                </a:extLst>
              </p:cNvPr>
              <p:cNvSpPr txBox="1"/>
              <p:nvPr/>
            </p:nvSpPr>
            <p:spPr>
              <a:xfrm>
                <a:off x="1135908" y="3859419"/>
                <a:ext cx="613474" cy="674320"/>
              </a:xfrm>
              <a:prstGeom prst="rect">
                <a:avLst/>
              </a:prstGeom>
              <a:noFill/>
            </p:spPr>
            <p:txBody>
              <a:bodyPr vert="horz" wrap="none" rtlCol="0" anchor="ctr">
                <a:noAutofit/>
              </a:bodyPr>
              <a:lstStyle/>
              <a:p>
                <a:pPr algn="just" fontAlgn="b">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2</m:t>
                        </m:r>
                      </m:den>
                    </m:f>
                  </m:oMath>
                </a14:m>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mc:Choice>
        <mc:Fallback>
          <p:sp>
            <p:nvSpPr>
              <p:cNvPr id="3" name="文本框 2">
                <a:extLst>
                  <a:ext uri="{FF2B5EF4-FFF2-40B4-BE49-F238E27FC236}">
                    <a16:creationId xmlns:a16="http://schemas.microsoft.com/office/drawing/2014/main" id="{3AA12B04-28EF-C98B-2F04-74EF88D6DC9C}"/>
                  </a:ext>
                </a:extLst>
              </p:cNvPr>
              <p:cNvSpPr txBox="1">
                <a:spLocks noRot="1" noChangeAspect="1" noMove="1" noResize="1" noEditPoints="1" noAdjustHandles="1" noChangeArrowheads="1" noChangeShapeType="1" noTextEdit="1"/>
              </p:cNvSpPr>
              <p:nvPr/>
            </p:nvSpPr>
            <p:spPr>
              <a:xfrm>
                <a:off x="1135908" y="3859419"/>
                <a:ext cx="613474" cy="674320"/>
              </a:xfrm>
              <a:prstGeom prst="rect">
                <a:avLst/>
              </a:prstGeom>
              <a:blipFill>
                <a:blip r:embed="rId6"/>
                <a:stretch>
                  <a:fillRect/>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277">
                                            <p:txEl>
                                              <p:pRg st="0" end="0"/>
                                            </p:txEl>
                                          </p:spTgt>
                                        </p:tgtEl>
                                        <p:attrNameLst>
                                          <p:attrName>style.visibility</p:attrName>
                                        </p:attrNameLst>
                                      </p:cBhvr>
                                      <p:to>
                                        <p:strVal val="visible"/>
                                      </p:to>
                                    </p:set>
                                    <p:animEffect transition="in" filter="blinds(horizontal)">
                                      <p:cBhvr>
                                        <p:cTn id="17" dur="500"/>
                                        <p:tgtEl>
                                          <p:spTgt spid="14277">
                                            <p:txEl>
                                              <p:pRg st="0" end="0"/>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4277">
                                            <p:txEl>
                                              <p:pRg st="1" end="1"/>
                                            </p:txEl>
                                          </p:spTgt>
                                        </p:tgtEl>
                                        <p:attrNameLst>
                                          <p:attrName>style.visibility</p:attrName>
                                        </p:attrNameLst>
                                      </p:cBhvr>
                                      <p:to>
                                        <p:strVal val="visible"/>
                                      </p:to>
                                    </p:set>
                                    <p:animEffect transition="in" filter="blinds(horizontal)">
                                      <p:cBhvr>
                                        <p:cTn id="20" dur="500"/>
                                        <p:tgtEl>
                                          <p:spTgt spid="1427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77" grpId="0" build="allAtOnce"/>
      <p:bldP spid="2" grpId="0" build="allAtOnce"/>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79" name="yt_shape_14279"/>
          <p:cNvSpPr txBox="1"/>
          <p:nvPr/>
        </p:nvSpPr>
        <p:spPr>
          <a:xfrm>
            <a:off x="540119" y="900000"/>
            <a:ext cx="11111999" cy="908647"/>
          </a:xfrm>
          <a:prstGeom prst="rect">
            <a:avLst/>
          </a:prstGeom>
        </p:spPr>
        <p:txBody>
          <a:bodyPr vert="horz" wrap="square" lIns="0" tIns="0" rIns="0" bIns="0" rtlCol="0">
            <a:spAutoFit/>
          </a:bodyPr>
          <a:lstStyle/>
          <a:p>
            <a:pPr algn="just" eaLnBrk="1" latinLnBrk="0" hangingPunct="0">
              <a:lnSpc>
                <a:spcPct val="129999"/>
              </a:lnSpc>
            </a:pP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从获得优秀奖的学生中随机抽取两名分享经验</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请用列表法或画树状图法</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求抽取的两名学生恰好一名来自七年级</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一名来自八年级的概率</a:t>
            </a:r>
            <a:r>
              <a:rPr lang="en-US" altLang="zh-CN" sz="2400" b="0" i="0" u="none">
                <a:solidFill>
                  <a:srgbClr val="000000"/>
                </a:solidFill>
                <a:effectLst/>
                <a:latin typeface="Times New Roman" pitchFamily="24"/>
                <a:ea typeface="Times New Roman" pitchFamily="24"/>
                <a:cs typeface="宋体" pitchFamily="24"/>
              </a:rPr>
              <a:t>.</a:t>
            </a:r>
          </a:p>
        </p:txBody>
      </p:sp>
      <p:sp>
        <p:nvSpPr>
          <p:cNvPr id="14280" name="yt_shape_14280"/>
          <p:cNvSpPr txBox="1"/>
          <p:nvPr/>
        </p:nvSpPr>
        <p:spPr>
          <a:xfrm>
            <a:off x="540000" y="1859435"/>
            <a:ext cx="2923877" cy="428515"/>
          </a:xfrm>
          <a:prstGeom prst="rect">
            <a:avLst/>
          </a:prstGeom>
        </p:spPr>
        <p:txBody>
          <a:bodyPr vert="horz" wrap="none" lIns="0" tIns="0" rIns="0" bIns="0" rtlCol="0">
            <a:spAutoFit/>
          </a:bodyPr>
          <a:lstStyle/>
          <a:p>
            <a:pPr algn="just"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Times New Roman"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列表如下</a:t>
            </a:r>
            <a:r>
              <a:rPr lang="zh-CN" altLang="zh-CN" sz="2400" b="0" i="0" u="none">
                <a:solidFill>
                  <a:srgbClr val="FF0000"/>
                </a:solidFill>
                <a:effectLst/>
                <a:latin typeface="Times New Roman" pitchFamily="24"/>
                <a:ea typeface="Times New Roman" pitchFamily="24"/>
                <a:cs typeface="宋体" pitchFamily="24"/>
              </a:rPr>
              <a:t>：</a:t>
            </a:r>
          </a:p>
        </p:txBody>
      </p:sp>
      <p:graphicFrame>
        <p:nvGraphicFramePr>
          <p:cNvPr id="14281" name="yt_table_14281" title="H_204.52519">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526802997"/>
              </p:ext>
            </p:extLst>
          </p:nvPr>
        </p:nvGraphicFramePr>
        <p:xfrm>
          <a:off x="540000" y="2491102"/>
          <a:ext cx="11111998" cy="2339995"/>
        </p:xfrm>
        <a:graphic>
          <a:graphicData uri="http://schemas.openxmlformats.org/drawingml/2006/table">
            <a:tbl>
              <a:tblPr>
                <a:tableStyleId>{5940675A-B579-460E-94D1-54222C63F5DA}</a:tableStyleId>
              </a:tblPr>
              <a:tblGrid>
                <a:gridCol w="1237270">
                  <a:extLst>
                    <a:ext uri="{9D8B030D-6E8A-4147-A177-3AD203B41FA5}">
                      <a16:colId xmlns:a16="http://schemas.microsoft.com/office/drawing/2014/main" val="20000"/>
                    </a:ext>
                  </a:extLst>
                </a:gridCol>
                <a:gridCol w="2468682">
                  <a:extLst>
                    <a:ext uri="{9D8B030D-6E8A-4147-A177-3AD203B41FA5}">
                      <a16:colId xmlns:a16="http://schemas.microsoft.com/office/drawing/2014/main" val="20001"/>
                    </a:ext>
                  </a:extLst>
                </a:gridCol>
                <a:gridCol w="2468682">
                  <a:extLst>
                    <a:ext uri="{9D8B030D-6E8A-4147-A177-3AD203B41FA5}">
                      <a16:colId xmlns:a16="http://schemas.microsoft.com/office/drawing/2014/main" val="20002"/>
                    </a:ext>
                  </a:extLst>
                </a:gridCol>
                <a:gridCol w="2468682">
                  <a:extLst>
                    <a:ext uri="{9D8B030D-6E8A-4147-A177-3AD203B41FA5}">
                      <a16:colId xmlns:a16="http://schemas.microsoft.com/office/drawing/2014/main" val="20003"/>
                    </a:ext>
                  </a:extLst>
                </a:gridCol>
                <a:gridCol w="2468682">
                  <a:extLst>
                    <a:ext uri="{9D8B030D-6E8A-4147-A177-3AD203B41FA5}">
                      <a16:colId xmlns:a16="http://schemas.microsoft.com/office/drawing/2014/main" val="20004"/>
                    </a:ext>
                  </a:extLst>
                </a:gridCol>
              </a:tblGrid>
              <a:tr h="467999">
                <a:tc>
                  <a:txBody>
                    <a:bodyPr/>
                    <a:lstStyle/>
                    <a:p>
                      <a:pPr algn="ctr" eaLnBrk="1" latinLnBrk="0" hangingPunct="0">
                        <a:lnSpc>
                          <a:spcPct val="100000"/>
                        </a:lnSpc>
                      </a:pPr>
                      <a:r>
                        <a:rPr lang="zh-CN" altLang="zh-CN" sz="2400" b="0" i="1" u="none">
                          <a:solidFill>
                            <a:srgbClr val="FF0000"/>
                          </a:solidFill>
                          <a:effectLst/>
                          <a:latin typeface="Times New Roman" pitchFamily="24"/>
                          <a:ea typeface="宋体" pitchFamily="24"/>
                          <a:cs typeface="宋体" pitchFamily="24"/>
                        </a:rPr>
                        <a:t>　</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00000"/>
                        </a:lnSpc>
                      </a:pPr>
                      <a:r>
                        <a:rPr lang="en-US" altLang="zh-CN" sz="2400" b="0" i="1" u="none">
                          <a:solidFill>
                            <a:srgbClr val="FF0000"/>
                          </a:solidFill>
                          <a:effectLst/>
                          <a:latin typeface="Times New Roman" pitchFamily="24"/>
                          <a:ea typeface="Times New Roman" pitchFamily="24"/>
                          <a:cs typeface="宋体" pitchFamily="24"/>
                        </a:rPr>
                        <a:t>A</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00000"/>
                        </a:lnSpc>
                      </a:pPr>
                      <a:r>
                        <a:rPr lang="en-US" altLang="zh-CN" sz="2400" b="0" i="1" u="none">
                          <a:solidFill>
                            <a:srgbClr val="FF0000"/>
                          </a:solidFill>
                          <a:effectLst/>
                          <a:latin typeface="Times New Roman" pitchFamily="24"/>
                          <a:ea typeface="Times New Roman" pitchFamily="24"/>
                          <a:cs typeface="宋体" pitchFamily="24"/>
                        </a:rPr>
                        <a:t>B</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00000"/>
                        </a:lnSpc>
                      </a:pPr>
                      <a:r>
                        <a:rPr lang="en-US" altLang="zh-CN" sz="2400" b="0" i="1" u="none">
                          <a:solidFill>
                            <a:srgbClr val="FF0000"/>
                          </a:solidFill>
                          <a:effectLst/>
                          <a:latin typeface="Times New Roman" pitchFamily="24"/>
                          <a:ea typeface="Times New Roman" pitchFamily="24"/>
                          <a:cs typeface="宋体" pitchFamily="24"/>
                        </a:rPr>
                        <a:t>C</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00000"/>
                        </a:lnSpc>
                      </a:pPr>
                      <a:r>
                        <a:rPr lang="en-US" altLang="zh-CN" sz="2400" b="0" i="1" u="none">
                          <a:solidFill>
                            <a:srgbClr val="FF0000"/>
                          </a:solidFill>
                          <a:effectLst/>
                          <a:latin typeface="Times New Roman" pitchFamily="24"/>
                          <a:ea typeface="Times New Roman" pitchFamily="24"/>
                          <a:cs typeface="宋体" pitchFamily="24"/>
                        </a:rPr>
                        <a:t>D</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0"/>
                  </a:ext>
                </a:extLst>
              </a:tr>
              <a:tr h="467999">
                <a:tc>
                  <a:txBody>
                    <a:bodyPr/>
                    <a:lstStyle/>
                    <a:p>
                      <a:pPr algn="ctr" eaLnBrk="1" latinLnBrk="0" hangingPunct="0">
                        <a:lnSpc>
                          <a:spcPct val="100000"/>
                        </a:lnSpc>
                      </a:pPr>
                      <a:r>
                        <a:rPr lang="en-US" altLang="zh-CN" sz="2400" b="0" i="1" u="none">
                          <a:solidFill>
                            <a:srgbClr val="FF0000"/>
                          </a:solidFill>
                          <a:effectLst/>
                          <a:latin typeface="Times New Roman" pitchFamily="24"/>
                          <a:ea typeface="Times New Roman" pitchFamily="24"/>
                          <a:cs typeface="宋体" pitchFamily="24"/>
                        </a:rPr>
                        <a:t>A</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00000"/>
                        </a:lnSpc>
                      </a:pPr>
                      <a:r>
                        <a:rPr lang="zh-CN" altLang="zh-CN" sz="2400" b="0" i="1" u="none" dirty="0">
                          <a:solidFill>
                            <a:srgbClr val="FF0000"/>
                          </a:solidFill>
                          <a:effectLst/>
                          <a:latin typeface="Times New Roman" pitchFamily="24"/>
                          <a:ea typeface="宋体" pitchFamily="24"/>
                          <a:cs typeface="宋体" pitchFamily="24"/>
                        </a:rPr>
                        <a:t>　</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00000"/>
                        </a:lnSpc>
                      </a:pPr>
                      <a:r>
                        <a:rPr lang="zh-CN"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Times New Roman" pitchFamily="24"/>
                          <a:ea typeface="Times New Roman"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00000"/>
                        </a:lnSpc>
                      </a:pPr>
                      <a:r>
                        <a:rPr lang="zh-CN"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a:t>
                      </a:r>
                      <a:r>
                        <a:rPr lang="zh-CN"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Times New Roman" pitchFamily="24"/>
                          <a:ea typeface="Times New Roman"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00000"/>
                        </a:lnSpc>
                      </a:pPr>
                      <a:r>
                        <a:rPr lang="zh-CN"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a:t>
                      </a:r>
                      <a:r>
                        <a:rPr lang="zh-CN"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Times New Roman" pitchFamily="24"/>
                          <a:ea typeface="Times New Roman"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1"/>
                  </a:ext>
                </a:extLst>
              </a:tr>
              <a:tr h="467999">
                <a:tc>
                  <a:txBody>
                    <a:bodyPr/>
                    <a:lstStyle/>
                    <a:p>
                      <a:pPr algn="ctr" eaLnBrk="1" latinLnBrk="0" hangingPunct="0">
                        <a:lnSpc>
                          <a:spcPct val="100000"/>
                        </a:lnSpc>
                      </a:pPr>
                      <a:r>
                        <a:rPr lang="en-US" altLang="zh-CN" sz="2400" b="0" i="1" u="none">
                          <a:solidFill>
                            <a:srgbClr val="FF0000"/>
                          </a:solidFill>
                          <a:effectLst/>
                          <a:latin typeface="Times New Roman" pitchFamily="24"/>
                          <a:ea typeface="Times New Roman" pitchFamily="24"/>
                          <a:cs typeface="宋体" pitchFamily="24"/>
                        </a:rPr>
                        <a:t>B</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00000"/>
                        </a:lnSpc>
                      </a:pPr>
                      <a:r>
                        <a:rPr lang="zh-CN"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Times New Roman" pitchFamily="24"/>
                          <a:ea typeface="Times New Roman"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00000"/>
                        </a:lnSpc>
                      </a:pPr>
                      <a:r>
                        <a:rPr lang="zh-CN" altLang="zh-CN" sz="2400" b="0" i="1" u="none">
                          <a:solidFill>
                            <a:srgbClr val="FF0000"/>
                          </a:solidFill>
                          <a:effectLst/>
                          <a:latin typeface="Times New Roman" pitchFamily="24"/>
                          <a:ea typeface="宋体" pitchFamily="24"/>
                          <a:cs typeface="宋体" pitchFamily="24"/>
                        </a:rPr>
                        <a:t>　</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00000"/>
                        </a:lnSpc>
                      </a:pPr>
                      <a:r>
                        <a:rPr lang="zh-CN"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a:t>
                      </a:r>
                      <a:r>
                        <a:rPr lang="zh-CN"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Times New Roman" pitchFamily="24"/>
                          <a:ea typeface="Times New Roman"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00000"/>
                        </a:lnSpc>
                      </a:pPr>
                      <a:r>
                        <a:rPr lang="zh-CN"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a:t>
                      </a:r>
                      <a:r>
                        <a:rPr lang="zh-CN"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Times New Roman" pitchFamily="24"/>
                          <a:ea typeface="Times New Roman"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2"/>
                  </a:ext>
                </a:extLst>
              </a:tr>
              <a:tr h="467999">
                <a:tc>
                  <a:txBody>
                    <a:bodyPr/>
                    <a:lstStyle/>
                    <a:p>
                      <a:pPr algn="ctr" eaLnBrk="1" latinLnBrk="0" hangingPunct="0">
                        <a:lnSpc>
                          <a:spcPct val="100000"/>
                        </a:lnSpc>
                      </a:pPr>
                      <a:r>
                        <a:rPr lang="en-US" altLang="zh-CN" sz="2400" b="0" i="1" u="none">
                          <a:solidFill>
                            <a:srgbClr val="FF0000"/>
                          </a:solidFill>
                          <a:effectLst/>
                          <a:latin typeface="Times New Roman" pitchFamily="24"/>
                          <a:ea typeface="Times New Roman" pitchFamily="24"/>
                          <a:cs typeface="宋体" pitchFamily="24"/>
                        </a:rPr>
                        <a:t>C</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00000"/>
                        </a:lnSpc>
                      </a:pPr>
                      <a:r>
                        <a:rPr lang="zh-CN"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a:t>
                      </a:r>
                      <a:r>
                        <a:rPr lang="zh-CN" altLang="zh-CN" sz="2400" b="0" i="0" u="none">
                          <a:solidFill>
                            <a:srgbClr val="FF0000"/>
                          </a:solidFill>
                          <a:effectLst/>
                          <a:latin typeface="Times New Roman" pitchFamily="24"/>
                          <a:ea typeface="Times New Roman"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00000"/>
                        </a:lnSpc>
                      </a:pPr>
                      <a:r>
                        <a:rPr lang="zh-CN"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a:t>
                      </a:r>
                      <a:r>
                        <a:rPr lang="zh-CN" altLang="zh-CN" sz="2400" b="0" i="0" u="none">
                          <a:solidFill>
                            <a:srgbClr val="FF0000"/>
                          </a:solidFill>
                          <a:effectLst/>
                          <a:latin typeface="Times New Roman" pitchFamily="24"/>
                          <a:ea typeface="Times New Roman"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00000"/>
                        </a:lnSpc>
                      </a:pPr>
                      <a:r>
                        <a:rPr lang="zh-CN" altLang="zh-CN" sz="2400" b="0" i="1" u="none">
                          <a:solidFill>
                            <a:srgbClr val="FF0000"/>
                          </a:solidFill>
                          <a:effectLst/>
                          <a:latin typeface="Times New Roman" pitchFamily="24"/>
                          <a:ea typeface="宋体" pitchFamily="24"/>
                          <a:cs typeface="宋体" pitchFamily="24"/>
                        </a:rPr>
                        <a:t>　</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00000"/>
                        </a:lnSpc>
                      </a:pPr>
                      <a:r>
                        <a:rPr lang="zh-CN"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a:t>
                      </a:r>
                      <a:r>
                        <a:rPr lang="zh-CN"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a:t>
                      </a:r>
                      <a:r>
                        <a:rPr lang="zh-CN" altLang="zh-CN" sz="2400" b="0" i="0" u="none">
                          <a:solidFill>
                            <a:srgbClr val="FF0000"/>
                          </a:solidFill>
                          <a:effectLst/>
                          <a:latin typeface="Times New Roman" pitchFamily="24"/>
                          <a:ea typeface="Times New Roman"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3"/>
                  </a:ext>
                </a:extLst>
              </a:tr>
              <a:tr h="467999">
                <a:tc>
                  <a:txBody>
                    <a:bodyPr/>
                    <a:lstStyle/>
                    <a:p>
                      <a:pPr algn="ctr" eaLnBrk="1" latinLnBrk="0" hangingPunct="0">
                        <a:lnSpc>
                          <a:spcPct val="100000"/>
                        </a:lnSpc>
                      </a:pPr>
                      <a:r>
                        <a:rPr lang="en-US" altLang="zh-CN" sz="2400" b="0" i="1" u="none">
                          <a:solidFill>
                            <a:srgbClr val="FF0000"/>
                          </a:solidFill>
                          <a:effectLst/>
                          <a:latin typeface="Times New Roman" pitchFamily="24"/>
                          <a:ea typeface="Times New Roman" pitchFamily="24"/>
                          <a:cs typeface="宋体" pitchFamily="24"/>
                        </a:rPr>
                        <a:t>D</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00000"/>
                        </a:lnSpc>
                      </a:pPr>
                      <a:r>
                        <a:rPr lang="zh-CN"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a:t>
                      </a:r>
                      <a:r>
                        <a:rPr lang="zh-CN" altLang="zh-CN" sz="2400" b="0" i="0" u="none">
                          <a:solidFill>
                            <a:srgbClr val="FF0000"/>
                          </a:solidFill>
                          <a:effectLst/>
                          <a:latin typeface="Times New Roman" pitchFamily="24"/>
                          <a:ea typeface="Times New Roman"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00000"/>
                        </a:lnSpc>
                      </a:pPr>
                      <a:r>
                        <a:rPr lang="zh-CN"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a:t>
                      </a:r>
                      <a:r>
                        <a:rPr lang="zh-CN" altLang="zh-CN" sz="2400" b="0" i="0" u="none">
                          <a:solidFill>
                            <a:srgbClr val="FF0000"/>
                          </a:solidFill>
                          <a:effectLst/>
                          <a:latin typeface="Times New Roman" pitchFamily="24"/>
                          <a:ea typeface="Times New Roman"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00000"/>
                        </a:lnSpc>
                      </a:pPr>
                      <a:r>
                        <a:rPr lang="zh-CN"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a:t>
                      </a:r>
                      <a:r>
                        <a:rPr lang="zh-CN"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a:t>
                      </a:r>
                      <a:r>
                        <a:rPr lang="zh-CN" altLang="zh-CN" sz="2400" b="0" i="0" u="none">
                          <a:solidFill>
                            <a:srgbClr val="FF0000"/>
                          </a:solidFill>
                          <a:effectLst/>
                          <a:latin typeface="Times New Roman" pitchFamily="24"/>
                          <a:ea typeface="Times New Roman"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latinLnBrk="0" hangingPunct="0">
                        <a:lnSpc>
                          <a:spcPct val="100000"/>
                        </a:lnSpc>
                      </a:pPr>
                      <a:endParaRPr dirty="0">
                        <a:solidFill>
                          <a:srgbClr val="FF0000"/>
                        </a:solidFill>
                      </a:endParaRP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4"/>
                  </a:ext>
                </a:extLst>
              </a:tr>
            </a:tbl>
          </a:graphicData>
        </a:graphic>
      </p:graphicFrame>
      <mc:AlternateContent xmlns:mc="http://schemas.openxmlformats.org/markup-compatibility/2006">
        <mc:Choice xmlns:a14="http://schemas.microsoft.com/office/drawing/2010/main" Requires="a14">
          <p:sp>
            <p:nvSpPr>
              <p:cNvPr id="5" name="yt_shape_14283">
                <a:extLst>
                  <a:ext uri="{FF2B5EF4-FFF2-40B4-BE49-F238E27FC236}">
                    <a16:creationId xmlns:a16="http://schemas.microsoft.com/office/drawing/2014/main" id="{3A1C324A-B7C8-4754-82A4-3C1C7F90DA8E}"/>
                  </a:ext>
                </a:extLst>
              </p:cNvPr>
              <p:cNvSpPr txBox="1"/>
              <p:nvPr/>
            </p:nvSpPr>
            <p:spPr>
              <a:xfrm>
                <a:off x="540000" y="4973721"/>
                <a:ext cx="11111999" cy="1602426"/>
              </a:xfrm>
              <a:prstGeom prst="rect">
                <a:avLst/>
              </a:prstGeom>
            </p:spPr>
            <p:txBody>
              <a:bodyPr vert="horz" wrap="square" lIns="0" tIns="0" rIns="0" bIns="0" rtlCol="0">
                <a:spAutoFit/>
              </a:bodyPr>
              <a:lstStyle/>
              <a:p>
                <a:pPr algn="just"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由表知</a:t>
                </a:r>
                <a:r>
                  <a:rPr lang="zh-CN" altLang="zh-CN" sz="2400" b="0" i="0" u="none" dirty="0">
                    <a:solidFill>
                      <a:srgbClr val="FF0000"/>
                    </a:solidFill>
                    <a:effectLst/>
                    <a:latin typeface="Times New Roman" pitchFamily="24"/>
                    <a:ea typeface="Times New Roman"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共有</a:t>
                </a:r>
                <a:r>
                  <a:rPr lang="en-US" altLang="zh-CN" sz="2400" b="0" i="0" u="none" dirty="0">
                    <a:solidFill>
                      <a:srgbClr val="FF0000"/>
                    </a:solidFill>
                    <a:effectLst/>
                    <a:latin typeface="Times New Roman" pitchFamily="24"/>
                    <a:ea typeface="Times New Roman" pitchFamily="24"/>
                    <a:cs typeface="宋体" pitchFamily="24"/>
                  </a:rPr>
                  <a:t>12</a:t>
                </a:r>
                <a:r>
                  <a:rPr lang="zh-CN" altLang="zh-CN" sz="2400" b="0" i="0" u="none" dirty="0">
                    <a:solidFill>
                      <a:srgbClr val="FF0000"/>
                    </a:solidFill>
                    <a:effectLst/>
                    <a:latin typeface="Times New Roman" pitchFamily="24"/>
                    <a:ea typeface="黑体" pitchFamily="24"/>
                    <a:cs typeface="宋体" pitchFamily="24"/>
                  </a:rPr>
                  <a:t>种等可能结果</a:t>
                </a:r>
                <a:r>
                  <a:rPr lang="zh-CN" altLang="zh-CN" sz="2400" b="0" i="0" u="none" dirty="0">
                    <a:solidFill>
                      <a:srgbClr val="FF0000"/>
                    </a:solidFill>
                    <a:effectLst/>
                    <a:latin typeface="Times New Roman" pitchFamily="24"/>
                    <a:ea typeface="Times New Roman"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其中抽取的两名学生恰好一名来自七年级</a:t>
                </a:r>
                <a:r>
                  <a:rPr lang="zh-CN" altLang="zh-CN" sz="2400" b="0" i="0" u="none" dirty="0">
                    <a:solidFill>
                      <a:srgbClr val="FF0000"/>
                    </a:solidFill>
                    <a:effectLst/>
                    <a:latin typeface="Times New Roman" pitchFamily="24"/>
                    <a:ea typeface="Times New Roman"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一名来自八年级的有</a:t>
                </a:r>
                <a:r>
                  <a:rPr lang="en-US" altLang="zh-CN" sz="2400" b="0" i="0" u="none" dirty="0">
                    <a:solidFill>
                      <a:srgbClr val="FF0000"/>
                    </a:solidFill>
                    <a:effectLst/>
                    <a:latin typeface="Times New Roman" pitchFamily="24"/>
                    <a:ea typeface="Times New Roman" pitchFamily="24"/>
                    <a:cs typeface="宋体" pitchFamily="24"/>
                  </a:rPr>
                  <a:t>8</a:t>
                </a:r>
                <a:r>
                  <a:rPr lang="zh-CN" altLang="zh-CN" sz="2400" b="0" i="0" u="none" dirty="0">
                    <a:solidFill>
                      <a:srgbClr val="FF0000"/>
                    </a:solidFill>
                    <a:effectLst/>
                    <a:latin typeface="Times New Roman" pitchFamily="24"/>
                    <a:ea typeface="黑体" pitchFamily="24"/>
                    <a:cs typeface="宋体" pitchFamily="24"/>
                  </a:rPr>
                  <a:t>种结果</a:t>
                </a:r>
                <a:r>
                  <a:rPr lang="zh-CN" altLang="zh-CN" sz="2400" b="0" i="0" u="none" dirty="0">
                    <a:solidFill>
                      <a:srgbClr val="FF0000"/>
                    </a:solidFill>
                    <a:effectLst/>
                    <a:latin typeface="Times New Roman" pitchFamily="24"/>
                    <a:ea typeface="Times New Roman"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所以抽取的两名学生恰好一名来自七年级</a:t>
                </a:r>
                <a:r>
                  <a:rPr lang="zh-CN" altLang="zh-CN" sz="2400" b="0" i="0" u="none" dirty="0">
                    <a:solidFill>
                      <a:srgbClr val="FF0000"/>
                    </a:solidFill>
                    <a:effectLst/>
                    <a:latin typeface="Times New Roman" pitchFamily="24"/>
                    <a:ea typeface="Times New Roman"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一名来自八年级的概率为</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8</m:t>
                        </m:r>
                      </m:num>
                      <m:den>
                        <m:r>
                          <a:rPr lang="en-US" altLang="zh-CN" sz="2400" b="0" i="0">
                            <a:solidFill>
                              <a:srgbClr val="FF0000"/>
                            </a:solidFill>
                            <a:effectLst/>
                            <a:latin typeface="Cambria Math" panose="02040503050406030204" pitchFamily="12" charset="0"/>
                            <a:ea typeface="Cambria Math" panose="02040503050406030204" pitchFamily="12" charset="0"/>
                          </a:rPr>
                          <m:t>12</m:t>
                        </m:r>
                      </m:den>
                    </m:f>
                  </m:oMath>
                </a14:m>
                <a:r>
                  <a:rPr lang="zh-CN" altLang="zh-CN" sz="2400" b="0" i="0" u="none" dirty="0">
                    <a:solidFill>
                      <a:srgbClr val="FF0000"/>
                    </a:solidFill>
                    <a:effectLst/>
                    <a:latin typeface="Times New Roman"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2</m:t>
                        </m:r>
                      </m:num>
                      <m:den>
                        <m:r>
                          <a:rPr lang="en-US" altLang="zh-CN" sz="2400" b="0" i="0">
                            <a:solidFill>
                              <a:srgbClr val="FF0000"/>
                            </a:solidFill>
                            <a:effectLst/>
                            <a:latin typeface="Cambria Math" panose="02040503050406030204" pitchFamily="12" charset="0"/>
                            <a:ea typeface="Cambria Math" panose="02040503050406030204" pitchFamily="12" charset="0"/>
                          </a:rPr>
                          <m:t>3</m:t>
                        </m:r>
                      </m:den>
                    </m:f>
                  </m:oMath>
                </a14:m>
                <a:r>
                  <a:rPr lang="en-US" altLang="zh-CN" sz="2400" b="0" i="0" u="none" dirty="0">
                    <a:solidFill>
                      <a:srgbClr val="FF0000"/>
                    </a:solidFill>
                    <a:effectLst/>
                    <a:latin typeface="Times New Roman" pitchFamily="24"/>
                    <a:ea typeface="Times New Roman" pitchFamily="24"/>
                    <a:cs typeface="宋体" pitchFamily="24"/>
                  </a:rPr>
                  <a:t>.</a:t>
                </a:r>
              </a:p>
            </p:txBody>
          </p:sp>
        </mc:Choice>
        <mc:Fallback>
          <p:sp>
            <p:nvSpPr>
              <p:cNvPr id="5" name="yt_shape_14283">
                <a:extLst>
                  <a:ext uri="{FF2B5EF4-FFF2-40B4-BE49-F238E27FC236}">
                    <a16:creationId xmlns:a16="http://schemas.microsoft.com/office/drawing/2014/main" id="{3A1C324A-B7C8-4754-82A4-3C1C7F90DA8E}"/>
                  </a:ext>
                </a:extLst>
              </p:cNvPr>
              <p:cNvSpPr txBox="1">
                <a:spLocks noRot="1" noChangeAspect="1" noMove="1" noResize="1" noEditPoints="1" noAdjustHandles="1" noChangeArrowheads="1" noChangeShapeType="1" noTextEdit="1"/>
              </p:cNvSpPr>
              <p:nvPr/>
            </p:nvSpPr>
            <p:spPr>
              <a:xfrm>
                <a:off x="540000" y="4973721"/>
                <a:ext cx="11111999" cy="1602426"/>
              </a:xfrm>
              <a:prstGeom prst="rect">
                <a:avLst/>
              </a:prstGeom>
              <a:blipFill>
                <a:blip r:embed="rId2"/>
                <a:stretch>
                  <a:fillRect l="-1701" t="-3422" r="-1701" b="-5323"/>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280">
                                            <p:txEl>
                                              <p:pRg st="0" end="0"/>
                                            </p:txEl>
                                          </p:spTgt>
                                        </p:tgtEl>
                                        <p:attrNameLst>
                                          <p:attrName>style.visibility</p:attrName>
                                        </p:attrNameLst>
                                      </p:cBhvr>
                                      <p:to>
                                        <p:strVal val="visible"/>
                                      </p:to>
                                    </p:set>
                                    <p:animEffect transition="in" filter="blinds(horizontal)">
                                      <p:cBhvr>
                                        <p:cTn id="7" dur="500"/>
                                        <p:tgtEl>
                                          <p:spTgt spid="14280">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4281"/>
                                        </p:tgtEl>
                                        <p:attrNameLst>
                                          <p:attrName>style.visibility</p:attrName>
                                        </p:attrNameLst>
                                      </p:cBhvr>
                                      <p:to>
                                        <p:strVal val="visible"/>
                                      </p:to>
                                    </p:set>
                                    <p:animEffect transition="in" filter="blinds(horizontal)">
                                      <p:cBhvr>
                                        <p:cTn id="10" dur="500"/>
                                        <p:tgtEl>
                                          <p:spTgt spid="1428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blinds(horizontal)">
                                      <p:cBhvr>
                                        <p:cTn id="13"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80" grpId="0" build="allAtOnce"/>
      <p:bldP spid="5"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85" name="yt_shape_14285"/>
          <p:cNvSpPr txBox="1"/>
          <p:nvPr/>
        </p:nvSpPr>
        <p:spPr>
          <a:xfrm>
            <a:off x="494314" y="910398"/>
            <a:ext cx="3861635" cy="448777"/>
          </a:xfrm>
          <a:prstGeom prst="rect">
            <a:avLst/>
          </a:prstGeom>
        </p:spPr>
        <p:txBody>
          <a:bodyPr vert="horz" wrap="none" lIns="0" tIns="0" rIns="0" bIns="0" rtlCol="0">
            <a:spAutoFit/>
          </a:bodyPr>
          <a:lstStyle/>
          <a:p>
            <a:pPr algn="just" eaLnBrk="1" latinLnBrk="0" hangingPunct="0">
              <a:lnSpc>
                <a:spcPct val="129999"/>
              </a:lnSpc>
            </a:pPr>
            <a:r>
              <a:rPr lang="zh-CN" altLang="zh-CN" sz="2500" b="0" i="0" u="none" spc="10200">
                <a:noFill/>
                <a:effectLst/>
                <a:latin typeface="Times New Roman"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用频率估计概率</a:t>
            </a:r>
          </a:p>
        </p:txBody>
      </p:sp>
      <p:sp>
        <p:nvSpPr>
          <p:cNvPr id="14286" name="yt_shape_14286"/>
          <p:cNvSpPr txBox="1"/>
          <p:nvPr/>
        </p:nvSpPr>
        <p:spPr>
          <a:xfrm>
            <a:off x="540119" y="1409963"/>
            <a:ext cx="11111999" cy="1388778"/>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兰州市中考</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2022</a:t>
            </a:r>
            <a:r>
              <a:rPr lang="zh-CN" altLang="zh-CN" sz="2400" b="0" i="0" u="none">
                <a:solidFill>
                  <a:srgbClr val="000000"/>
                </a:solidFill>
                <a:effectLst/>
                <a:latin typeface="Times New Roman" pitchFamily="24"/>
                <a:ea typeface="宋体" pitchFamily="24"/>
                <a:cs typeface="宋体" pitchFamily="24"/>
              </a:rPr>
              <a:t>年</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月</a:t>
            </a:r>
            <a:r>
              <a:rPr lang="en-US" altLang="zh-CN" sz="2400" b="0" i="0" u="none">
                <a:solidFill>
                  <a:srgbClr val="000000"/>
                </a:solidFill>
                <a:effectLst/>
                <a:latin typeface="Times New Roman" pitchFamily="24"/>
                <a:ea typeface="Times New Roman" pitchFamily="24"/>
                <a:cs typeface="宋体" pitchFamily="24"/>
              </a:rPr>
              <a:t>12</a:t>
            </a:r>
            <a:r>
              <a:rPr lang="zh-CN" altLang="zh-CN" sz="2400" b="0" i="0" u="none">
                <a:solidFill>
                  <a:srgbClr val="000000"/>
                </a:solidFill>
                <a:effectLst/>
                <a:latin typeface="Times New Roman" pitchFamily="24"/>
                <a:ea typeface="宋体" pitchFamily="24"/>
                <a:cs typeface="宋体" pitchFamily="24"/>
              </a:rPr>
              <a:t>日是我国第</a:t>
            </a:r>
            <a:r>
              <a:rPr lang="en-US" altLang="zh-CN" sz="2400" b="0" i="0" u="none">
                <a:solidFill>
                  <a:srgbClr val="000000"/>
                </a:solidFill>
                <a:effectLst/>
                <a:latin typeface="Times New Roman" pitchFamily="24"/>
                <a:ea typeface="Times New Roman" pitchFamily="24"/>
                <a:cs typeface="宋体" pitchFamily="24"/>
              </a:rPr>
              <a:t>44</a:t>
            </a:r>
            <a:r>
              <a:rPr lang="zh-CN" altLang="zh-CN" sz="2400" b="0" i="0" u="none">
                <a:solidFill>
                  <a:srgbClr val="000000"/>
                </a:solidFill>
                <a:effectLst/>
                <a:latin typeface="Times New Roman" pitchFamily="24"/>
                <a:ea typeface="宋体" pitchFamily="24"/>
                <a:cs typeface="宋体" pitchFamily="24"/>
              </a:rPr>
              <a:t>个植树节</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某林业部门为了考察某种幼树在一定条件下的移植成活率</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在同等条件下对这种幼树进行大量移植</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并统计成活情况</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下表是这种幼树移植过程中的一组统计数据</a:t>
            </a:r>
            <a:r>
              <a:rPr lang="zh-CN" altLang="zh-CN" sz="2400" b="0" i="0" u="none">
                <a:solidFill>
                  <a:srgbClr val="000000"/>
                </a:solidFill>
                <a:effectLst/>
                <a:latin typeface="Times New Roman" pitchFamily="24"/>
                <a:ea typeface="Times New Roman" pitchFamily="24"/>
                <a:cs typeface="宋体" pitchFamily="24"/>
              </a:rPr>
              <a:t>：</a:t>
            </a:r>
          </a:p>
        </p:txBody>
      </p:sp>
      <p:graphicFrame>
        <p:nvGraphicFramePr>
          <p:cNvPr id="14287" name="yt_table_14287" title="H_122.7151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7645548"/>
              </p:ext>
            </p:extLst>
          </p:nvPr>
        </p:nvGraphicFramePr>
        <p:xfrm>
          <a:off x="540000" y="3001893"/>
          <a:ext cx="11111995" cy="1558482"/>
        </p:xfrm>
        <a:graphic>
          <a:graphicData uri="http://schemas.openxmlformats.org/drawingml/2006/table">
            <a:tbl>
              <a:tblPr>
                <a:tableStyleId>{5940675A-B579-460E-94D1-54222C63F5DA}</a:tableStyleId>
              </a:tblPr>
              <a:tblGrid>
                <a:gridCol w="3862443">
                  <a:extLst>
                    <a:ext uri="{9D8B030D-6E8A-4147-A177-3AD203B41FA5}">
                      <a16:colId xmlns:a16="http://schemas.microsoft.com/office/drawing/2014/main" val="20000"/>
                    </a:ext>
                  </a:extLst>
                </a:gridCol>
                <a:gridCol w="1035434">
                  <a:extLst>
                    <a:ext uri="{9D8B030D-6E8A-4147-A177-3AD203B41FA5}">
                      <a16:colId xmlns:a16="http://schemas.microsoft.com/office/drawing/2014/main" val="20001"/>
                    </a:ext>
                  </a:extLst>
                </a:gridCol>
                <a:gridCol w="1035434">
                  <a:extLst>
                    <a:ext uri="{9D8B030D-6E8A-4147-A177-3AD203B41FA5}">
                      <a16:colId xmlns:a16="http://schemas.microsoft.com/office/drawing/2014/main" val="20002"/>
                    </a:ext>
                  </a:extLst>
                </a:gridCol>
                <a:gridCol w="1035434">
                  <a:extLst>
                    <a:ext uri="{9D8B030D-6E8A-4147-A177-3AD203B41FA5}">
                      <a16:colId xmlns:a16="http://schemas.microsoft.com/office/drawing/2014/main" val="20003"/>
                    </a:ext>
                  </a:extLst>
                </a:gridCol>
                <a:gridCol w="1036191">
                  <a:extLst>
                    <a:ext uri="{9D8B030D-6E8A-4147-A177-3AD203B41FA5}">
                      <a16:colId xmlns:a16="http://schemas.microsoft.com/office/drawing/2014/main" val="20004"/>
                    </a:ext>
                  </a:extLst>
                </a:gridCol>
                <a:gridCol w="1035434">
                  <a:extLst>
                    <a:ext uri="{9D8B030D-6E8A-4147-A177-3AD203B41FA5}">
                      <a16:colId xmlns:a16="http://schemas.microsoft.com/office/drawing/2014/main" val="20005"/>
                    </a:ext>
                  </a:extLst>
                </a:gridCol>
                <a:gridCol w="1035434">
                  <a:extLst>
                    <a:ext uri="{9D8B030D-6E8A-4147-A177-3AD203B41FA5}">
                      <a16:colId xmlns:a16="http://schemas.microsoft.com/office/drawing/2014/main" val="20006"/>
                    </a:ext>
                  </a:extLst>
                </a:gridCol>
                <a:gridCol w="1036191">
                  <a:extLst>
                    <a:ext uri="{9D8B030D-6E8A-4147-A177-3AD203B41FA5}">
                      <a16:colId xmlns:a16="http://schemas.microsoft.com/office/drawing/2014/main" val="20007"/>
                    </a:ext>
                  </a:extLst>
                </a:gridCol>
              </a:tblGrid>
              <a:tr h="467999">
                <a:tc>
                  <a:txBody>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幼树移植数</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棵</a:t>
                      </a:r>
                      <a:r>
                        <a:rPr lang="zh-CN" altLang="zh-CN" sz="2400" b="0" i="0" u="none">
                          <a:solidFill>
                            <a:srgbClr val="000000"/>
                          </a:solidFill>
                          <a:effectLst/>
                          <a:latin typeface="宋体" pitchFamily="24"/>
                          <a:ea typeface="宋体" pitchFamily="24"/>
                          <a:cs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5000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8000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10000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15000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20000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幼树移植成活数</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棵</a:t>
                      </a:r>
                      <a:r>
                        <a:rPr lang="zh-CN" altLang="zh-CN" sz="2400" b="0" i="0" u="none">
                          <a:solidFill>
                            <a:srgbClr val="000000"/>
                          </a:solidFill>
                          <a:effectLst/>
                          <a:latin typeface="宋体" pitchFamily="24"/>
                          <a:ea typeface="宋体" pitchFamily="24"/>
                          <a:cs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893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4485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7224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8983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13443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18044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67999">
                <a:tc>
                  <a:txBody>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幼树移植成活的频率</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0.870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0.893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0.897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0.903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0.898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0.896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0.902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bl>
          </a:graphicData>
        </a:graphic>
      </p:graphicFrame>
      <p:sp>
        <p:nvSpPr>
          <p:cNvPr id="14289" name="yt_shape_14289"/>
          <p:cNvSpPr txBox="1"/>
          <p:nvPr/>
        </p:nvSpPr>
        <p:spPr>
          <a:xfrm>
            <a:off x="540000" y="4830031"/>
            <a:ext cx="9541073" cy="428515"/>
          </a:xfrm>
          <a:prstGeom prst="rect">
            <a:avLst/>
          </a:prstGeom>
        </p:spPr>
        <p:txBody>
          <a:bodyPr vert="horz" wrap="none" lIns="0" tIns="0" rIns="0" bIns="0" rtlCol="0">
            <a:spAutoFit/>
          </a:bodyPr>
          <a:lstStyle/>
          <a:p>
            <a:pPr algn="just"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估计该种幼树在此条件下移植成活的概率是</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0.9</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结果精确到</a:t>
            </a:r>
            <a:r>
              <a:rPr lang="en-US" altLang="zh-CN" sz="2400" b="0" i="0" u="none">
                <a:solidFill>
                  <a:srgbClr val="000000"/>
                </a:solidFill>
                <a:effectLst/>
                <a:latin typeface="Times New Roman" pitchFamily="24"/>
                <a:ea typeface="Times New Roman" pitchFamily="24"/>
                <a:cs typeface="宋体" pitchFamily="24"/>
              </a:rPr>
              <a:t>0.1</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 </a:t>
            </a:r>
          </a:p>
        </p:txBody>
      </p:sp>
      <p:pic>
        <p:nvPicPr>
          <p:cNvPr id="3" name="yt_shape_1684382756412">
            <a:extLst>
              <a:ext uri="{FF2B5EF4-FFF2-40B4-BE49-F238E27FC236}">
                <a16:creationId xmlns:a16="http://schemas.microsoft.com/office/drawing/2014/main" id="{182AC15D-6FC9-C373-A688-3BC9270576B3}"/>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500" y="950437"/>
            <a:ext cx="1168464" cy="364360"/>
          </a:xfrm>
          <a:prstGeom prst="rect">
            <a:avLst/>
          </a:prstGeom>
        </p:spPr>
      </p:pic>
      <p:sp>
        <p:nvSpPr>
          <p:cNvPr id="2" name="文本框 1">
            <a:extLst>
              <a:ext uri="{FF2B5EF4-FFF2-40B4-BE49-F238E27FC236}">
                <a16:creationId xmlns:a16="http://schemas.microsoft.com/office/drawing/2014/main" id="{2CB8F3F0-D558-1EE1-58E0-09005FCF3581}"/>
              </a:ext>
            </a:extLst>
          </p:cNvPr>
          <p:cNvSpPr txBox="1"/>
          <p:nvPr/>
        </p:nvSpPr>
        <p:spPr>
          <a:xfrm>
            <a:off x="6545989" y="4783225"/>
            <a:ext cx="865886" cy="517983"/>
          </a:xfrm>
          <a:prstGeom prst="rect">
            <a:avLst/>
          </a:prstGeom>
          <a:noFill/>
        </p:spPr>
        <p:txBody>
          <a:bodyPr vert="horz" wrap="none" rtlCol="0">
            <a:noAutofit/>
          </a:bodyPr>
          <a:lstStyle/>
          <a:p>
            <a:pPr algn="just">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0.9</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90" name="yt_shape_14290"/>
          <p:cNvSpPr txBox="1"/>
          <p:nvPr/>
        </p:nvSpPr>
        <p:spPr>
          <a:xfrm>
            <a:off x="540119" y="900000"/>
            <a:ext cx="11111999" cy="1868910"/>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11.</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益阳市中考</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近年来</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洞庭湖区环境保护效果显著</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南迁的候鸟种群越来越多</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为了解南迁到该区 </a:t>
            </a:r>
            <a:r>
              <a:rPr lang="en-US" altLang="zh-CN" sz="2400" b="0" i="0"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宋体" pitchFamily="24"/>
                <a:cs typeface="宋体" pitchFamily="24"/>
              </a:rPr>
              <a:t>域某湿地的</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种候鸟的情况</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从中捕捉</a:t>
            </a:r>
            <a:r>
              <a:rPr lang="en-US" altLang="zh-CN" sz="2400" b="0" i="0" u="none">
                <a:solidFill>
                  <a:srgbClr val="000000"/>
                </a:solidFill>
                <a:effectLst/>
                <a:latin typeface="Times New Roman" pitchFamily="24"/>
                <a:ea typeface="Times New Roman" pitchFamily="24"/>
                <a:cs typeface="宋体" pitchFamily="24"/>
              </a:rPr>
              <a:t>40</a:t>
            </a:r>
            <a:r>
              <a:rPr lang="zh-CN" altLang="zh-CN" sz="2400" b="0" i="0" u="none">
                <a:solidFill>
                  <a:srgbClr val="000000"/>
                </a:solidFill>
                <a:effectLst/>
                <a:latin typeface="Times New Roman" pitchFamily="24"/>
                <a:ea typeface="宋体" pitchFamily="24"/>
                <a:cs typeface="宋体" pitchFamily="24"/>
              </a:rPr>
              <a:t>只</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戴上识别卡并放回</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经过一段时间后观察发现</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200</a:t>
            </a:r>
            <a:r>
              <a:rPr lang="zh-CN" altLang="zh-CN" sz="2400" b="0" i="0" u="none">
                <a:solidFill>
                  <a:srgbClr val="000000"/>
                </a:solidFill>
                <a:effectLst/>
                <a:latin typeface="Times New Roman" pitchFamily="24"/>
                <a:ea typeface="宋体" pitchFamily="24"/>
                <a:cs typeface="宋体" pitchFamily="24"/>
              </a:rPr>
              <a:t>只</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种鸟中有</a:t>
            </a: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Times New Roman" pitchFamily="24"/>
                <a:ea typeface="宋体" pitchFamily="24"/>
                <a:cs typeface="宋体" pitchFamily="24"/>
              </a:rPr>
              <a:t>只戴有识别卡</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由此估计该湿地约有</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800</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只</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种候鸟</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p:sp>
        <p:nvSpPr>
          <p:cNvPr id="2" name="文本框 1">
            <a:extLst>
              <a:ext uri="{FF2B5EF4-FFF2-40B4-BE49-F238E27FC236}">
                <a16:creationId xmlns:a16="http://schemas.microsoft.com/office/drawing/2014/main" id="{5BBC3C1B-C838-96A0-E781-C54708BA5EC5}"/>
              </a:ext>
            </a:extLst>
          </p:cNvPr>
          <p:cNvSpPr txBox="1"/>
          <p:nvPr/>
        </p:nvSpPr>
        <p:spPr>
          <a:xfrm>
            <a:off x="1669308" y="2279658"/>
            <a:ext cx="942086" cy="517983"/>
          </a:xfrm>
          <a:prstGeom prst="rect">
            <a:avLst/>
          </a:prstGeom>
          <a:noFill/>
        </p:spPr>
        <p:txBody>
          <a:bodyPr vert="horz" wrap="none" rtlCol="0">
            <a:noAutofit/>
          </a:bodyPr>
          <a:lstStyle/>
          <a:p>
            <a:pPr algn="just">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800</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91" name="yt_shape_14291"/>
          <p:cNvSpPr txBox="1"/>
          <p:nvPr/>
        </p:nvSpPr>
        <p:spPr>
          <a:xfrm>
            <a:off x="468666" y="900000"/>
            <a:ext cx="3541034" cy="702372"/>
          </a:xfrm>
          <a:prstGeom prst="rect">
            <a:avLst/>
          </a:prstGeom>
        </p:spPr>
        <p:txBody>
          <a:bodyPr vert="horz" wrap="none" lIns="0" tIns="0" rIns="0" bIns="0" rtlCol="0">
            <a:spAutoFit/>
          </a:bodyPr>
          <a:lstStyle/>
          <a:p>
            <a:pPr algn="just" eaLnBrk="1" latinLnBrk="0" hangingPunct="0">
              <a:lnSpc>
                <a:spcPct val="129999"/>
              </a:lnSpc>
            </a:pPr>
            <a:r>
              <a:rPr lang="zh-CN" altLang="zh-CN" sz="3900" b="0" i="0" u="none" spc="26500">
                <a:noFill/>
                <a:effectLst/>
                <a:latin typeface="Times New Roman" pitchFamily="39"/>
                <a:ea typeface="宋体" pitchFamily="39"/>
                <a:cs typeface="宋体" pitchFamily="39"/>
                <a:sym typeface="Finished"/>
              </a:rPr>
              <a:t>⁠</a:t>
            </a:r>
            <a:endParaRPr lang="zh-CN" altLang="zh-CN" sz="3900" b="0" i="0" u="none" spc="26500">
              <a:solidFill>
                <a:srgbClr val="1EE3CF"/>
              </a:solidFill>
              <a:effectLst/>
              <a:latin typeface="Times New Roman" pitchFamily="39"/>
              <a:ea typeface="宋体" pitchFamily="39"/>
              <a:cs typeface="宋体" pitchFamily="39"/>
              <a:sym typeface="Finished"/>
              <a:hlinkClick r:id="" action="ppaction://macro?name={&quot;type&quot;:&quot;ImageText&quot;,&quot;item&quot;:&quot;ImageText&quot;,&quot;path&quot;:&quot;\\ImageTexts\\52277b97-b090-4c31-a19b-e86fb0957f10.png&quot;}"/>
            </a:endParaRPr>
          </a:p>
        </p:txBody>
      </p:sp>
      <p:sp>
        <p:nvSpPr>
          <p:cNvPr id="14292" name="yt_shape_14292"/>
          <p:cNvSpPr txBox="1"/>
          <p:nvPr/>
        </p:nvSpPr>
        <p:spPr>
          <a:xfrm>
            <a:off x="540119" y="1653160"/>
            <a:ext cx="11111999" cy="1388778"/>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12.</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黑体" pitchFamily="24"/>
                <a:cs typeface="宋体" pitchFamily="24"/>
              </a:rPr>
              <a:t>云南省中考</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某班甲、乙两名同学被推荐到学校艺术节上表演节目</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计划用葫芦丝合奏一首乐曲</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要合奏的乐曲是用游戏的方式在《月光下的凤尾竹》和《彩云之南》中确定一首</a:t>
            </a:r>
            <a:r>
              <a:rPr lang="en-US" altLang="zh-CN" sz="2400" b="0" i="0" u="none">
                <a:solidFill>
                  <a:srgbClr val="000000"/>
                </a:solidFill>
                <a:effectLst/>
                <a:latin typeface="Times New Roman" pitchFamily="24"/>
                <a:ea typeface="Times New Roman" pitchFamily="24"/>
                <a:cs typeface="宋体" pitchFamily="24"/>
              </a:rPr>
              <a:t>.</a:t>
            </a:r>
          </a:p>
        </p:txBody>
      </p:sp>
      <p:sp>
        <p:nvSpPr>
          <p:cNvPr id="14293" name="yt_shape_14293"/>
          <p:cNvSpPr txBox="1"/>
          <p:nvPr/>
        </p:nvSpPr>
        <p:spPr>
          <a:xfrm>
            <a:off x="540119" y="3092726"/>
            <a:ext cx="11111999" cy="2349041"/>
          </a:xfrm>
          <a:prstGeom prst="rect">
            <a:avLst/>
          </a:prstGeom>
        </p:spPr>
        <p:txBody>
          <a:bodyPr vert="horz" wrap="square" lIns="0" tIns="0" rIns="0" bIns="0" rtlCol="0">
            <a:spAutoFit/>
          </a:bodyPr>
          <a:lstStyle/>
          <a:p>
            <a:pPr algn="just"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游戏规则如下</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在一个不透明的口袋中装有分别标有数字</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的四个小球</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除标号外</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其余都相同</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甲从口袋中任意摸出</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个小球</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小球上的数字记为</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在另一个不透明的口袋中装有分别标有数字</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的两张卡片</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除标号外</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其余都相同</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乙从口袋里任意摸出</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张卡片</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卡片上的数字记为</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然后计算这两个数的和</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即</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为奇数</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则演奏《月光下的凤尾竹》</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否则演奏《彩云之南》</a:t>
            </a:r>
            <a:r>
              <a:rPr lang="en-US" altLang="zh-CN" sz="2400" b="0" i="0" u="none">
                <a:solidFill>
                  <a:srgbClr val="000000"/>
                </a:solidFill>
                <a:effectLst/>
                <a:latin typeface="Times New Roman" pitchFamily="24"/>
                <a:ea typeface="Times New Roman" pitchFamily="24"/>
                <a:cs typeface="宋体" pitchFamily="24"/>
              </a:rPr>
              <a:t>.</a:t>
            </a:r>
          </a:p>
        </p:txBody>
      </p:sp>
      <p:pic>
        <p:nvPicPr>
          <p:cNvPr id="3" name="yt_shape_1684382756439">
            <a:extLst>
              <a:ext uri="{FF2B5EF4-FFF2-40B4-BE49-F238E27FC236}">
                <a16:creationId xmlns:a16="http://schemas.microsoft.com/office/drawing/2014/main" id="{F6566EE1-44DE-1FC2-7F05-224CEDDAB54C}"/>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03500" y="924477"/>
            <a:ext cx="3238564" cy="646626"/>
          </a:xfrm>
          <a:prstGeom prst="rect">
            <a:avLst/>
          </a:prstGeom>
        </p:spPr>
      </p:pic>
    </p:spTree>
  </p:cSld>
  <p:clrMapOvr>
    <a:masterClrMapping/>
  </p:clrMapOvr>
  <p:transition/>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1469</Words>
  <Application>Microsoft Office PowerPoint</Application>
  <PresentationFormat>宽屏</PresentationFormat>
  <Paragraphs>130</Paragraphs>
  <Slides>11</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11</vt:i4>
      </vt:variant>
    </vt:vector>
  </HeadingPairs>
  <TitlesOfParts>
    <vt:vector size="18" baseType="lpstr">
      <vt:lpstr>宋体</vt:lpstr>
      <vt:lpstr>Arial</vt:lpstr>
      <vt:lpstr>Calibri</vt:lpstr>
      <vt:lpstr>Calibri Light</vt:lpstr>
      <vt:lpstr>Cambria Math</vt:lpstr>
      <vt:lpstr>Times New Roman</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Administrator</cp:lastModifiedBy>
  <cp:revision>56</cp:revision>
  <dcterms:created xsi:type="dcterms:W3CDTF">2023-05-05T05:33:04Z</dcterms:created>
  <dcterms:modified xsi:type="dcterms:W3CDTF">2023-05-18T15:29:35Z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