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73" r:id="rId4"/>
    <p:sldId id="366" r:id="rId5"/>
    <p:sldId id="374" r:id="rId6"/>
    <p:sldId id="375" r:id="rId7"/>
    <p:sldId id="368" r:id="rId8"/>
    <p:sldId id="378" r:id="rId9"/>
    <p:sldId id="369" r:id="rId10"/>
    <p:sldId id="376" r:id="rId11"/>
    <p:sldId id="377" r:id="rId12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9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bin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bin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bin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18" name="yt_shape_11718"/>
          <p:cNvSpPr txBox="1"/>
          <p:nvPr/>
        </p:nvSpPr>
        <p:spPr>
          <a:xfrm>
            <a:off x="540000" y="900000"/>
            <a:ext cx="407803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以面积问题为背景</a:t>
            </a:r>
          </a:p>
        </p:txBody>
      </p:sp>
      <p:sp>
        <p:nvSpPr>
          <p:cNvPr id="11719" name="yt_shape_11719"/>
          <p:cNvSpPr txBox="1"/>
          <p:nvPr/>
        </p:nvSpPr>
        <p:spPr>
          <a:xfrm>
            <a:off x="540119" y="139956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威海市中考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某农场要建一个矩形养鸡场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鸡场的一边靠墙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另外三边用木栅栏围成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已知墙长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木栅栏长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47m.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在与墙垂直的一边留出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宽的出入口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另选材料建出入门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求鸡场面积的最大值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720" name="yt_image_1172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2976" y="2519172"/>
            <a:ext cx="2279142" cy="909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497288">
            <a:extLst>
              <a:ext uri="{FF2B5EF4-FFF2-40B4-BE49-F238E27FC236}">
                <a16:creationId xmlns:a16="http://schemas.microsoft.com/office/drawing/2014/main" id="{48807A36-CA6C-4F54-D55B-F914B6951C6F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6" name="yt_shape_11722">
            <a:extLst>
              <a:ext uri="{FF2B5EF4-FFF2-40B4-BE49-F238E27FC236}">
                <a16:creationId xmlns:a16="http://schemas.microsoft.com/office/drawing/2014/main" id="{C48145FA-C175-442C-BE7C-3695561387BA}"/>
              </a:ext>
            </a:extLst>
          </p:cNvPr>
          <p:cNvSpPr txBox="1"/>
          <p:nvPr/>
        </p:nvSpPr>
        <p:spPr>
          <a:xfrm>
            <a:off x="603500" y="3000016"/>
            <a:ext cx="11111999" cy="330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设矩形鸡场与墙垂直的一边长为</a:t>
            </a:r>
            <a:r>
              <a:rPr lang="en-US" altLang="zh-CN" sz="2400" b="0" i="1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Times New Roman" pitchFamily="24"/>
              <a:ea typeface="Times New Roman" pitchFamily="24"/>
              <a:cs typeface="Times New Roman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则与墙平行的一边长为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47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可得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47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288.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有最大值为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288.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47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符合题意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鸡场的最大面积为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288m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8" name="yt_shape_11768"/>
          <p:cNvSpPr txBox="1"/>
          <p:nvPr/>
        </p:nvSpPr>
        <p:spPr>
          <a:xfrm>
            <a:off x="540000" y="900000"/>
            <a:ext cx="458298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求落水点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1769"/>
              <p:cNvSpPr txBox="1"/>
              <p:nvPr/>
            </p:nvSpPr>
            <p:spPr>
              <a:xfrm>
                <a:off x="540000" y="1531667"/>
                <a:ext cx="7881966" cy="35101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舍去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11m.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从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点向四周喷水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喷出的水柱为抛物线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且形状相同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22m.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1769" descr="{&quot;rangeId&quot;:8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7881966" cy="3510192"/>
              </a:xfrm>
              <a:prstGeom prst="rect">
                <a:avLst/>
              </a:prstGeom>
              <a:blipFill>
                <a:blip r:embed="rId2"/>
                <a:stretch>
                  <a:fillRect l="-2398" r="-1392" b="-4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771" name="yt_image_1177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03134" y="1531667"/>
            <a:ext cx="2348865" cy="981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3" name="yt_shape_1177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若需要在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处竖立雕塑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顶部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是否会碰到水柱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请通过计算说明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1774"/>
              <p:cNvSpPr txBox="1"/>
              <p:nvPr/>
            </p:nvSpPr>
            <p:spPr>
              <a:xfrm>
                <a:off x="540000" y="2011799"/>
                <a:ext cx="6843220" cy="17905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1.83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顶部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不会碰到水柱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4" name="yt_shape_11774" descr="{&quot;rangeId&quot;:8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11799"/>
                <a:ext cx="6843220" cy="1790555"/>
              </a:xfrm>
              <a:prstGeom prst="rect">
                <a:avLst/>
              </a:prstGeom>
              <a:blipFill>
                <a:blip r:embed="rId2"/>
                <a:stretch>
                  <a:fillRect l="-2763" r="-1783" b="-98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776" name="yt_image_1177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03134" y="2011799"/>
            <a:ext cx="2348865" cy="981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3" name="yt_shape_11723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为了节省材料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某水产养殖户利用水库的岸堤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岸堤足够长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为一边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用总长为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的围网在水库中围成了如图所示的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①②③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三块矩形区域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而且这三块矩形区域的面积相等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的长度为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矩形区域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之间的函数解析式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并注明自变量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1725">
                <a:extLst>
                  <a:ext uri="{FF2B5EF4-FFF2-40B4-BE49-F238E27FC236}">
                    <a16:creationId xmlns:a16="http://schemas.microsoft.com/office/drawing/2014/main" id="{89CF7118-6F9D-4445-B10E-704836FA9012}"/>
                  </a:ext>
                </a:extLst>
              </p:cNvPr>
              <p:cNvSpPr txBox="1"/>
              <p:nvPr/>
            </p:nvSpPr>
            <p:spPr>
              <a:xfrm>
                <a:off x="539882" y="2890182"/>
                <a:ext cx="10092622" cy="363516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1725">
                <a:extLst>
                  <a:ext uri="{FF2B5EF4-FFF2-40B4-BE49-F238E27FC236}">
                    <a16:creationId xmlns:a16="http://schemas.microsoft.com/office/drawing/2014/main" id="{89CF7118-6F9D-4445-B10E-704836FA90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2" y="2890182"/>
                <a:ext cx="10092622" cy="3635162"/>
              </a:xfrm>
              <a:prstGeom prst="rect">
                <a:avLst/>
              </a:prstGeom>
              <a:blipFill>
                <a:blip r:embed="rId2"/>
                <a:stretch>
                  <a:fillRect l="-1873" t="-1342" b="-20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yt_image_11727">
            <a:extLst>
              <a:ext uri="{FF2B5EF4-FFF2-40B4-BE49-F238E27FC236}">
                <a16:creationId xmlns:a16="http://schemas.microsoft.com/office/drawing/2014/main" id="{E09DBEDC-B795-4290-90F0-949F4F0B29D8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29964" y="2348880"/>
            <a:ext cx="1621917" cy="1853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9" name="yt_shape_11729"/>
          <p:cNvSpPr txBox="1"/>
          <p:nvPr/>
        </p:nvSpPr>
        <p:spPr>
          <a:xfrm>
            <a:off x="540000" y="900000"/>
            <a:ext cx="627415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为何值时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有最大值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最大值是多少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1730"/>
              <p:cNvSpPr txBox="1"/>
              <p:nvPr/>
            </p:nvSpPr>
            <p:spPr>
              <a:xfrm>
                <a:off x="540000" y="1531667"/>
                <a:ext cx="6549870" cy="17865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有最大值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最大值为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300.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1730" descr="{&quot;rangeId&quot;:3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6549870" cy="1786579"/>
              </a:xfrm>
              <a:prstGeom prst="rect">
                <a:avLst/>
              </a:prstGeom>
              <a:blipFill>
                <a:blip r:embed="rId2"/>
                <a:stretch>
                  <a:fillRect l="-2886" r="-1862" b="-98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732" name="yt_image_1173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30082" y="1531667"/>
            <a:ext cx="1621917" cy="1853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4" name="yt_shape_11734"/>
          <p:cNvSpPr txBox="1"/>
          <p:nvPr/>
        </p:nvSpPr>
        <p:spPr>
          <a:xfrm>
            <a:off x="540000" y="900000"/>
            <a:ext cx="407803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以利润问题为背景</a:t>
            </a:r>
          </a:p>
        </p:txBody>
      </p:sp>
      <p:sp>
        <p:nvSpPr>
          <p:cNvPr id="11735" name="yt_shape_11735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某商场新进一批拼装玩具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进价为每个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在销售过程中发现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日销售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与销售单价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之间满足如图所示的一次函数关系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736" name="yt_shape_11736"/>
          <p:cNvSpPr txBox="1"/>
          <p:nvPr/>
        </p:nvSpPr>
        <p:spPr>
          <a:xfrm>
            <a:off x="540000" y="2359000"/>
            <a:ext cx="85648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的函数关系式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不要求写出自变量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1737"/>
              <p:cNvSpPr txBox="1"/>
              <p:nvPr/>
            </p:nvSpPr>
            <p:spPr>
              <a:xfrm>
                <a:off x="540000" y="2990667"/>
                <a:ext cx="7463582" cy="29398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设一次函数的关系式为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由题图可知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函数图象过点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和点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把这两点的坐标代入一次函数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25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=50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35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=100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一次函数的关系式为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100.</a:t>
                </a:r>
              </a:p>
            </p:txBody>
          </p:sp>
        </mc:Choice>
        <mc:Fallback>
          <p:sp>
            <p:nvSpPr>
              <p:cNvPr id="2" name="yt_shape_117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90667"/>
                <a:ext cx="7463582" cy="2939844"/>
              </a:xfrm>
              <a:prstGeom prst="rect">
                <a:avLst/>
              </a:prstGeom>
              <a:blipFill>
                <a:blip r:embed="rId2"/>
                <a:stretch>
                  <a:fillRect l="-2533" t="-1867" r="-1552" b="-53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739" name="yt_image_1173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2328" y="2990667"/>
            <a:ext cx="1939671" cy="217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4382497328">
            <a:extLst>
              <a:ext uri="{FF2B5EF4-FFF2-40B4-BE49-F238E27FC236}">
                <a16:creationId xmlns:a16="http://schemas.microsoft.com/office/drawing/2014/main" id="{7A39849D-0719-F454-60E9-10DE9054E45C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1" name="yt_shape_11741"/>
          <p:cNvSpPr txBox="1"/>
          <p:nvPr/>
        </p:nvSpPr>
        <p:spPr>
          <a:xfrm>
            <a:off x="540000" y="900000"/>
            <a:ext cx="101566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若该玩具某天的销售利润是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则当天玩具的销售单价是多少元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  <p:sp>
        <p:nvSpPr>
          <p:cNvPr id="3" name="yt_shape_11742"/>
          <p:cNvSpPr txBox="1"/>
          <p:nvPr/>
        </p:nvSpPr>
        <p:spPr>
          <a:xfrm>
            <a:off x="540000" y="1531667"/>
            <a:ext cx="6830396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设当天玩具的销售单价是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当天玩具的销售单价是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元或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743" name="yt_image_1174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2328" y="1531667"/>
            <a:ext cx="1939671" cy="217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5" name="yt_shape_1174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设该玩具日销售利润为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当玩具的销售单价定为多少元时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日销售利润最大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最大利润是多少元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  <p:sp>
        <p:nvSpPr>
          <p:cNvPr id="4" name="yt_shape_11746"/>
          <p:cNvSpPr txBox="1"/>
          <p:nvPr/>
        </p:nvSpPr>
        <p:spPr>
          <a:xfrm>
            <a:off x="540119" y="2011799"/>
            <a:ext cx="9136328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根据题意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整理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spc="150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有最大值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最大值为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当玩具的销售单价定为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元时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日销售利润最大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endParaRPr lang="en-US" altLang="zh-CN" sz="2400" b="0" i="0" u="none" spc="150" dirty="0">
              <a:solidFill>
                <a:srgbClr val="FF0000"/>
              </a:solidFill>
              <a:effectLst/>
              <a:latin typeface="Times New Roman" pitchFamily="24"/>
              <a:ea typeface="Times New Roman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最大利润是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800</a:t>
            </a:r>
            <a:r>
              <a:rPr lang="zh-CN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en-US" altLang="zh-CN" sz="2400" b="0" i="0" u="none" spc="15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747" name="yt_image_1174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2328" y="2011799"/>
            <a:ext cx="1939671" cy="217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9" name="yt_shape_11749"/>
          <p:cNvSpPr txBox="1"/>
          <p:nvPr/>
        </p:nvSpPr>
        <p:spPr>
          <a:xfrm>
            <a:off x="540119" y="794754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云南省中考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某驻村扶贫小组实施产业扶贫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帮助贫困农户进行西瓜种植和销售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已知西瓜的成本为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规定销售单价不低于成本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又不高于成本的两倍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经过市场调查发现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某天西瓜的销售量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与销售单价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的函数关系如图所示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750" name="yt_shape_11750"/>
          <p:cNvSpPr txBox="1"/>
          <p:nvPr/>
        </p:nvSpPr>
        <p:spPr>
          <a:xfrm>
            <a:off x="540000" y="2603674"/>
            <a:ext cx="38119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的函数解析式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1751"/>
              <p:cNvSpPr txBox="1"/>
              <p:nvPr/>
            </p:nvSpPr>
            <p:spPr>
              <a:xfrm>
                <a:off x="540000" y="3135383"/>
                <a:ext cx="7203895" cy="34374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的解析式为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根据题意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</a:p>
              <a:p>
                <a:pPr algn="just" eaLnBrk="1" latinLnBrk="0" hangingPunct="0">
                  <a:lnSpc>
                    <a:spcPct val="110000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1000=6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200=10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=2200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just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200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2200.</a:t>
                </a:r>
              </a:p>
              <a:p>
                <a:pPr algn="just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200.</a:t>
                </a:r>
              </a:p>
              <a:p>
                <a:pPr algn="just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综上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200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+2200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,(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6≤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≤10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200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.(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10&lt;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≤12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2" name="yt_shape_117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35383"/>
                <a:ext cx="7203895" cy="3437479"/>
              </a:xfrm>
              <a:prstGeom prst="rect">
                <a:avLst/>
              </a:prstGeom>
              <a:blipFill>
                <a:blip r:embed="rId2"/>
                <a:stretch>
                  <a:fillRect l="-2625" t="-3014" r="-16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753" name="yt_image_1175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51724" y="3346119"/>
            <a:ext cx="2200275" cy="1716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55" name="yt_shape_11755"/>
          <p:cNvSpPr txBox="1"/>
          <p:nvPr/>
        </p:nvSpPr>
        <p:spPr>
          <a:xfrm>
            <a:off x="540000" y="900000"/>
            <a:ext cx="63350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求这一天销售西瓜获得的利润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的最大值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1756"/>
              <p:cNvSpPr txBox="1"/>
              <p:nvPr/>
            </p:nvSpPr>
            <p:spPr>
              <a:xfrm>
                <a:off x="540119" y="1484784"/>
                <a:ext cx="11111880" cy="514544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W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200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2200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1250.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W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取最大值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1250.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W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200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W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取得最大值为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综上所述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当销售价格为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元时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取得的利润最大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最大利润为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1250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元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17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4784"/>
                <a:ext cx="11111880" cy="5145448"/>
              </a:xfrm>
              <a:prstGeom prst="rect">
                <a:avLst/>
              </a:prstGeom>
              <a:blipFill>
                <a:blip r:embed="rId2"/>
                <a:stretch>
                  <a:fillRect l="-1701" t="-1066" b="-2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758" name="yt_image_1175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51724" y="1531667"/>
            <a:ext cx="2200275" cy="1716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0" name="yt_shape_11760"/>
          <p:cNvSpPr txBox="1"/>
          <p:nvPr/>
        </p:nvSpPr>
        <p:spPr>
          <a:xfrm>
            <a:off x="494314" y="814542"/>
            <a:ext cx="386163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运动中的抛物线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761" name="yt_shape_11761"/>
              <p:cNvSpPr txBox="1"/>
              <p:nvPr/>
            </p:nvSpPr>
            <p:spPr>
              <a:xfrm>
                <a:off x="540119" y="1263319"/>
                <a:ext cx="11111999" cy="208217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某游乐场的圆形喷水池中心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处有一雕塑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点向四周喷水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喷出的水柱为抛物线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且形状相同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以水平方向为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为原点建立直角坐标系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轴上的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两点为水柱的落水点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水柱所在抛物线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第一象限部分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的函数解析式为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</a:p>
            </p:txBody>
          </p:sp>
        </mc:Choice>
        <mc:Fallback>
          <p:sp>
            <p:nvSpPr>
              <p:cNvPr id="11761" name="yt_shape_117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263319"/>
                <a:ext cx="11111999" cy="2082173"/>
              </a:xfrm>
              <a:prstGeom prst="rect">
                <a:avLst/>
              </a:prstGeom>
              <a:blipFill>
                <a:blip r:embed="rId2"/>
                <a:stretch>
                  <a:fillRect l="-1701" t="-2339" r="-1701" b="-4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763" name="yt_shape_11763"/>
          <p:cNvSpPr txBox="1"/>
          <p:nvPr/>
        </p:nvSpPr>
        <p:spPr>
          <a:xfrm>
            <a:off x="540000" y="3396280"/>
            <a:ext cx="302647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求雕塑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1764"/>
              <p:cNvSpPr txBox="1"/>
              <p:nvPr/>
            </p:nvSpPr>
            <p:spPr>
              <a:xfrm>
                <a:off x="540000" y="4027947"/>
                <a:ext cx="3860031" cy="24839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雕塑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的高为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m.</a:t>
                </a:r>
              </a:p>
            </p:txBody>
          </p:sp>
        </mc:Choice>
        <mc:Fallback>
          <p:sp>
            <p:nvSpPr>
              <p:cNvPr id="2" name="yt_shape_117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27947"/>
                <a:ext cx="3860031" cy="2483950"/>
              </a:xfrm>
              <a:prstGeom prst="rect">
                <a:avLst/>
              </a:prstGeom>
              <a:blipFill>
                <a:blip r:embed="rId3"/>
                <a:stretch>
                  <a:fillRect l="-4897" t="-2211" r="-3791" b="-31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766" name="yt_image_1176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03134" y="4027947"/>
            <a:ext cx="2348865" cy="981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4382497373">
            <a:extLst>
              <a:ext uri="{FF2B5EF4-FFF2-40B4-BE49-F238E27FC236}">
                <a16:creationId xmlns:a16="http://schemas.microsoft.com/office/drawing/2014/main" id="{C7D30781-2BB0-8748-CA1E-7AE345E4517E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54581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1392</Words>
  <Application>Microsoft Office PowerPoint</Application>
  <PresentationFormat>宽屏</PresentationFormat>
  <Paragraphs>78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7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55</cp:revision>
  <dcterms:created xsi:type="dcterms:W3CDTF">2023-05-05T05:33:04Z</dcterms:created>
  <dcterms:modified xsi:type="dcterms:W3CDTF">2023-05-18T11:21:28Z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