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80" r:id="rId4"/>
    <p:sldId id="365" r:id="rId5"/>
    <p:sldId id="368" r:id="rId6"/>
    <p:sldId id="371" r:id="rId7"/>
    <p:sldId id="374" r:id="rId8"/>
    <p:sldId id="381" r:id="rId9"/>
    <p:sldId id="376" r:id="rId10"/>
    <p:sldId id="382" r:id="rId11"/>
    <p:sldId id="378" r:id="rId12"/>
    <p:sldId id="383" r:id="rId13"/>
    <p:sldId id="384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2" name="yt_image_11572" title="H_56.721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74" name="yt_image_11574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6" name="yt_shape_11576"/>
          <p:cNvSpPr txBox="1"/>
          <p:nvPr/>
        </p:nvSpPr>
        <p:spPr>
          <a:xfrm>
            <a:off x="540119" y="2203253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某种商品每件的进价为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若每件按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元的价格销售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则每月能卖出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若每件按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元的价格销售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则每月能卖出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假定每月的销售件数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是销售价格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的一次函数解析式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当销售价格定为多少元时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每月获得的利润最大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并求出最大利润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利用待定系数法求得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之间的一次函数关系式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售价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成本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售出件数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可得利润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与销售价格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之间的二次函数关系式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然后求出最大值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3" name="yt_shape_11623"/>
          <p:cNvSpPr txBox="1"/>
          <p:nvPr/>
        </p:nvSpPr>
        <p:spPr>
          <a:xfrm>
            <a:off x="540000" y="900000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当批发价定为多少时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每天所获利润最大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最大利润是多少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1624" name="yt_shape_11624"/>
          <p:cNvSpPr txBox="1"/>
          <p:nvPr/>
        </p:nvSpPr>
        <p:spPr>
          <a:xfrm>
            <a:off x="540000" y="1379303"/>
            <a:ext cx="10813858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设每天获得的利润为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有最大值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最大值为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31.5.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将批发价定为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千克时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每天获得的利润最大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最大利润是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31.5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6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6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6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2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5" name="yt_shape_11625"/>
          <p:cNvSpPr txBox="1"/>
          <p:nvPr/>
        </p:nvSpPr>
        <p:spPr>
          <a:xfrm>
            <a:off x="468666" y="900000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f3b605a-8bb0-4be4-a32c-c8c5c593cc4b.png&quot;}"/>
            </a:endParaRPr>
          </a:p>
        </p:txBody>
      </p:sp>
      <p:sp>
        <p:nvSpPr>
          <p:cNvPr id="11626" name="yt_shape_11626"/>
          <p:cNvSpPr txBox="1"/>
          <p:nvPr/>
        </p:nvSpPr>
        <p:spPr>
          <a:xfrm>
            <a:off x="540119" y="165316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朝阳市中考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某商店购进了一种消毒用品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进价为每件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在销售过程中发现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每天的销售量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与每件售价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之间存在一次函数关系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当每件消毒用品售价为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每天的销售量为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当每件消毒用品售价为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每天的销售量为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627" name="yt_shape_11627"/>
          <p:cNvSpPr txBox="1"/>
          <p:nvPr/>
        </p:nvSpPr>
        <p:spPr>
          <a:xfrm>
            <a:off x="540000" y="3572858"/>
            <a:ext cx="41966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628" name="yt_shape_11628"/>
              <p:cNvSpPr txBox="1"/>
              <p:nvPr/>
            </p:nvSpPr>
            <p:spPr>
              <a:xfrm>
                <a:off x="540000" y="4052161"/>
                <a:ext cx="10837903" cy="1979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设每天的销售量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与每件售价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的函数关系式为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=105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11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=95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=150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之间的函数关系式为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150.</a:t>
                </a:r>
              </a:p>
            </p:txBody>
          </p:sp>
        </mc:Choice>
        <mc:Fallback>
          <p:sp>
            <p:nvSpPr>
              <p:cNvPr id="11628" name="yt_shape_116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52161"/>
                <a:ext cx="10837903" cy="1979581"/>
              </a:xfrm>
              <a:prstGeom prst="rect">
                <a:avLst/>
              </a:prstGeom>
              <a:blipFill>
                <a:blip r:embed="rId2"/>
                <a:stretch>
                  <a:fillRect l="-1745" t="-2778" r="-732" b="-8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481796">
            <a:extLst>
              <a:ext uri="{FF2B5EF4-FFF2-40B4-BE49-F238E27FC236}">
                <a16:creationId xmlns:a16="http://schemas.microsoft.com/office/drawing/2014/main" id="{327D12ED-7425-273B-2689-ECED42D3D51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2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0" name="yt_shape_1163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若该商店销售这种消毒用品每天获得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则每件消毒用品的售价为多少元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1631" name="yt_shape_11631"/>
          <p:cNvSpPr txBox="1"/>
          <p:nvPr/>
        </p:nvSpPr>
        <p:spPr>
          <a:xfrm>
            <a:off x="540119" y="185943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425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spc="150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spc="150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若该商店销售这种消毒用品每天获得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425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元的利润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则每件消毒用品的售价为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6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3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2" name="yt_shape_1163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设该商店销售这种消毒用品每天获利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当每件消毒用品的售价为多少元时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每天的销售利润最大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最大利润是多少元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1633" name="yt_shape_11633"/>
          <p:cNvSpPr txBox="1"/>
          <p:nvPr/>
        </p:nvSpPr>
        <p:spPr>
          <a:xfrm>
            <a:off x="540000" y="1859435"/>
            <a:ext cx="7059625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为整数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有最大值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最大值为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525.</a:t>
            </a:r>
          </a:p>
        </p:txBody>
      </p:sp>
      <p:sp>
        <p:nvSpPr>
          <p:cNvPr id="11634" name="yt_shape_11634"/>
          <p:cNvSpPr txBox="1"/>
          <p:nvPr/>
        </p:nvSpPr>
        <p:spPr>
          <a:xfrm>
            <a:off x="540000" y="4259264"/>
            <a:ext cx="10387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每件消毒用品的售价为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每天的销售利润最大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最大利润是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33" grpId="0" build="allAtOnce"/>
      <p:bldP spid="1163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80" name="yt_shape_11580"/>
              <p:cNvSpPr txBox="1"/>
              <p:nvPr/>
            </p:nvSpPr>
            <p:spPr>
              <a:xfrm>
                <a:off x="540000" y="900000"/>
                <a:ext cx="6280565" cy="35306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>
                              <a:solidFill>
                                <a:srgbClr val="01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2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2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20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𝑘</m:t>
                              </m:r>
                              <m: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＋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𝑏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=360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&amp;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30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𝑘</m:t>
                              </m:r>
                              <m: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＋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𝑏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2" charset="0"/>
                                  <a:ea typeface="Cambria Math" panose="02040503050406030204" pitchFamily="12" charset="0"/>
                                </a:rPr>
                                <m:t>=60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12" charset="0"/>
                                  <a:ea typeface="宋体" panose="02040503050406030204" pitchFamily="12" charset="0"/>
                                </a:rPr>
                                <m:t>，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/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=960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80" name="yt_shape_11580" descr="{&quot;rangeId&quot;:15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80565" cy="3530647"/>
              </a:xfrm>
              <a:prstGeom prst="rect">
                <a:avLst/>
              </a:prstGeom>
              <a:blipFill>
                <a:blip r:embed="rId2"/>
                <a:stretch>
                  <a:fillRect l="-3010" t="-1554" r="-2233" b="-4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7" name="yt_shape_11587"/>
          <p:cNvSpPr txBox="1"/>
          <p:nvPr/>
        </p:nvSpPr>
        <p:spPr>
          <a:xfrm>
            <a:off x="540000" y="900000"/>
            <a:ext cx="5740354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设每月所获的利润为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3630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3630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3" name="yt_shape_11593"/>
          <p:cNvSpPr txBox="1"/>
          <p:nvPr/>
        </p:nvSpPr>
        <p:spPr>
          <a:xfrm>
            <a:off x="540000" y="764704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697abf58-3b66-45cb-ac78-a73a8a715466.png&quot;}"/>
            </a:endParaRPr>
          </a:p>
        </p:txBody>
      </p:sp>
      <p:sp>
        <p:nvSpPr>
          <p:cNvPr id="11594" name="yt_shape_11594"/>
          <p:cNvSpPr txBox="1"/>
          <p:nvPr/>
        </p:nvSpPr>
        <p:spPr>
          <a:xfrm>
            <a:off x="540000" y="1526905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简单销售问题中的利润问题</a:t>
            </a:r>
          </a:p>
        </p:txBody>
      </p:sp>
      <p:sp>
        <p:nvSpPr>
          <p:cNvPr id="11595" name="yt_shape_11595"/>
          <p:cNvSpPr txBox="1"/>
          <p:nvPr/>
        </p:nvSpPr>
        <p:spPr>
          <a:xfrm>
            <a:off x="540119" y="20264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销售中的数量关系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销售利润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销售收入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成本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总利润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销售量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单件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利润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596" name="yt_shape_11596"/>
          <p:cNvSpPr txBox="1"/>
          <p:nvPr/>
        </p:nvSpPr>
        <p:spPr>
          <a:xfrm>
            <a:off x="540119" y="29993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某商场降价销售一批名牌衬衫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已知获利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与降价金额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之间满足函数关系式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则获利最多为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97" name="yt_table_11597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986473"/>
              </p:ext>
            </p:extLst>
          </p:nvPr>
        </p:nvGraphicFramePr>
        <p:xfrm>
          <a:off x="540000" y="4097704"/>
          <a:ext cx="9333866" cy="424371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5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15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153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"/>
                  </a:ext>
                </a:extLst>
              </a:tr>
            </a:tbl>
          </a:graphicData>
        </a:graphic>
      </p:graphicFrame>
      <p:sp>
        <p:nvSpPr>
          <p:cNvPr id="11599" name="yt_shape_11599"/>
          <p:cNvSpPr txBox="1"/>
          <p:nvPr/>
        </p:nvSpPr>
        <p:spPr>
          <a:xfrm>
            <a:off x="540119" y="458621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某商店从厂家以每件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元的价格购进一批商品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该商店可以自行定价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若每件商品售价为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则可卖出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此时每件商品的利润是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卖出商品所赚钱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与售价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481670">
            <a:extLst>
              <a:ext uri="{FF2B5EF4-FFF2-40B4-BE49-F238E27FC236}">
                <a16:creationId xmlns:a16="http://schemas.microsoft.com/office/drawing/2014/main" id="{065731E2-8DB4-3F74-BBCD-4057358355A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90908"/>
            <a:ext cx="4102164" cy="652125"/>
          </a:xfrm>
          <a:prstGeom prst="rect">
            <a:avLst/>
          </a:prstGeom>
        </p:spPr>
      </p:pic>
      <p:pic>
        <p:nvPicPr>
          <p:cNvPr id="5" name="yt_shape_1684382481686">
            <a:extLst>
              <a:ext uri="{FF2B5EF4-FFF2-40B4-BE49-F238E27FC236}">
                <a16:creationId xmlns:a16="http://schemas.microsoft.com/office/drawing/2014/main" id="{F5A499BA-DB46-FF95-B2AD-DD3DB0AB623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567535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45E818-2C90-4EA3-E3A8-5DD0D1E37F68}"/>
              </a:ext>
            </a:extLst>
          </p:cNvPr>
          <p:cNvSpPr txBox="1"/>
          <p:nvPr/>
        </p:nvSpPr>
        <p:spPr>
          <a:xfrm>
            <a:off x="5631708" y="197966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销售收入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C3A51B-9B54-5D24-B86F-22489FEE13BD}"/>
              </a:ext>
            </a:extLst>
          </p:cNvPr>
          <p:cNvSpPr txBox="1"/>
          <p:nvPr/>
        </p:nvSpPr>
        <p:spPr>
          <a:xfrm>
            <a:off x="7765307" y="197966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成本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86E1C7-7973-D7F5-1E49-5ABF09781291}"/>
              </a:ext>
            </a:extLst>
          </p:cNvPr>
          <p:cNvSpPr txBox="1"/>
          <p:nvPr/>
        </p:nvSpPr>
        <p:spPr>
          <a:xfrm>
            <a:off x="10508507" y="197966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销售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F911A3-12BF-B202-722E-93C13CC5109F}"/>
              </a:ext>
            </a:extLst>
          </p:cNvPr>
          <p:cNvSpPr txBox="1"/>
          <p:nvPr/>
        </p:nvSpPr>
        <p:spPr>
          <a:xfrm>
            <a:off x="450108" y="245515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AC0FFA-EEC1-EDFE-0BCF-465FED05ADF6}"/>
              </a:ext>
            </a:extLst>
          </p:cNvPr>
          <p:cNvSpPr txBox="1"/>
          <p:nvPr/>
        </p:nvSpPr>
        <p:spPr>
          <a:xfrm>
            <a:off x="2278908" y="245515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利润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A29B4DE-0D09-D6C0-CFC5-0357E8EB1528}"/>
              </a:ext>
            </a:extLst>
          </p:cNvPr>
          <p:cNvSpPr txBox="1"/>
          <p:nvPr/>
        </p:nvSpPr>
        <p:spPr>
          <a:xfrm>
            <a:off x="7052521" y="34145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6A106B2-1EAE-8F58-6F39-022D5C4F1DB7}"/>
              </a:ext>
            </a:extLst>
          </p:cNvPr>
          <p:cNvSpPr txBox="1"/>
          <p:nvPr/>
        </p:nvSpPr>
        <p:spPr>
          <a:xfrm>
            <a:off x="9711582" y="5001451"/>
            <a:ext cx="183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2EE36F8-039B-50B1-BFB6-AA788A423896}"/>
              </a:ext>
            </a:extLst>
          </p:cNvPr>
          <p:cNvSpPr txBox="1"/>
          <p:nvPr/>
        </p:nvSpPr>
        <p:spPr>
          <a:xfrm>
            <a:off x="8949582" y="5449192"/>
            <a:ext cx="2735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806C3CD-D7D0-1402-5B37-3EA220F99D4B}"/>
              </a:ext>
            </a:extLst>
          </p:cNvPr>
          <p:cNvSpPr txBox="1"/>
          <p:nvPr/>
        </p:nvSpPr>
        <p:spPr>
          <a:xfrm>
            <a:off x="450108" y="5952427"/>
            <a:ext cx="1534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0" name="yt_shape_1160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某农户养殖经销大闸蟹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已知大闸蟹的成本价为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市场调查发现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该大闸蟹每天的销售量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与销售价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有如下关系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设大闸蟹每天的销售利润为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601" name="yt_shape_11601"/>
          <p:cNvSpPr txBox="1"/>
          <p:nvPr/>
        </p:nvSpPr>
        <p:spPr>
          <a:xfrm>
            <a:off x="540000" y="2339566"/>
            <a:ext cx="44274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1602" name="yt_shape_11602"/>
          <p:cNvSpPr txBox="1"/>
          <p:nvPr/>
        </p:nvSpPr>
        <p:spPr>
          <a:xfrm>
            <a:off x="540000" y="2818869"/>
            <a:ext cx="79396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之间的函数关系式为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14400.</a:t>
            </a:r>
          </a:p>
        </p:txBody>
      </p:sp>
      <p:sp>
        <p:nvSpPr>
          <p:cNvPr id="11603" name="yt_shape_11603"/>
          <p:cNvSpPr txBox="1"/>
          <p:nvPr/>
        </p:nvSpPr>
        <p:spPr>
          <a:xfrm>
            <a:off x="540000" y="3298172"/>
            <a:ext cx="93871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当销售价定为多少时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每天的销售利润最大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最大利润是多少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1604" name="yt_shape_11604"/>
          <p:cNvSpPr txBox="1"/>
          <p:nvPr/>
        </p:nvSpPr>
        <p:spPr>
          <a:xfrm>
            <a:off x="540000" y="3777475"/>
            <a:ext cx="829073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有最大值为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当销售价定为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每天的销售利润最大为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02" grpId="0" build="allAtOnce"/>
      <p:bldP spid="1160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5" name="yt_shape_11605"/>
          <p:cNvSpPr txBox="1"/>
          <p:nvPr/>
        </p:nvSpPr>
        <p:spPr>
          <a:xfrm>
            <a:off x="540000" y="900000"/>
            <a:ext cx="61042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……”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中的利润问题</a:t>
            </a:r>
          </a:p>
        </p:txBody>
      </p:sp>
      <p:sp>
        <p:nvSpPr>
          <p:cNvPr id="11606" name="yt_shape_11606"/>
          <p:cNvSpPr txBox="1"/>
          <p:nvPr/>
        </p:nvSpPr>
        <p:spPr>
          <a:xfrm>
            <a:off x="540119" y="1399565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将进货价为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元的某种商品按零售价每个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元出售时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每天能卖出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若这种商品零售价在一定范围内每涨价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其日销售量就减少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若设这种商品的售价涨价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则现在该商品的售价是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每个的利润是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日销售量减少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日销售量是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日销售利润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之间的函数关系式是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2400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由二次函数的性质可知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有最大值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2450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481721">
            <a:extLst>
              <a:ext uri="{FF2B5EF4-FFF2-40B4-BE49-F238E27FC236}">
                <a16:creationId xmlns:a16="http://schemas.microsoft.com/office/drawing/2014/main" id="{BB239AE0-87C2-18C4-FB86-686B4C46AAC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821A3E8-85F0-72B2-1593-9C956795AE52}"/>
              </a:ext>
            </a:extLst>
          </p:cNvPr>
          <p:cNvSpPr txBox="1"/>
          <p:nvPr/>
        </p:nvSpPr>
        <p:spPr>
          <a:xfrm>
            <a:off x="4852246" y="2303735"/>
            <a:ext cx="1991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E7B832-07F5-F839-D54A-743214C6F3C0}"/>
              </a:ext>
            </a:extLst>
          </p:cNvPr>
          <p:cNvSpPr txBox="1"/>
          <p:nvPr/>
        </p:nvSpPr>
        <p:spPr>
          <a:xfrm>
            <a:off x="9178182" y="2303735"/>
            <a:ext cx="183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2B8B8B-49FC-8D1C-15C9-33CFF496DEF2}"/>
              </a:ext>
            </a:extLst>
          </p:cNvPr>
          <p:cNvSpPr txBox="1"/>
          <p:nvPr/>
        </p:nvSpPr>
        <p:spPr>
          <a:xfrm>
            <a:off x="2278908" y="2779223"/>
            <a:ext cx="772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178619B-6EFC-6F35-D03C-A9D79D372F1D}"/>
              </a:ext>
            </a:extLst>
          </p:cNvPr>
          <p:cNvSpPr txBox="1"/>
          <p:nvPr/>
        </p:nvSpPr>
        <p:spPr>
          <a:xfrm>
            <a:off x="5309446" y="2779223"/>
            <a:ext cx="1991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39F53F-F7F9-6A29-80EC-5015E044AA21}"/>
              </a:ext>
            </a:extLst>
          </p:cNvPr>
          <p:cNvSpPr txBox="1"/>
          <p:nvPr/>
        </p:nvSpPr>
        <p:spPr>
          <a:xfrm>
            <a:off x="1974108" y="3213517"/>
            <a:ext cx="3277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2400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DE096A0-0936-9FF7-456D-8A82C48365CA}"/>
              </a:ext>
            </a:extLst>
          </p:cNvPr>
          <p:cNvSpPr txBox="1"/>
          <p:nvPr/>
        </p:nvSpPr>
        <p:spPr>
          <a:xfrm>
            <a:off x="8254257" y="3254711"/>
            <a:ext cx="168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1A63262-42DF-3ADA-8C87-6FE4A187CA6B}"/>
              </a:ext>
            </a:extLst>
          </p:cNvPr>
          <p:cNvSpPr txBox="1"/>
          <p:nvPr/>
        </p:nvSpPr>
        <p:spPr>
          <a:xfrm>
            <a:off x="3633046" y="3730199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0870E7A-C5D6-1C80-A2A1-49C87D14645D}"/>
              </a:ext>
            </a:extLst>
          </p:cNvPr>
          <p:cNvSpPr txBox="1"/>
          <p:nvPr/>
        </p:nvSpPr>
        <p:spPr>
          <a:xfrm>
            <a:off x="6968382" y="373019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2450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08" name="yt_shape_11608"/>
              <p:cNvSpPr txBox="1"/>
              <p:nvPr/>
            </p:nvSpPr>
            <p:spPr>
              <a:xfrm>
                <a:off x="540119" y="1700102"/>
                <a:ext cx="11111999" cy="46069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求每盒猪肉粽和豆沙粽的进价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在销售中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某商家发现当每盒猪肉粽售价为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每天可售出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若每盒售价提高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则每天少售出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设每盒猪肉粽售价为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销售猪肉粽的利润为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求该商家每天销售猪肉粽获得的最大利润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设每盒猪肉粽的进价为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每盒豆沙粽的进价为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40503050406030204" pitchFamily="12" charset="0"/>
                                    <a:ea typeface="宋体" panose="02040503050406030204" pitchFamily="12" charset="0"/>
                                  </a:rPr>
                                  <m:t>　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𝑥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12" charset="0"/>
                                    <a:ea typeface="宋体" panose="02040503050406030204" pitchFamily="12" charset="0"/>
                                  </a:rPr>
                                  <m:t>－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𝑦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40503050406030204" pitchFamily="12" charset="0"/>
                                    <a:ea typeface="宋体" panose="02040503050406030204" pitchFamily="12" charset="0"/>
                                  </a:rPr>
                                  <m:t>　</m:t>
                                </m:r>
                              </m:e>
                            </m:bar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40503050406030204" pitchFamily="12" charset="0"/>
                                    <a:ea typeface="宋体" panose="02040503050406030204" pitchFamily="12" charset="0"/>
                                  </a:rPr>
                                  <m:t>　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𝑥</m:t>
                                </m:r>
                                <m:r>
                                  <a:rPr lang="en-US" altLang="zh-CN" sz="2400" b="0" i="0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+2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𝑦</m:t>
                                </m:r>
                                <m:r>
                                  <a:rPr lang="en-US" altLang="zh-CN" sz="2400" b="0" i="0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=100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40503050406030204" pitchFamily="12" charset="0"/>
                                    <a:ea typeface="宋体" panose="02040503050406030204" pitchFamily="12" charset="0"/>
                                  </a:rPr>
                                  <m:t>　</m:t>
                                </m:r>
                              </m:e>
                            </m:ba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40503050406030204" pitchFamily="12" charset="0"/>
                                    <a:ea typeface="宋体" panose="02040503050406030204" pitchFamily="12" charset="0"/>
                                  </a:rPr>
                                  <m:t>　</m:t>
                                </m:r>
                                <m:r>
                                  <a:rPr lang="en-US" altLang="zh-CN" sz="2400" b="0" i="0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40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40503050406030204" pitchFamily="12" charset="0"/>
                                    <a:ea typeface="宋体" panose="02040503050406030204" pitchFamily="12" charset="0"/>
                                  </a:rPr>
                                  <m:t>　</m:t>
                                </m:r>
                              </m:e>
                            </m:ba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40503050406030204" pitchFamily="12" charset="0"/>
                                    <a:ea typeface="宋体" panose="02040503050406030204" pitchFamily="12" charset="0"/>
                                  </a:rPr>
                                  <m:t>　</m:t>
                                </m:r>
                                <m:r>
                                  <a:rPr lang="en-US" altLang="zh-CN" sz="2400" b="0" i="0" smtClean="0">
                                    <a:solidFill>
                                      <a:srgbClr val="FF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30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40503050406030204" pitchFamily="12" charset="0"/>
                                    <a:ea typeface="宋体" panose="02040503050406030204" pitchFamily="12" charset="0"/>
                                  </a:rPr>
                                  <m:t>　</m:t>
                                </m:r>
                              </m:e>
                            </m:ba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每盒猪肉粽的进价为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每盒豆沙粽进价为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1608" name="yt_shape_116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00102"/>
                <a:ext cx="11111999" cy="4606967"/>
              </a:xfrm>
              <a:prstGeom prst="rect">
                <a:avLst/>
              </a:prstGeom>
              <a:blipFill>
                <a:blip r:embed="rId2"/>
                <a:stretch>
                  <a:fillRect l="-1701" t="-1190" r="-1701" b="-3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EDFFF7D-1DEB-9A0B-37E1-79FEFECD562B}"/>
                  </a:ext>
                </a:extLst>
              </p:cNvPr>
              <p:cNvSpPr txBox="1"/>
              <p:nvPr/>
            </p:nvSpPr>
            <p:spPr>
              <a:xfrm>
                <a:off x="951631" y="4617667"/>
                <a:ext cx="816674" cy="47289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2" charset="0"/>
                          <a:ea typeface="Cambria Math" panose="02040503050406030204" pitchFamily="12" charset="0"/>
                        </a:rPr>
                        <m:t>𝑥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12" charset="0"/>
                          <a:ea typeface="宋体" panose="02040503050406030204" pitchFamily="12" charset="0"/>
                        </a:rPr>
                        <m:t>－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2" charset="0"/>
                          <a:ea typeface="Cambria Math" panose="02040503050406030204" pitchFamily="12" charset="0"/>
                        </a:rPr>
                        <m:t>𝑦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EDFFF7D-1DEB-9A0B-37E1-79FEFECD56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1631" y="4617667"/>
                <a:ext cx="816674" cy="47289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3B1A293-56ED-AD12-43B7-1B968D6461FB}"/>
                  </a:ext>
                </a:extLst>
              </p:cNvPr>
              <p:cNvSpPr txBox="1"/>
              <p:nvPr/>
            </p:nvSpPr>
            <p:spPr>
              <a:xfrm>
                <a:off x="951631" y="5185039"/>
                <a:ext cx="1958214" cy="4728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2" charset="0"/>
                          <a:ea typeface="Cambria Math" panose="02040503050406030204" pitchFamily="12" charset="0"/>
                        </a:rPr>
                        <m:t>𝑥</m:t>
                      </m:r>
                      <m: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2" charset="0"/>
                          <a:ea typeface="Cambria Math" panose="02040503050406030204" pitchFamily="12" charset="0"/>
                        </a:rPr>
                        <m:t>+2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2" charset="0"/>
                          <a:ea typeface="Cambria Math" panose="02040503050406030204" pitchFamily="12" charset="0"/>
                        </a:rPr>
                        <m:t>𝑦</m:t>
                      </m:r>
                      <m: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2" charset="0"/>
                          <a:ea typeface="Cambria Math" panose="02040503050406030204" pitchFamily="12" charset="0"/>
                        </a:rPr>
                        <m:t>=100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3B1A293-56ED-AD12-43B7-1B968D6461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1631" y="5185039"/>
                <a:ext cx="1958214" cy="4728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07FDFC1-9536-D02A-4774-29D50847A3C1}"/>
                  </a:ext>
                </a:extLst>
              </p:cNvPr>
              <p:cNvSpPr txBox="1"/>
              <p:nvPr/>
            </p:nvSpPr>
            <p:spPr>
              <a:xfrm>
                <a:off x="4901776" y="4631129"/>
                <a:ext cx="516636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2" charset="0"/>
                          <a:ea typeface="Cambria Math" panose="02040503050406030204" pitchFamily="12" charset="0"/>
                        </a:rPr>
                        <m:t>40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07FDFC1-9536-D02A-4774-29D50847A3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1776" y="4631129"/>
                <a:ext cx="516636" cy="45943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FF70246-E238-0DA8-F766-24812224FF69}"/>
                  </a:ext>
                </a:extLst>
              </p:cNvPr>
              <p:cNvSpPr txBox="1"/>
              <p:nvPr/>
            </p:nvSpPr>
            <p:spPr>
              <a:xfrm>
                <a:off x="4909713" y="5185039"/>
                <a:ext cx="516636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2" charset="0"/>
                          <a:ea typeface="Cambria Math" panose="02040503050406030204" pitchFamily="12" charset="0"/>
                        </a:rPr>
                        <m:t>30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FF70246-E238-0DA8-F766-24812224FF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9713" y="5185039"/>
                <a:ext cx="516636" cy="45943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915EA0E-1EC0-E36D-3A3F-3E92C52E0DAB}"/>
              </a:ext>
            </a:extLst>
          </p:cNvPr>
          <p:cNvSpPr txBox="1"/>
          <p:nvPr/>
        </p:nvSpPr>
        <p:spPr>
          <a:xfrm>
            <a:off x="3802908" y="579133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C9B3FD5-09FD-1539-1476-D077ADA2B98B}"/>
              </a:ext>
            </a:extLst>
          </p:cNvPr>
          <p:cNvSpPr txBox="1"/>
          <p:nvPr/>
        </p:nvSpPr>
        <p:spPr>
          <a:xfrm>
            <a:off x="7765307" y="579133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1607">
            <a:extLst>
              <a:ext uri="{FF2B5EF4-FFF2-40B4-BE49-F238E27FC236}">
                <a16:creationId xmlns:a16="http://schemas.microsoft.com/office/drawing/2014/main" id="{8FD14A65-24DE-465D-B0D9-43EBE0A4DF78}"/>
              </a:ext>
            </a:extLst>
          </p:cNvPr>
          <p:cNvSpPr txBox="1"/>
          <p:nvPr/>
        </p:nvSpPr>
        <p:spPr>
          <a:xfrm>
            <a:off x="540000" y="8447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巴中市中考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端午节吃粽子是中华民族的传统习俗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市场上猪肉粽进价比豆沙粽进价每盒贵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一盒猪肉粽加两盒豆沙粽进价为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4" name="yt_shape_11614"/>
          <p:cNvSpPr txBox="1"/>
          <p:nvPr/>
        </p:nvSpPr>
        <p:spPr>
          <a:xfrm>
            <a:off x="540000" y="900000"/>
            <a:ext cx="7899598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该商家每天销售猪肉粽获得的最大利润为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81CBB1-9125-EA90-1FA0-E4CEFC576063}"/>
              </a:ext>
            </a:extLst>
          </p:cNvPr>
          <p:cNvSpPr txBox="1"/>
          <p:nvPr/>
        </p:nvSpPr>
        <p:spPr>
          <a:xfrm>
            <a:off x="3497989" y="853194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B1EB79-51E0-0088-0DFE-44BB68F1A7EA}"/>
              </a:ext>
            </a:extLst>
          </p:cNvPr>
          <p:cNvSpPr txBox="1"/>
          <p:nvPr/>
        </p:nvSpPr>
        <p:spPr>
          <a:xfrm>
            <a:off x="1821589" y="1804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CFF5F0-F2BC-D49D-8AAB-12A0692F32B4}"/>
              </a:ext>
            </a:extLst>
          </p:cNvPr>
          <p:cNvSpPr txBox="1"/>
          <p:nvPr/>
        </p:nvSpPr>
        <p:spPr>
          <a:xfrm>
            <a:off x="1821589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D9F42A-0735-165A-4F8E-77D6D0718BA9}"/>
              </a:ext>
            </a:extLst>
          </p:cNvPr>
          <p:cNvSpPr txBox="1"/>
          <p:nvPr/>
        </p:nvSpPr>
        <p:spPr>
          <a:xfrm>
            <a:off x="4158389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DBD013-31DD-DAE8-9B40-E7BBC825AA12}"/>
              </a:ext>
            </a:extLst>
          </p:cNvPr>
          <p:cNvSpPr txBox="1"/>
          <p:nvPr/>
        </p:nvSpPr>
        <p:spPr>
          <a:xfrm>
            <a:off x="6901589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24286F-6346-3B57-BAC4-AC319AA0AC05}"/>
              </a:ext>
            </a:extLst>
          </p:cNvPr>
          <p:cNvSpPr txBox="1"/>
          <p:nvPr/>
        </p:nvSpPr>
        <p:spPr>
          <a:xfrm>
            <a:off x="6545989" y="275514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9" name="yt_shape_11619"/>
          <p:cNvSpPr txBox="1"/>
          <p:nvPr/>
        </p:nvSpPr>
        <p:spPr>
          <a:xfrm>
            <a:off x="469468" y="747791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4b57c5fb-efd4-4a0a-a0d7-518eda42d85d.png&quot;}"/>
            </a:endParaRPr>
          </a:p>
        </p:txBody>
      </p:sp>
      <p:sp>
        <p:nvSpPr>
          <p:cNvPr id="11620" name="yt_shape_11620"/>
          <p:cNvSpPr txBox="1"/>
          <p:nvPr/>
        </p:nvSpPr>
        <p:spPr>
          <a:xfrm>
            <a:off x="540119" y="1441186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铜仁市中考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为实施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乡村振兴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计划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某村产业合作社种植了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千亩桃园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年该村桃子丰收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销售前对本地市场进行调查发现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当批发价为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每天可售出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每吨涨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每天销量将减少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据测算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每吨平均投入成本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为了抢占市场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薄利多销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该村产业合作社决定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批发价每吨不低于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不高于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请解答以下问题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11621" name="yt_shape_11621"/>
          <p:cNvSpPr txBox="1"/>
          <p:nvPr/>
        </p:nvSpPr>
        <p:spPr>
          <a:xfrm>
            <a:off x="540119" y="38410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求每天销量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与批发价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并直接写出自变量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1622" name="yt_shape_11622"/>
          <p:cNvSpPr txBox="1"/>
          <p:nvPr/>
        </p:nvSpPr>
        <p:spPr>
          <a:xfrm>
            <a:off x="540000" y="4800450"/>
            <a:ext cx="10324942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所以每天销量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与批发价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千元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吨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之间的函数关系式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自变量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的取值范围是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5.5.</a:t>
            </a:r>
          </a:p>
        </p:txBody>
      </p:sp>
      <p:pic>
        <p:nvPicPr>
          <p:cNvPr id="3" name="yt_shape_1684382481771">
            <a:extLst>
              <a:ext uri="{FF2B5EF4-FFF2-40B4-BE49-F238E27FC236}">
                <a16:creationId xmlns:a16="http://schemas.microsoft.com/office/drawing/2014/main" id="{251F00C0-C861-DB33-6DCF-6567154E1C5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73499"/>
            <a:ext cx="3911664" cy="63527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6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6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2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1920</Words>
  <Application>Microsoft Office PowerPoint</Application>
  <PresentationFormat>宽屏</PresentationFormat>
  <Paragraphs>104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48</cp:revision>
  <dcterms:created xsi:type="dcterms:W3CDTF">2023-05-05T05:33:04Z</dcterms:created>
  <dcterms:modified xsi:type="dcterms:W3CDTF">2023-05-18T09:59:59Z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