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73" r:id="rId6"/>
    <p:sldId id="367" r:id="rId7"/>
    <p:sldId id="369" r:id="rId8"/>
    <p:sldId id="370" r:id="rId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9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bin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6" name="yt_shape_16206"/>
          <p:cNvSpPr txBox="1"/>
          <p:nvPr/>
        </p:nvSpPr>
        <p:spPr>
          <a:xfrm>
            <a:off x="494314" y="892946"/>
            <a:ext cx="35538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背靠背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</a:t>
            </a:r>
          </a:p>
        </p:txBody>
      </p:sp>
      <p:pic>
        <p:nvPicPr>
          <p:cNvPr id="16207" name="yt_image_1620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9046" y="1268760"/>
            <a:ext cx="1533906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209" name="yt_shape_16209"/>
              <p:cNvSpPr txBox="1"/>
              <p:nvPr/>
            </p:nvSpPr>
            <p:spPr>
              <a:xfrm>
                <a:off x="540119" y="2757837"/>
                <a:ext cx="11111999" cy="3119435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可根据锐角三角形函数表示出其他待求边长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若已知其他边长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可先在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再通过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作为桥梁求其他的边和角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通过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再利用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可建立等量关系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209" name="yt_shape_162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57837"/>
                <a:ext cx="11111999" cy="3119435"/>
              </a:xfrm>
              <a:prstGeom prst="rect">
                <a:avLst/>
              </a:prstGeom>
              <a:blipFill>
                <a:blip r:embed="rId3"/>
                <a:stretch>
                  <a:fillRect l="-987" t="-1946" r="-98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3010882">
            <a:extLst>
              <a:ext uri="{FF2B5EF4-FFF2-40B4-BE49-F238E27FC236}">
                <a16:creationId xmlns:a16="http://schemas.microsoft.com/office/drawing/2014/main" id="{F2AC057E-33BB-2345-EC54-AEA6FA1EA98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32985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92B237-C072-A414-8E7D-87C64233281F}"/>
                  </a:ext>
                </a:extLst>
              </p:cNvPr>
              <p:cNvSpPr txBox="1"/>
              <p:nvPr/>
            </p:nvSpPr>
            <p:spPr>
              <a:xfrm>
                <a:off x="1596846" y="3247622"/>
                <a:ext cx="964692" cy="8294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92B237-C072-A414-8E7D-87C6423328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846" y="3247622"/>
                <a:ext cx="964692" cy="8294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A5AF205-4340-EFD3-EF98-9E2DC07BA5EA}"/>
              </a:ext>
            </a:extLst>
          </p:cNvPr>
          <p:cNvCxnSpPr/>
          <p:nvPr/>
        </p:nvCxnSpPr>
        <p:spPr>
          <a:xfrm>
            <a:off x="1305857" y="3988213"/>
            <a:ext cx="116566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55B183-8C79-D2B9-BA29-43A6FF09D04D}"/>
                  </a:ext>
                </a:extLst>
              </p:cNvPr>
              <p:cNvSpPr txBox="1"/>
              <p:nvPr/>
            </p:nvSpPr>
            <p:spPr>
              <a:xfrm>
                <a:off x="3760989" y="3247622"/>
                <a:ext cx="959929" cy="8294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55B183-8C79-D2B9-BA29-43A6FF09D0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0989" y="3247622"/>
                <a:ext cx="959929" cy="8294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4D3864D-9F32-6153-A8FC-6E821F5B536C}"/>
              </a:ext>
            </a:extLst>
          </p:cNvPr>
          <p:cNvCxnSpPr/>
          <p:nvPr/>
        </p:nvCxnSpPr>
        <p:spPr>
          <a:xfrm>
            <a:off x="3470000" y="3988213"/>
            <a:ext cx="116090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10318142-2526-F21C-4367-1D15909EB155}"/>
              </a:ext>
            </a:extLst>
          </p:cNvPr>
          <p:cNvSpPr txBox="1"/>
          <p:nvPr/>
        </p:nvSpPr>
        <p:spPr>
          <a:xfrm>
            <a:off x="5776005" y="4384398"/>
            <a:ext cx="891286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 fontAlgn="b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98B30D-F4D9-F954-28DE-B0DD0498BB84}"/>
                  </a:ext>
                </a:extLst>
              </p:cNvPr>
              <p:cNvSpPr txBox="1"/>
              <p:nvPr/>
            </p:nvSpPr>
            <p:spPr>
              <a:xfrm>
                <a:off x="10580104" y="4293096"/>
                <a:ext cx="988504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398B30D-F4D9-F954-28DE-B0DD0498BB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0104" y="4293096"/>
                <a:ext cx="988504" cy="72988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8D1E92-6802-52E6-58E2-DF714434FD82}"/>
                  </a:ext>
                </a:extLst>
              </p:cNvPr>
              <p:cNvSpPr txBox="1"/>
              <p:nvPr/>
            </p:nvSpPr>
            <p:spPr>
              <a:xfrm>
                <a:off x="1070284" y="4909501"/>
                <a:ext cx="993268" cy="7147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8D1E92-6802-52E6-58E2-DF714434F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284" y="4909501"/>
                <a:ext cx="993268" cy="71470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1" name="yt_shape_16211"/>
          <p:cNvSpPr txBox="1"/>
          <p:nvPr/>
        </p:nvSpPr>
        <p:spPr>
          <a:xfrm>
            <a:off x="540119" y="8367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为了测量河对岸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数学兴趣小组在河岸南侧选定观测点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沿正东方向行走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米至观测点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212" name="yt_image_1621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1701" y="2705622"/>
            <a:ext cx="144018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6214">
                <a:extLst>
                  <a:ext uri="{FF2B5EF4-FFF2-40B4-BE49-F238E27FC236}">
                    <a16:creationId xmlns:a16="http://schemas.microsoft.com/office/drawing/2014/main" id="{494C9F74-2ABF-4926-8316-271094C8AC53}"/>
                  </a:ext>
                </a:extLst>
              </p:cNvPr>
              <p:cNvSpPr txBox="1"/>
              <p:nvPr/>
            </p:nvSpPr>
            <p:spPr>
              <a:xfrm>
                <a:off x="539882" y="2705622"/>
                <a:ext cx="11244750" cy="32617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cos37°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6214">
                <a:extLst>
                  <a:ext uri="{FF2B5EF4-FFF2-40B4-BE49-F238E27FC236}">
                    <a16:creationId xmlns:a16="http://schemas.microsoft.com/office/drawing/2014/main" id="{494C9F74-2ABF-4926-8316-271094C8AC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705622"/>
                <a:ext cx="11244750" cy="3261727"/>
              </a:xfrm>
              <a:prstGeom prst="rect">
                <a:avLst/>
              </a:prstGeom>
              <a:blipFill>
                <a:blip r:embed="rId3"/>
                <a:stretch>
                  <a:fillRect l="-1681" t="-1682" b="-1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6216">
            <a:extLst>
              <a:ext uri="{FF2B5EF4-FFF2-40B4-BE49-F238E27FC236}">
                <a16:creationId xmlns:a16="http://schemas.microsoft.com/office/drawing/2014/main" id="{4C310B56-C4F0-4D64-B642-F1A2651C5650}"/>
              </a:ext>
            </a:extLst>
          </p:cNvPr>
          <p:cNvSpPr txBox="1"/>
          <p:nvPr/>
        </p:nvSpPr>
        <p:spPr>
          <a:xfrm>
            <a:off x="539882" y="5964808"/>
            <a:ext cx="4145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两点间的距离约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7" name="yt_shape_16217"/>
          <p:cNvSpPr txBox="1"/>
          <p:nvPr/>
        </p:nvSpPr>
        <p:spPr>
          <a:xfrm>
            <a:off x="540000" y="900000"/>
            <a:ext cx="315471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母子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218" name="yt_shape_16218"/>
              <p:cNvSpPr txBox="1"/>
              <p:nvPr/>
            </p:nvSpPr>
            <p:spPr>
              <a:xfrm>
                <a:off x="540119" y="1399565"/>
                <a:ext cx="11111999" cy="357071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indent="609523"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想求解其他边长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可通过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作为中间桥梁求其他边角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即可设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最后根据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可建立等量关系为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indent="609523" algn="l" eaLnBrk="1" fontAlgn="b" latinLnBrk="0" hangingPunct="0">
                  <a:lnSpc>
                    <a:spcPct val="129999"/>
                  </a:lnSpc>
                </a:pPr>
                <a:endParaRPr lang="en-US" altLang="zh-CN" sz="2400" i="1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indent="609523" algn="l" eaLnBrk="1" fontAlgn="b" latinLnBrk="0" hangingPunct="0">
                  <a:lnSpc>
                    <a:spcPct val="129999"/>
                  </a:lnSpc>
                </a:pP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indent="609523" algn="l" eaLnBrk="1" fontAlgn="b" latinLnBrk="0" hangingPunct="0">
                  <a:lnSpc>
                    <a:spcPct val="129999"/>
                  </a:lnSpc>
                </a:pPr>
                <a:endParaRPr lang="en-US" altLang="zh-CN" sz="2400" i="1" dirty="0">
                  <a:solidFill>
                    <a:srgbClr val="00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indent="609523" algn="l" eaLnBrk="1" fontAlgn="b" latinLnBrk="0" hangingPunct="0">
                  <a:lnSpc>
                    <a:spcPct val="129999"/>
                  </a:lnSpc>
                </a:pPr>
                <a:endParaRPr lang="en-US" altLang="zh-CN" sz="2400" b="0" i="1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6218" name="yt_shape_162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3570712"/>
              </a:xfrm>
              <a:prstGeom prst="rect">
                <a:avLst/>
              </a:prstGeom>
              <a:blipFill>
                <a:blip r:embed="rId2"/>
                <a:stretch>
                  <a:fillRect l="-987" t="-1874" r="-987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220" name="yt_image_1622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0773" y="3284984"/>
            <a:ext cx="133045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10926">
            <a:extLst>
              <a:ext uri="{FF2B5EF4-FFF2-40B4-BE49-F238E27FC236}">
                <a16:creationId xmlns:a16="http://schemas.microsoft.com/office/drawing/2014/main" id="{EF2EC816-D1CC-016D-81A7-8BDCA5C718F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EA04E5-4FBB-DE50-787C-8691E915B275}"/>
                  </a:ext>
                </a:extLst>
              </p:cNvPr>
              <p:cNvSpPr txBox="1"/>
              <p:nvPr/>
            </p:nvSpPr>
            <p:spPr>
              <a:xfrm>
                <a:off x="6694308" y="2303735"/>
                <a:ext cx="988504" cy="7147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, 'mathAnswerShape': 1}">
                <a:extLst>
                  <a:ext uri="{FF2B5EF4-FFF2-40B4-BE49-F238E27FC236}">
                    <a16:creationId xmlns:a16="http://schemas.microsoft.com/office/drawing/2014/main" id="{47EA04E5-4FBB-DE50-787C-8691E915B2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4308" y="2303735"/>
                <a:ext cx="988504" cy="71470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2868B24-75AA-FD67-423B-AF4F637F6E6D}"/>
              </a:ext>
            </a:extLst>
          </p:cNvPr>
          <p:cNvCxnSpPr/>
          <p:nvPr/>
        </p:nvCxnSpPr>
        <p:spPr>
          <a:xfrm>
            <a:off x="6403319" y="2990685"/>
            <a:ext cx="118948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67EC8A-C8C1-59F1-CDCC-2E932357B677}"/>
                  </a:ext>
                </a:extLst>
              </p:cNvPr>
              <p:cNvSpPr txBox="1"/>
              <p:nvPr/>
            </p:nvSpPr>
            <p:spPr>
              <a:xfrm>
                <a:off x="8175080" y="2276841"/>
                <a:ext cx="993267" cy="7147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67EC8A-C8C1-59F1-CDCC-2E932357B6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5080" y="2276841"/>
                <a:ext cx="993267" cy="71470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B26104A-28B4-E4BA-50DD-F11D36738651}"/>
              </a:ext>
            </a:extLst>
          </p:cNvPr>
          <p:cNvCxnSpPr/>
          <p:nvPr/>
        </p:nvCxnSpPr>
        <p:spPr>
          <a:xfrm>
            <a:off x="7897538" y="2990685"/>
            <a:ext cx="119424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22" name="yt_shape_1622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我国一艘海监执法船在南海海域进行常态化巡航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海里的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处有一艘可疑船只正向正东方向航行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我海监执法船便迅速沿北偏东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方向前往监视巡查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经过一段时间在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处成功拦截可疑船只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223" name="yt_image_162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9597" y="2415640"/>
            <a:ext cx="2151360" cy="97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225" name="yt_shape_16225"/>
          <p:cNvSpPr txBox="1"/>
          <p:nvPr/>
        </p:nvSpPr>
        <p:spPr>
          <a:xfrm>
            <a:off x="540119" y="2395211"/>
            <a:ext cx="35506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42D765-892D-CBBD-6010-85FB785F6CE7}"/>
              </a:ext>
            </a:extLst>
          </p:cNvPr>
          <p:cNvSpPr txBox="1"/>
          <p:nvPr/>
        </p:nvSpPr>
        <p:spPr>
          <a:xfrm>
            <a:off x="2701183" y="2348405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226" name="yt_shape_16226"/>
              <p:cNvSpPr txBox="1"/>
              <p:nvPr/>
            </p:nvSpPr>
            <p:spPr>
              <a:xfrm>
                <a:off x="540119" y="836712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求我国海监执法船前往监视巡查的过程中行驶的路程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226" name="yt_shape_162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r="-549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28" name="yt_shape_16228"/>
          <p:cNvSpPr txBox="1"/>
          <p:nvPr/>
        </p:nvSpPr>
        <p:spPr>
          <a:xfrm>
            <a:off x="540000" y="1834298"/>
            <a:ext cx="7915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交线段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延长线于点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6229" name="yt_shape_16229"/>
          <p:cNvSpPr txBox="1"/>
          <p:nvPr/>
        </p:nvSpPr>
        <p:spPr>
          <a:xfrm>
            <a:off x="540000" y="2313601"/>
            <a:ext cx="37205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6230" name="yt_shape_16230"/>
          <p:cNvSpPr txBox="1"/>
          <p:nvPr/>
        </p:nvSpPr>
        <p:spPr>
          <a:xfrm>
            <a:off x="540000" y="2792904"/>
            <a:ext cx="53027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6231" name="yt_shape_16231"/>
          <p:cNvSpPr txBox="1"/>
          <p:nvPr/>
        </p:nvSpPr>
        <p:spPr>
          <a:xfrm>
            <a:off x="540000" y="3272207"/>
            <a:ext cx="153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6232" name="yt_shape_16232"/>
          <p:cNvSpPr txBox="1"/>
          <p:nvPr/>
        </p:nvSpPr>
        <p:spPr>
          <a:xfrm>
            <a:off x="540000" y="3751510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p:sp>
        <p:nvSpPr>
          <p:cNvPr id="16233" name="yt_shape_16233"/>
          <p:cNvSpPr txBox="1"/>
          <p:nvPr/>
        </p:nvSpPr>
        <p:spPr>
          <a:xfrm>
            <a:off x="540000" y="4230813"/>
            <a:ext cx="2047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234" name="yt_shape_16234"/>
              <p:cNvSpPr txBox="1"/>
              <p:nvPr/>
            </p:nvSpPr>
            <p:spPr>
              <a:xfrm>
                <a:off x="540000" y="4710116"/>
                <a:ext cx="505131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234" name="yt_shape_162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10116"/>
                <a:ext cx="5051319" cy="465577"/>
              </a:xfrm>
              <a:prstGeom prst="rect">
                <a:avLst/>
              </a:prstGeom>
              <a:blipFill>
                <a:blip r:embed="rId3"/>
                <a:stretch>
                  <a:fillRect l="-3744" t="-5263" r="-265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236" name="yt_shape_16236"/>
              <p:cNvSpPr txBox="1"/>
              <p:nvPr/>
            </p:nvSpPr>
            <p:spPr>
              <a:xfrm>
                <a:off x="540000" y="5226481"/>
                <a:ext cx="258577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236" name="yt_shape_162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26481"/>
                <a:ext cx="2585772" cy="465577"/>
              </a:xfrm>
              <a:prstGeom prst="rect">
                <a:avLst/>
              </a:prstGeom>
              <a:blipFill>
                <a:blip r:embed="rId4"/>
                <a:stretch>
                  <a:fillRect l="-7311" t="-3896" r="-613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238" name="yt_shape_16238"/>
              <p:cNvSpPr txBox="1"/>
              <p:nvPr/>
            </p:nvSpPr>
            <p:spPr>
              <a:xfrm>
                <a:off x="540000" y="5742846"/>
                <a:ext cx="790812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133.8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6238" name="yt_shape_162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42846"/>
                <a:ext cx="7908127" cy="466666"/>
              </a:xfrm>
              <a:prstGeom prst="rect">
                <a:avLst/>
              </a:prstGeom>
              <a:blipFill>
                <a:blip r:embed="rId5"/>
                <a:stretch>
                  <a:fillRect l="-2390" t="-3896" r="-123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40" name="yt_shape_16240"/>
          <p:cNvSpPr txBox="1"/>
          <p:nvPr/>
        </p:nvSpPr>
        <p:spPr>
          <a:xfrm>
            <a:off x="540000" y="6260300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即我国海监执法船在前往监视巡查的过程中行驶了约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133.8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海里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" name="yt_image_16223">
            <a:extLst>
              <a:ext uri="{FF2B5EF4-FFF2-40B4-BE49-F238E27FC236}">
                <a16:creationId xmlns:a16="http://schemas.microsoft.com/office/drawing/2014/main" id="{5164A94E-0308-4AE5-8736-19043B2D358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9597" y="2352352"/>
            <a:ext cx="2151360" cy="97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6241">
            <a:extLst>
              <a:ext uri="{FF2B5EF4-FFF2-40B4-BE49-F238E27FC236}">
                <a16:creationId xmlns:a16="http://schemas.microsoft.com/office/drawing/2014/main" id="{F0EF384F-1A0D-443C-9DFD-500DB224C0FF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97545" y="3965767"/>
            <a:ext cx="2153412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28" grpId="0" build="allAtOnce"/>
      <p:bldP spid="16229" grpId="0" build="allAtOnce"/>
      <p:bldP spid="16230" grpId="0" build="allAtOnce"/>
      <p:bldP spid="16231" grpId="0" build="allAtOnce"/>
      <p:bldP spid="16232" grpId="0" build="allAtOnce"/>
      <p:bldP spid="16233" grpId="0" build="allAtOnce"/>
      <p:bldP spid="16234" grpId="0" build="allAtOnce"/>
      <p:bldP spid="16236" grpId="0" build="allAtOnce"/>
      <p:bldP spid="16238" grpId="0" build="allAtOnce"/>
      <p:bldP spid="1624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43" name="yt_shape_16243"/>
          <p:cNvSpPr txBox="1"/>
          <p:nvPr/>
        </p:nvSpPr>
        <p:spPr>
          <a:xfrm>
            <a:off x="494315" y="900000"/>
            <a:ext cx="324608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拥抱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244" name="yt_shape_16244"/>
              <p:cNvSpPr txBox="1"/>
              <p:nvPr/>
            </p:nvSpPr>
            <p:spPr>
              <a:xfrm>
                <a:off x="540119" y="1399565"/>
                <a:ext cx="11111999" cy="16005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是平面镜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光线从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点出发经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反射后照射到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若入射角为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反射角为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反射角等于入射角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244" name="yt_shape_162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600503"/>
              </a:xfrm>
              <a:prstGeom prst="rect">
                <a:avLst/>
              </a:prstGeom>
              <a:blipFill>
                <a:blip r:embed="rId2"/>
                <a:stretch>
                  <a:fillRect l="-1701" t="-4580" r="-1701" b="-4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246" name="yt_image_1624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5347" y="3039151"/>
            <a:ext cx="1986534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10979">
            <a:extLst>
              <a:ext uri="{FF2B5EF4-FFF2-40B4-BE49-F238E27FC236}">
                <a16:creationId xmlns:a16="http://schemas.microsoft.com/office/drawing/2014/main" id="{717F9766-1D98-0469-496C-58E486F8CD0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371FEB-7BB4-5063-9643-15A4202FAE9C}"/>
                  </a:ext>
                </a:extLst>
              </p:cNvPr>
              <p:cNvSpPr txBox="1"/>
              <p:nvPr/>
            </p:nvSpPr>
            <p:spPr>
              <a:xfrm>
                <a:off x="7374782" y="2222785"/>
                <a:ext cx="613474" cy="6762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371FEB-7BB4-5063-9643-15A4202FAE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4782" y="2222785"/>
                <a:ext cx="613474" cy="6762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48" name="yt_shape_16248"/>
          <p:cNvSpPr txBox="1"/>
          <p:nvPr/>
        </p:nvSpPr>
        <p:spPr>
          <a:xfrm>
            <a:off x="407605" y="836712"/>
            <a:ext cx="11111999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小莹在数学综合实践活动中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利用所学的数学知识对某小区居民楼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的高度进行测量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先测得居民楼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后站在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处测得居民楼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居民楼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已知居民楼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小莹的观测点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求居民楼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均在同一平面内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1.43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249" name="yt_image_1624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7942" y="2645632"/>
            <a:ext cx="1678320" cy="158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6251">
                <a:extLst>
                  <a:ext uri="{FF2B5EF4-FFF2-40B4-BE49-F238E27FC236}">
                    <a16:creationId xmlns:a16="http://schemas.microsoft.com/office/drawing/2014/main" id="{CC402D4D-045B-45B4-BA49-D850576E52F0}"/>
                  </a:ext>
                </a:extLst>
              </p:cNvPr>
              <p:cNvSpPr txBox="1"/>
              <p:nvPr/>
            </p:nvSpPr>
            <p:spPr>
              <a:xfrm>
                <a:off x="407368" y="3084769"/>
                <a:ext cx="9804472" cy="34771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15m.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BNE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tan55°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1.43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28.6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lvl="0"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28.6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居民楼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的高度约为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30m.</a:t>
                </a:r>
              </a:p>
            </p:txBody>
          </p:sp>
        </mc:Choice>
        <mc:Fallback>
          <p:sp>
            <p:nvSpPr>
              <p:cNvPr id="4" name="yt_shape_16251">
                <a:extLst>
                  <a:ext uri="{FF2B5EF4-FFF2-40B4-BE49-F238E27FC236}">
                    <a16:creationId xmlns:a16="http://schemas.microsoft.com/office/drawing/2014/main" id="{CC402D4D-045B-45B4-BA49-D850576E5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084769"/>
                <a:ext cx="9804472" cy="3477170"/>
              </a:xfrm>
              <a:prstGeom prst="rect">
                <a:avLst/>
              </a:prstGeom>
              <a:blipFill>
                <a:blip r:embed="rId3"/>
                <a:stretch>
                  <a:fillRect l="-1928" t="-3158" r="-1368" b="-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6254">
            <a:extLst>
              <a:ext uri="{FF2B5EF4-FFF2-40B4-BE49-F238E27FC236}">
                <a16:creationId xmlns:a16="http://schemas.microsoft.com/office/drawing/2014/main" id="{08090955-D243-4380-A750-FBE5CE86D63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83425" y="4637086"/>
            <a:ext cx="1677924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59" name="yt_image_1625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5184" y="2274477"/>
            <a:ext cx="3097440" cy="20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256" name="yt_shape_16256"/>
          <p:cNvSpPr txBox="1"/>
          <p:nvPr/>
        </p:nvSpPr>
        <p:spPr>
          <a:xfrm>
            <a:off x="494315" y="697469"/>
            <a:ext cx="5400517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/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与坡度结合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257" name="yt_shape_16257"/>
              <p:cNvSpPr txBox="1"/>
              <p:nvPr/>
            </p:nvSpPr>
            <p:spPr>
              <a:xfrm>
                <a:off x="540119" y="1146246"/>
                <a:ext cx="11111999" cy="15158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在岷江的右岸边有一高楼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左岸边有一坡度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的山坡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在同一水平面上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某数学兴趣小组为了测量楼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在坡底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处测得楼顶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然后沿坡面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上行了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处测得楼顶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257" name="yt_shape_16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46246"/>
                <a:ext cx="11111999" cy="1515864"/>
              </a:xfrm>
              <a:prstGeom prst="rect">
                <a:avLst/>
              </a:prstGeom>
              <a:blipFill>
                <a:blip r:embed="rId3"/>
                <a:stretch>
                  <a:fillRect l="-1701" t="-7229" r="-1701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261" name="yt_shape_16261"/>
              <p:cNvSpPr txBox="1"/>
              <p:nvPr/>
            </p:nvSpPr>
            <p:spPr>
              <a:xfrm>
                <a:off x="407368" y="2719818"/>
                <a:ext cx="10801200" cy="4021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40m.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则四边形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DEBG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DECH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BCHG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都是矩形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ADG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+40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endParaRPr lang="en-US" altLang="zh-CN" sz="2400" dirty="0">
                  <a:solidFill>
                    <a:srgbClr val="FF0000"/>
                  </a:solidFill>
                  <a:latin typeface="Times New Roman" pitchFamily="24"/>
                  <a:ea typeface="Times New Roman" pitchFamily="24"/>
                  <a:cs typeface="宋体" pitchFamily="24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楼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的高度为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>
          <p:sp>
            <p:nvSpPr>
              <p:cNvPr id="16261" name="yt_shape_16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19818"/>
                <a:ext cx="10801200" cy="4021550"/>
              </a:xfrm>
              <a:prstGeom prst="rect">
                <a:avLst/>
              </a:prstGeom>
              <a:blipFill>
                <a:blip r:embed="rId4"/>
                <a:stretch>
                  <a:fillRect l="-1749" t="-2727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3011027">
            <a:extLst>
              <a:ext uri="{FF2B5EF4-FFF2-40B4-BE49-F238E27FC236}">
                <a16:creationId xmlns:a16="http://schemas.microsoft.com/office/drawing/2014/main" id="{54E75387-7120-34E9-9192-9F7ACB981A6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37508"/>
            <a:ext cx="1168464" cy="364360"/>
          </a:xfrm>
          <a:prstGeom prst="rect">
            <a:avLst/>
          </a:prstGeom>
        </p:spPr>
      </p:pic>
      <p:pic>
        <p:nvPicPr>
          <p:cNvPr id="7" name="yt_image_16269">
            <a:extLst>
              <a:ext uri="{FF2B5EF4-FFF2-40B4-BE49-F238E27FC236}">
                <a16:creationId xmlns:a16="http://schemas.microsoft.com/office/drawing/2014/main" id="{4E6A0B3E-A313-46A5-9D0A-17ED37DB5B2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6280" y="4512521"/>
            <a:ext cx="3096387" cy="20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2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2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2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6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1384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2023-05-05T05:33:04Z</dcterms:created>
  <dcterms:modified xsi:type="dcterms:W3CDTF">2023-05-19T06:14:39Z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