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71" r:id="rId7"/>
    <p:sldId id="372" r:id="rId8"/>
    <p:sldId id="373" r:id="rId9"/>
    <p:sldId id="375" r:id="rId10"/>
    <p:sldId id="377" r:id="rId11"/>
    <p:sldId id="378" r:id="rId12"/>
    <p:sldId id="379" r:id="rId13"/>
    <p:sldId id="380" r:id="rId14"/>
    <p:sldId id="385" r:id="rId15"/>
    <p:sldId id="382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bin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1.bin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7" Type="http://schemas.openxmlformats.org/officeDocument/2006/relationships/image" Target="../media/image12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bin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7" Type="http://schemas.openxmlformats.org/officeDocument/2006/relationships/image" Target="../media/image19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bin"/><Relationship Id="rId4" Type="http://schemas.openxmlformats.org/officeDocument/2006/relationships/image" Target="../media/image1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90" name="yt_image_128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836712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92" name="yt_image_128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760066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4" name="yt_shape_12894"/>
          <p:cNvSpPr txBox="1"/>
          <p:nvPr/>
        </p:nvSpPr>
        <p:spPr>
          <a:xfrm>
            <a:off x="540119" y="21399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895" name="yt_image_128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5627" y="3251764"/>
            <a:ext cx="138074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7" name="yt_shape_12897"/>
          <p:cNvSpPr txBox="1"/>
          <p:nvPr/>
        </p:nvSpPr>
        <p:spPr>
          <a:xfrm>
            <a:off x="540119" y="50075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为半径的圆上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由圆周角定理可求得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再由四边形的内角和定理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求得答案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98" name="yt_shape_12898"/>
          <p:cNvSpPr txBox="1"/>
          <p:nvPr/>
        </p:nvSpPr>
        <p:spPr>
          <a:xfrm>
            <a:off x="540000" y="5966967"/>
            <a:ext cx="304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2" name="yt_shape_12962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轴右侧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的优弧上一点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62" name="yt_shape_12962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7742" b="-1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67" name="yt_shape_12967"/>
          <p:cNvSpPr txBox="1"/>
          <p:nvPr/>
        </p:nvSpPr>
        <p:spPr>
          <a:xfrm>
            <a:off x="540000" y="40702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64" name="yt_shape_12964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8755" y="2194530"/>
            <a:ext cx="1634490" cy="1969911"/>
            <a:chOff x="0" y="0"/>
            <a:chExt cx="1634490" cy="1969911"/>
          </a:xfrm>
        </p:grpSpPr>
        <p:pic>
          <p:nvPicPr>
            <p:cNvPr id="2" name="yt_image_1296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4490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6" name="yt_shape_12966"/>
            <p:cNvSpPr txBox="1"/>
            <p:nvPr/>
          </p:nvSpPr>
          <p:spPr>
            <a:xfrm>
              <a:off x="283964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B1DE33-442E-7A51-2691-C0E0FDA6B99E}"/>
                  </a:ext>
                </a:extLst>
              </p:cNvPr>
              <p:cNvSpPr txBox="1"/>
              <p:nvPr/>
            </p:nvSpPr>
            <p:spPr>
              <a:xfrm>
                <a:off x="3518746" y="1324111"/>
                <a:ext cx="2072512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B1DE33-442E-7A51-2691-C0E0FDA6B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746" y="1324111"/>
                <a:ext cx="2072512" cy="520713"/>
              </a:xfrm>
              <a:prstGeom prst="rect">
                <a:avLst/>
              </a:prstGeom>
              <a:blipFill>
                <a:blip r:embed="rId4"/>
                <a:stretch>
                  <a:fillRect l="-4412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8" name="yt_shape_1296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71" name="yt_shape_12971"/>
          <p:cNvSpPr txBox="1"/>
          <p:nvPr/>
        </p:nvSpPr>
        <p:spPr>
          <a:xfrm>
            <a:off x="4362616" y="2011799"/>
            <a:ext cx="3329116" cy="13778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50" b="0" i="0" u="none" spc="11063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550" b="0" i="0" u="none" spc="11097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</a:p>
        </p:txBody>
      </p:sp>
      <p:pic>
        <p:nvPicPr>
          <p:cNvPr id="12969" name="yt_image_129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2616" y="2011799"/>
            <a:ext cx="1645920" cy="152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70" name="yt_image_129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0" y="2033163"/>
            <a:ext cx="164706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3" name="yt_shape_12973"/>
          <p:cNvSpPr txBox="1"/>
          <p:nvPr/>
        </p:nvSpPr>
        <p:spPr>
          <a:xfrm>
            <a:off x="540000" y="3586660"/>
            <a:ext cx="4247958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7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4" name="yt_shape_12974"/>
          <p:cNvSpPr txBox="1"/>
          <p:nvPr/>
        </p:nvSpPr>
        <p:spPr>
          <a:xfrm>
            <a:off x="540000" y="900000"/>
            <a:ext cx="105171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75" name="yt_image_129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602" y="1531667"/>
            <a:ext cx="1788795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77" name="yt_shape_12977"/>
              <p:cNvSpPr txBox="1"/>
              <p:nvPr/>
            </p:nvSpPr>
            <p:spPr>
              <a:xfrm>
                <a:off x="540000" y="3161732"/>
                <a:ext cx="6162072" cy="3409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77" name="yt_shape_12977" descr="{&quot;rangeId&quot;:17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61732"/>
                <a:ext cx="6162072" cy="3409138"/>
              </a:xfrm>
              <a:prstGeom prst="rect">
                <a:avLst/>
              </a:prstGeom>
              <a:blipFill>
                <a:blip r:embed="rId3"/>
                <a:stretch>
                  <a:fillRect l="-3069" t="-1610" r="-2277" b="-4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9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9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9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7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9" name="yt_shape_12979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9c271bea-b282-4193-9ab3-7d152f980d46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0" name="yt_shape_12980"/>
              <p:cNvSpPr txBox="1"/>
              <p:nvPr/>
            </p:nvSpPr>
            <p:spPr>
              <a:xfrm>
                <a:off x="540119" y="165316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昆明第十中学单元卷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80" name="yt_shape_12980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316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82" name="yt_shape_12982"/>
          <p:cNvSpPr txBox="1"/>
          <p:nvPr/>
        </p:nvSpPr>
        <p:spPr>
          <a:xfrm>
            <a:off x="540000" y="2690437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615046">
            <a:extLst>
              <a:ext uri="{FF2B5EF4-FFF2-40B4-BE49-F238E27FC236}">
                <a16:creationId xmlns:a16="http://schemas.microsoft.com/office/drawing/2014/main" id="{0CD2E222-1D21-A46D-0890-26713F39A0A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83">
                <a:extLst>
                  <a:ext uri="{FF2B5EF4-FFF2-40B4-BE49-F238E27FC236}">
                    <a16:creationId xmlns:a16="http://schemas.microsoft.com/office/drawing/2014/main" id="{EBDBD503-BD6D-44D9-8C41-6CCC3D030DC4}"/>
                  </a:ext>
                </a:extLst>
              </p:cNvPr>
              <p:cNvSpPr txBox="1"/>
              <p:nvPr/>
            </p:nvSpPr>
            <p:spPr>
              <a:xfrm>
                <a:off x="540000" y="3140968"/>
                <a:ext cx="6006452" cy="34649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983">
                <a:extLst>
                  <a:ext uri="{FF2B5EF4-FFF2-40B4-BE49-F238E27FC236}">
                    <a16:creationId xmlns:a16="http://schemas.microsoft.com/office/drawing/2014/main" id="{EBDBD503-BD6D-44D9-8C41-6CCC3D030D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0968"/>
                <a:ext cx="6006452" cy="3464988"/>
              </a:xfrm>
              <a:prstGeom prst="rect">
                <a:avLst/>
              </a:prstGeom>
              <a:blipFill>
                <a:blip r:embed="rId4"/>
                <a:stretch>
                  <a:fillRect l="-3147" r="-2132" b="-4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985">
            <a:extLst>
              <a:ext uri="{FF2B5EF4-FFF2-40B4-BE49-F238E27FC236}">
                <a16:creationId xmlns:a16="http://schemas.microsoft.com/office/drawing/2014/main" id="{64B456A5-8B9B-4A5E-B851-6D2CE98BFA5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520" y="2639649"/>
            <a:ext cx="1745361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7" name="yt_shape_12987"/>
          <p:cNvSpPr txBox="1"/>
          <p:nvPr/>
        </p:nvSpPr>
        <p:spPr>
          <a:xfrm>
            <a:off x="540000" y="900000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988"/>
          <p:cNvSpPr txBox="1"/>
          <p:nvPr/>
        </p:nvSpPr>
        <p:spPr>
          <a:xfrm>
            <a:off x="540000" y="1531667"/>
            <a:ext cx="7152599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可以求得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为直径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</p:txBody>
      </p:sp>
      <p:pic>
        <p:nvPicPr>
          <p:cNvPr id="12989" name="yt_image_1298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638" y="1531667"/>
            <a:ext cx="1745361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1" name="yt_shape_12991"/>
          <p:cNvSpPr txBox="1"/>
          <p:nvPr/>
        </p:nvSpPr>
        <p:spPr>
          <a:xfrm>
            <a:off x="3345247" y="900000"/>
            <a:ext cx="5501506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29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29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8030ba6f-7e62-45d5-8d6d-c04b110bdd67.png&quot;}"/>
            </a:endParaRPr>
          </a:p>
        </p:txBody>
      </p:sp>
      <p:sp>
        <p:nvSpPr>
          <p:cNvPr id="12992" name="yt_shape_12992"/>
          <p:cNvSpPr txBox="1"/>
          <p:nvPr/>
        </p:nvSpPr>
        <p:spPr>
          <a:xfrm>
            <a:off x="4326285" y="141001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变式与拓展</a:t>
            </a:r>
          </a:p>
        </p:txBody>
      </p:sp>
      <p:sp>
        <p:nvSpPr>
          <p:cNvPr id="12993" name="yt_shape_12993"/>
          <p:cNvSpPr txBox="1"/>
          <p:nvPr/>
        </p:nvSpPr>
        <p:spPr>
          <a:xfrm>
            <a:off x="540000" y="1889319"/>
            <a:ext cx="100572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94" name="yt_image_12994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5612" y="2520986"/>
            <a:ext cx="162077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6" name="yt_shape_12996"/>
          <p:cNvSpPr txBox="1"/>
          <p:nvPr/>
        </p:nvSpPr>
        <p:spPr>
          <a:xfrm>
            <a:off x="540000" y="4161336"/>
            <a:ext cx="4381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变式设问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97" name="yt_shape_12997"/>
              <p:cNvSpPr txBox="1"/>
              <p:nvPr/>
            </p:nvSpPr>
            <p:spPr>
              <a:xfrm>
                <a:off x="540000" y="4640639"/>
                <a:ext cx="3723905" cy="431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变式设问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97" name="yt_shape_12997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0639"/>
                <a:ext cx="3723905" cy="431272"/>
              </a:xfrm>
              <a:prstGeom prst="rect">
                <a:avLst/>
              </a:prstGeom>
              <a:blipFill>
                <a:blip r:embed="rId3"/>
                <a:stretch>
                  <a:fillRect l="-5082" t="-8451" r="-2131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99" name="yt_shape_12999"/>
              <p:cNvSpPr txBox="1"/>
              <p:nvPr/>
            </p:nvSpPr>
            <p:spPr>
              <a:xfrm>
                <a:off x="540119" y="5158093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拓展设问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三者之间的关系是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99" name="yt_shape_12999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58093"/>
                <a:ext cx="11111999" cy="955390"/>
              </a:xfrm>
              <a:prstGeom prst="rect">
                <a:avLst/>
              </a:prstGeom>
              <a:blipFill>
                <a:blip r:embed="rId4"/>
                <a:stretch>
                  <a:fillRect l="-1701" t="-3822" b="-15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01" name="yt_image_13001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8801" y="6316635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615079">
            <a:extLst>
              <a:ext uri="{FF2B5EF4-FFF2-40B4-BE49-F238E27FC236}">
                <a16:creationId xmlns:a16="http://schemas.microsoft.com/office/drawing/2014/main" id="{C2FD3567-9674-630D-0483-2C3855479CC9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0" y="937078"/>
            <a:ext cx="5321364" cy="38063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C1273B-7EAB-9FBF-5C6C-7E2A5AFC3817}"/>
              </a:ext>
            </a:extLst>
          </p:cNvPr>
          <p:cNvSpPr txBox="1"/>
          <p:nvPr/>
        </p:nvSpPr>
        <p:spPr>
          <a:xfrm>
            <a:off x="4026627" y="411453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5BEE11-528B-9F41-FC3F-4CAEA1DFF587}"/>
                  </a:ext>
                </a:extLst>
              </p:cNvPr>
              <p:cNvSpPr txBox="1"/>
              <p:nvPr/>
            </p:nvSpPr>
            <p:spPr>
              <a:xfrm>
                <a:off x="3159852" y="4591365"/>
                <a:ext cx="1005713" cy="5207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5BEE11-528B-9F41-FC3F-4CAEA1DFF5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852" y="4591365"/>
                <a:ext cx="1005713" cy="520713"/>
              </a:xfrm>
              <a:prstGeom prst="rect">
                <a:avLst/>
              </a:prstGeom>
              <a:blipFill>
                <a:blip r:embed="rId7"/>
                <a:stretch>
                  <a:fillRect l="-9091" b="-25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2E7CF0-C477-3793-DB66-167AD3F121A9}"/>
                  </a:ext>
                </a:extLst>
              </p:cNvPr>
              <p:cNvSpPr txBox="1"/>
              <p:nvPr/>
            </p:nvSpPr>
            <p:spPr>
              <a:xfrm>
                <a:off x="7214446" y="5057231"/>
                <a:ext cx="26646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2E7CF0-C477-3793-DB66-167AD3F12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446" y="5057231"/>
                <a:ext cx="2664651" cy="615392"/>
              </a:xfrm>
              <a:prstGeom prst="rect">
                <a:avLst/>
              </a:prstGeom>
              <a:blipFill>
                <a:blip r:embed="rId8"/>
                <a:stretch>
                  <a:fillRect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与直角坐标系中的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轴分别相交于点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且经过坐标原点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900" name="yt_image_129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9056" y="2491930"/>
            <a:ext cx="137388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2" name="yt_shape_12902"/>
          <p:cNvSpPr txBox="1"/>
          <p:nvPr/>
        </p:nvSpPr>
        <p:spPr>
          <a:xfrm>
            <a:off x="540119" y="38808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如果圆中有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的圆周角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通常需连接此角的两边与圆的两交点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构造出直径解决问题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03" name="yt_shape_12903"/>
          <p:cNvSpPr txBox="1"/>
          <p:nvPr/>
        </p:nvSpPr>
        <p:spPr>
          <a:xfrm>
            <a:off x="540000" y="4840311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4" name="yt_shape_1290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8ce87dfa-e584-4a8a-ab97-c4b2f762d9db.png&quot;}"/>
            </a:endParaRPr>
          </a:p>
        </p:txBody>
      </p:sp>
      <p:sp>
        <p:nvSpPr>
          <p:cNvPr id="12905" name="yt_shape_12905"/>
          <p:cNvSpPr txBox="1"/>
          <p:nvPr/>
        </p:nvSpPr>
        <p:spPr>
          <a:xfrm>
            <a:off x="540000" y="1662201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</a:t>
            </a:r>
          </a:p>
        </p:txBody>
      </p:sp>
      <p:sp>
        <p:nvSpPr>
          <p:cNvPr id="12906" name="yt_shape_12906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顶点在圆上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两边与圆相交的角叫做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圆周角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一条弧所对的圆周角等于它所对的圆心角的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07" name="yt_shape_12907"/>
          <p:cNvSpPr txBox="1"/>
          <p:nvPr/>
        </p:nvSpPr>
        <p:spPr>
          <a:xfrm>
            <a:off x="540000" y="3121201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下列图形中的角是圆周角的是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908" name="yt_image_129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840879"/>
            <a:ext cx="905256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09" name="yt_image_129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5256" y="3840879"/>
            <a:ext cx="905256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10" name="yt_image_129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0512" y="3775728"/>
            <a:ext cx="1186434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11" name="yt_image_129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6946" y="3752868"/>
            <a:ext cx="905256" cy="99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4" name="yt_shape_12914"/>
          <p:cNvSpPr txBox="1"/>
          <p:nvPr/>
        </p:nvSpPr>
        <p:spPr>
          <a:xfrm>
            <a:off x="792594" y="47461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915" name="yt_shape_12915"/>
          <p:cNvSpPr txBox="1"/>
          <p:nvPr/>
        </p:nvSpPr>
        <p:spPr>
          <a:xfrm>
            <a:off x="2066257" y="47461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916" name="yt_shape_12916"/>
          <p:cNvSpPr txBox="1"/>
          <p:nvPr/>
        </p:nvSpPr>
        <p:spPr>
          <a:xfrm>
            <a:off x="3472102" y="474613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917" name="yt_shape_12917"/>
          <p:cNvSpPr txBox="1"/>
          <p:nvPr/>
        </p:nvSpPr>
        <p:spPr>
          <a:xfrm>
            <a:off x="4869540" y="474613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614888">
            <a:extLst>
              <a:ext uri="{FF2B5EF4-FFF2-40B4-BE49-F238E27FC236}">
                <a16:creationId xmlns:a16="http://schemas.microsoft.com/office/drawing/2014/main" id="{44AEA397-18BA-CD7D-CC6F-69D3C5B3318F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614905">
            <a:extLst>
              <a:ext uri="{FF2B5EF4-FFF2-40B4-BE49-F238E27FC236}">
                <a16:creationId xmlns:a16="http://schemas.microsoft.com/office/drawing/2014/main" id="{61E840E9-C1F9-654C-81DE-435E299A05F2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802087-9298-962D-EAAF-F78BB25EBAED}"/>
              </a:ext>
            </a:extLst>
          </p:cNvPr>
          <p:cNvSpPr txBox="1"/>
          <p:nvPr/>
        </p:nvSpPr>
        <p:spPr>
          <a:xfrm>
            <a:off x="7072977" y="210151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圆周角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A1B504-1EB1-C71D-D70D-28EB7EAF0A50}"/>
              </a:ext>
            </a:extLst>
          </p:cNvPr>
          <p:cNvSpPr txBox="1"/>
          <p:nvPr/>
        </p:nvSpPr>
        <p:spPr>
          <a:xfrm>
            <a:off x="4412508" y="25904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AAF4FC-302E-92DF-4D0E-4C42D2819240}"/>
              </a:ext>
            </a:extLst>
          </p:cNvPr>
          <p:cNvSpPr txBox="1"/>
          <p:nvPr/>
        </p:nvSpPr>
        <p:spPr>
          <a:xfrm>
            <a:off x="5250589" y="30743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540000" y="900000"/>
            <a:ext cx="110591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郴州市中考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22" name="yt_shape_12922"/>
          <p:cNvSpPr txBox="1"/>
          <p:nvPr/>
        </p:nvSpPr>
        <p:spPr>
          <a:xfrm>
            <a:off x="540000" y="33496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19" name="yt_shape_12919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5630" y="1531667"/>
            <a:ext cx="1340739" cy="1767600"/>
            <a:chOff x="0" y="0"/>
            <a:chExt cx="1340739" cy="1767600"/>
          </a:xfrm>
        </p:grpSpPr>
        <p:pic>
          <p:nvPicPr>
            <p:cNvPr id="2" name="yt_image_1291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0739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1" name="yt_shape_12921"/>
            <p:cNvSpPr txBox="1"/>
            <p:nvPr/>
          </p:nvSpPr>
          <p:spPr>
            <a:xfrm>
              <a:off x="137088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C1D26B-ED97-4A7C-BE5E-FF0E74B98180}"/>
              </a:ext>
            </a:extLst>
          </p:cNvPr>
          <p:cNvSpPr txBox="1"/>
          <p:nvPr/>
        </p:nvSpPr>
        <p:spPr>
          <a:xfrm>
            <a:off x="10335351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" name="yt_shape_12923"/>
          <p:cNvSpPr txBox="1"/>
          <p:nvPr/>
        </p:nvSpPr>
        <p:spPr>
          <a:xfrm>
            <a:off x="494315" y="900000"/>
            <a:ext cx="43489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圆周角定理的推论</a:t>
            </a:r>
          </a:p>
        </p:txBody>
      </p:sp>
      <p:sp>
        <p:nvSpPr>
          <p:cNvPr id="12924" name="yt_shape_1292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同弧或等弧所对的圆周角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所对的圆周角是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的圆周角所对的弦是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925" name="yt_shape_12925"/>
          <p:cNvSpPr txBox="1"/>
          <p:nvPr/>
        </p:nvSpPr>
        <p:spPr>
          <a:xfrm>
            <a:off x="540000" y="2359000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下列直角三角板与圆弧中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可判断圆弧为半圆的是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926" name="yt_image_129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45531"/>
            <a:ext cx="1165860" cy="61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27" name="yt_image_129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5860" y="3026100"/>
            <a:ext cx="1168146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28" name="yt_image_129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4006" y="2990667"/>
            <a:ext cx="1165860" cy="67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29" name="yt_image_129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9866" y="3012384"/>
            <a:ext cx="1169289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2" name="yt_shape_12932"/>
          <p:cNvSpPr txBox="1"/>
          <p:nvPr/>
        </p:nvSpPr>
        <p:spPr>
          <a:xfrm>
            <a:off x="922896" y="3661608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933" name="yt_shape_12933"/>
          <p:cNvSpPr txBox="1"/>
          <p:nvPr/>
        </p:nvSpPr>
        <p:spPr>
          <a:xfrm>
            <a:off x="2458306" y="3661608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934" name="yt_shape_12934"/>
          <p:cNvSpPr txBox="1"/>
          <p:nvPr/>
        </p:nvSpPr>
        <p:spPr>
          <a:xfrm>
            <a:off x="3985309" y="3661608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935" name="yt_shape_12935"/>
          <p:cNvSpPr txBox="1"/>
          <p:nvPr/>
        </p:nvSpPr>
        <p:spPr>
          <a:xfrm>
            <a:off x="5504476" y="3661608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614944">
            <a:extLst>
              <a:ext uri="{FF2B5EF4-FFF2-40B4-BE49-F238E27FC236}">
                <a16:creationId xmlns:a16="http://schemas.microsoft.com/office/drawing/2014/main" id="{B495606D-E4B1-F401-1305-C18C0090763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D11B04-5F15-6791-36E6-B85EBD3852F3}"/>
              </a:ext>
            </a:extLst>
          </p:cNvPr>
          <p:cNvSpPr txBox="1"/>
          <p:nvPr/>
        </p:nvSpPr>
        <p:spPr>
          <a:xfrm>
            <a:off x="5073521" y="13393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7126C5-7851-91B5-78C7-5407ADFBD836}"/>
              </a:ext>
            </a:extLst>
          </p:cNvPr>
          <p:cNvSpPr txBox="1"/>
          <p:nvPr/>
        </p:nvSpPr>
        <p:spPr>
          <a:xfrm>
            <a:off x="11155730" y="13527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707175-9E06-6217-C1F2-414A1962DBBE}"/>
              </a:ext>
            </a:extLst>
          </p:cNvPr>
          <p:cNvSpPr txBox="1"/>
          <p:nvPr/>
        </p:nvSpPr>
        <p:spPr>
          <a:xfrm>
            <a:off x="450108" y="18148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783492-DBEB-9FF5-C5AA-B80688656585}"/>
              </a:ext>
            </a:extLst>
          </p:cNvPr>
          <p:cNvSpPr txBox="1"/>
          <p:nvPr/>
        </p:nvSpPr>
        <p:spPr>
          <a:xfrm>
            <a:off x="4839546" y="181480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60C6DC-B114-9D1C-351D-1D71AB2D9043}"/>
              </a:ext>
            </a:extLst>
          </p:cNvPr>
          <p:cNvSpPr txBox="1"/>
          <p:nvPr/>
        </p:nvSpPr>
        <p:spPr>
          <a:xfrm>
            <a:off x="7993789" y="2312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yt_shape_12936">
            <a:extLst>
              <a:ext uri="{FF2B5EF4-FFF2-40B4-BE49-F238E27FC236}">
                <a16:creationId xmlns:a16="http://schemas.microsoft.com/office/drawing/2014/main" id="{A5EDAE88-6CA6-4678-B8E1-C6690E5EDC47}"/>
              </a:ext>
            </a:extLst>
          </p:cNvPr>
          <p:cNvSpPr txBox="1"/>
          <p:nvPr/>
        </p:nvSpPr>
        <p:spPr>
          <a:xfrm>
            <a:off x="540119" y="42261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0" name="yt_shape_12940">
            <a:extLst>
              <a:ext uri="{FF2B5EF4-FFF2-40B4-BE49-F238E27FC236}">
                <a16:creationId xmlns:a16="http://schemas.microsoft.com/office/drawing/2014/main" id="{93FF9C69-ED4B-47C3-B702-F475D8546C18}"/>
              </a:ext>
            </a:extLst>
          </p:cNvPr>
          <p:cNvSpPr txBox="1"/>
          <p:nvPr/>
        </p:nvSpPr>
        <p:spPr>
          <a:xfrm>
            <a:off x="540000" y="71387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21" name="yt_shape_12937" title="H_137.8311">
            <a:extLst>
              <a:ext uri="{FF2B5EF4-FFF2-40B4-BE49-F238E27FC236}">
                <a16:creationId xmlns:a16="http://schemas.microsoft.com/office/drawing/2014/main" id="{F0BDBB0F-3588-4CCF-94D5-0E36256DA4AA}"/>
              </a:ext>
            </a:extLst>
          </p:cNvPr>
          <p:cNvGrpSpPr/>
          <p:nvPr/>
        </p:nvGrpSpPr>
        <p:grpSpPr>
          <a:xfrm>
            <a:off x="5328540" y="4913813"/>
            <a:ext cx="1436751" cy="1750455"/>
            <a:chOff x="0" y="0"/>
            <a:chExt cx="1436751" cy="1750455"/>
          </a:xfrm>
        </p:grpSpPr>
        <p:pic>
          <p:nvPicPr>
            <p:cNvPr id="22" name="yt_image_12937">
              <a:extLst>
                <a:ext uri="{FF2B5EF4-FFF2-40B4-BE49-F238E27FC236}">
                  <a16:creationId xmlns:a16="http://schemas.microsoft.com/office/drawing/2014/main" id="{1F615E66-BF78-4165-9FF4-15C51BAB79C3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436751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yt_shape_12939">
              <a:extLst>
                <a:ext uri="{FF2B5EF4-FFF2-40B4-BE49-F238E27FC236}">
                  <a16:creationId xmlns:a16="http://schemas.microsoft.com/office/drawing/2014/main" id="{C1E519B0-A67B-4314-83F9-9BC48A4C5352}"/>
                </a:ext>
              </a:extLst>
            </p:cNvPr>
            <p:cNvSpPr txBox="1"/>
            <p:nvPr/>
          </p:nvSpPr>
          <p:spPr>
            <a:xfrm>
              <a:off x="185094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1C1FC285-539A-4778-95B4-04780308E5FB}"/>
              </a:ext>
            </a:extLst>
          </p:cNvPr>
          <p:cNvSpPr txBox="1"/>
          <p:nvPr/>
        </p:nvSpPr>
        <p:spPr>
          <a:xfrm>
            <a:off x="1059708" y="46548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2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41" name="yt_shape_12941"/>
              <p:cNvSpPr txBox="1"/>
              <p:nvPr/>
            </p:nvSpPr>
            <p:spPr>
              <a:xfrm>
                <a:off x="540119" y="1056759"/>
                <a:ext cx="11111999" cy="1067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一圆形玻璃镜面损坏了一部分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为得到同样大小的镜面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工人师傅用直角尺作如图所示的测量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则圆形镜面的半径为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941" name="yt_shape_129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6759"/>
                <a:ext cx="11111999" cy="1067280"/>
              </a:xfrm>
              <a:prstGeom prst="rect">
                <a:avLst/>
              </a:prstGeom>
              <a:blipFill>
                <a:blip r:embed="rId2"/>
                <a:stretch>
                  <a:fillRect l="-1701" t="-6286" b="-13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46" name="yt_shape_12946"/>
          <p:cNvSpPr txBox="1"/>
          <p:nvPr/>
        </p:nvSpPr>
        <p:spPr>
          <a:xfrm>
            <a:off x="540000" y="41864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3" name="yt_shape_12943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0212" y="2379898"/>
            <a:ext cx="1171575" cy="1756170"/>
            <a:chOff x="0" y="0"/>
            <a:chExt cx="1171575" cy="1756170"/>
          </a:xfrm>
        </p:grpSpPr>
        <p:pic>
          <p:nvPicPr>
            <p:cNvPr id="2" name="yt_image_1294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71575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5" name="yt_shape_12945"/>
            <p:cNvSpPr txBox="1"/>
            <p:nvPr/>
          </p:nvSpPr>
          <p:spPr>
            <a:xfrm>
              <a:off x="52506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A24EFC-B3B4-0B5D-C44D-6556F2BB61ED}"/>
                  </a:ext>
                </a:extLst>
              </p:cNvPr>
              <p:cNvSpPr txBox="1"/>
              <p:nvPr/>
            </p:nvSpPr>
            <p:spPr>
              <a:xfrm>
                <a:off x="9497271" y="1377597"/>
                <a:ext cx="1113536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A24EFC-B3B4-0B5D-C44D-6556F2BB6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7271" y="1377597"/>
                <a:ext cx="1113536" cy="675082"/>
              </a:xfrm>
              <a:prstGeom prst="rect">
                <a:avLst/>
              </a:prstGeom>
              <a:blipFill>
                <a:blip r:embed="rId4"/>
                <a:stretch>
                  <a:fillRect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7" name="yt_shape_1294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48" name="yt_image_129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6787" y="2060521"/>
            <a:ext cx="1505331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50" name="yt_shape_12950"/>
              <p:cNvSpPr txBox="1"/>
              <p:nvPr/>
            </p:nvSpPr>
            <p:spPr>
              <a:xfrm>
                <a:off x="541916" y="2071089"/>
                <a:ext cx="4343497" cy="1466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50" name="yt_shape_12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916" y="2071089"/>
                <a:ext cx="4343497" cy="1466620"/>
              </a:xfrm>
              <a:prstGeom prst="rect">
                <a:avLst/>
              </a:prstGeom>
              <a:blipFill>
                <a:blip r:embed="rId3"/>
                <a:stretch>
                  <a:fillRect l="-4354" r="-3511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9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9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5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2" name="yt_shape_12952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忽略弦所对的圆周角不是唯一的而出错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53" name="yt_shape_12953"/>
              <p:cNvSpPr txBox="1"/>
              <p:nvPr/>
            </p:nvSpPr>
            <p:spPr>
              <a:xfrm>
                <a:off x="540119" y="139956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襄阳市中考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所对的圆周角的度数等于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135°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3" name="yt_shape_1295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614982">
            <a:extLst>
              <a:ext uri="{FF2B5EF4-FFF2-40B4-BE49-F238E27FC236}">
                <a16:creationId xmlns:a16="http://schemas.microsoft.com/office/drawing/2014/main" id="{55068B5D-2BA6-211B-8D88-740016769AF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568CFB-CA22-6780-CA1D-FCA70622B411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FBA3CB-34BB-1036-46A2-6A1A9EF4B0F6}"/>
              </a:ext>
            </a:extLst>
          </p:cNvPr>
          <p:cNvSpPr txBox="1"/>
          <p:nvPr/>
        </p:nvSpPr>
        <p:spPr>
          <a:xfrm>
            <a:off x="2278908" y="1847645"/>
            <a:ext cx="1796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5" name="yt_shape_1295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f35afdaf-8821-4101-90ad-3182e7d4418c.png&quot;}"/>
            </a:endParaRPr>
          </a:p>
        </p:txBody>
      </p:sp>
      <p:sp>
        <p:nvSpPr>
          <p:cNvPr id="12956" name="yt_shape_12956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将量角器按如图所示的方式放置在三角形纸板上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在半圆上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的读数分别为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60" name="yt_table_12960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733399"/>
              </p:ext>
            </p:extLst>
          </p:nvPr>
        </p:nvGraphicFramePr>
        <p:xfrm>
          <a:off x="540000" y="2603618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grpSp>
        <p:nvGrpSpPr>
          <p:cNvPr id="12957" name="yt_shape_12957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709192" y="2603618"/>
            <a:ext cx="2940939" cy="2140218"/>
            <a:chOff x="0" y="0"/>
            <a:chExt cx="2940939" cy="2140218"/>
          </a:xfrm>
        </p:grpSpPr>
        <p:pic>
          <p:nvPicPr>
            <p:cNvPr id="2" name="yt_image_129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40939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9" name="yt_shape_12959"/>
            <p:cNvSpPr txBox="1"/>
            <p:nvPr/>
          </p:nvSpPr>
          <p:spPr>
            <a:xfrm>
              <a:off x="937188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15010">
            <a:extLst>
              <a:ext uri="{FF2B5EF4-FFF2-40B4-BE49-F238E27FC236}">
                <a16:creationId xmlns:a16="http://schemas.microsoft.com/office/drawing/2014/main" id="{1C5D1192-BA33-4EAF-DC2E-B5143F9BFDD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F032D7-5EED-9492-AE0B-E9884DAC6534}"/>
              </a:ext>
            </a:extLst>
          </p:cNvPr>
          <p:cNvSpPr txBox="1"/>
          <p:nvPr/>
        </p:nvSpPr>
        <p:spPr>
          <a:xfrm>
            <a:off x="5841258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1322</Words>
  <Application>Microsoft Office PowerPoint</Application>
  <PresentationFormat>宽屏</PresentationFormat>
  <Paragraphs>103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2023-05-05T05:33:04Z</dcterms:created>
  <dcterms:modified xsi:type="dcterms:W3CDTF">2023-05-18T14:39:49Z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