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71" r:id="rId6"/>
    <p:sldId id="374" r:id="rId7"/>
    <p:sldId id="376" r:id="rId8"/>
    <p:sldId id="378" r:id="rId9"/>
    <p:sldId id="380" r:id="rId10"/>
    <p:sldId id="385" r:id="rId11"/>
    <p:sldId id="386" r:id="rId12"/>
    <p:sldId id="38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bin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74" name="yt_image_109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76" name="yt_image_109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8" name="yt_shape_10978"/>
          <p:cNvSpPr txBox="1"/>
          <p:nvPr/>
        </p:nvSpPr>
        <p:spPr>
          <a:xfrm>
            <a:off x="540000" y="2203253"/>
            <a:ext cx="10839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在平面直角坐标系中画出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并根据图象回答下列问题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979" name="yt_shape_10979"/>
          <p:cNvSpPr txBox="1"/>
          <p:nvPr/>
        </p:nvSpPr>
        <p:spPr>
          <a:xfrm>
            <a:off x="540119" y="26825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80" name="yt_shape_10980"/>
          <p:cNvSpPr txBox="1"/>
          <p:nvPr/>
        </p:nvSpPr>
        <p:spPr>
          <a:xfrm>
            <a:off x="540000" y="3641991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0981" name="yt_image_10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8180" y="4077072"/>
            <a:ext cx="1675638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3" name="yt_shape_10983"/>
          <p:cNvSpPr txBox="1"/>
          <p:nvPr/>
        </p:nvSpPr>
        <p:spPr>
          <a:xfrm>
            <a:off x="540000" y="5589240"/>
            <a:ext cx="32348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0984" name="yt_shape_10984"/>
          <p:cNvSpPr txBox="1"/>
          <p:nvPr/>
        </p:nvSpPr>
        <p:spPr>
          <a:xfrm>
            <a:off x="540000" y="6068543"/>
            <a:ext cx="3079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8" name="yt_shape_11038"/>
          <p:cNvSpPr txBox="1"/>
          <p:nvPr/>
        </p:nvSpPr>
        <p:spPr>
          <a:xfrm>
            <a:off x="540000" y="900000"/>
            <a:ext cx="7014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39" name="yt_shape_11039"/>
          <p:cNvSpPr txBox="1"/>
          <p:nvPr/>
        </p:nvSpPr>
        <p:spPr>
          <a:xfrm>
            <a:off x="540000" y="1379303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41" name="yt_shape_11041"/>
          <p:cNvSpPr txBox="1"/>
          <p:nvPr/>
        </p:nvSpPr>
        <p:spPr>
          <a:xfrm>
            <a:off x="540000" y="1988840"/>
            <a:ext cx="6376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的顶点坐标和对称轴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042" name="yt_shape_11042"/>
          <p:cNvSpPr txBox="1"/>
          <p:nvPr/>
        </p:nvSpPr>
        <p:spPr>
          <a:xfrm>
            <a:off x="540000" y="2468143"/>
            <a:ext cx="54534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43" name="yt_shape_11043"/>
          <p:cNvSpPr txBox="1"/>
          <p:nvPr/>
        </p:nvSpPr>
        <p:spPr>
          <a:xfrm>
            <a:off x="540000" y="3427578"/>
            <a:ext cx="83243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044" name="yt_shape_11044"/>
          <p:cNvSpPr txBox="1"/>
          <p:nvPr/>
        </p:nvSpPr>
        <p:spPr>
          <a:xfrm>
            <a:off x="540000" y="3906881"/>
            <a:ext cx="50334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增大而减小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2C0371-C682-256C-A602-972D1C088DE8}"/>
              </a:ext>
            </a:extLst>
          </p:cNvPr>
          <p:cNvSpPr txBox="1"/>
          <p:nvPr/>
        </p:nvSpPr>
        <p:spPr>
          <a:xfrm>
            <a:off x="2042252" y="133249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E1982F-F4A9-89FD-75D8-C25AE30F06CB}"/>
              </a:ext>
            </a:extLst>
          </p:cNvPr>
          <p:cNvSpPr txBox="1"/>
          <p:nvPr/>
        </p:nvSpPr>
        <p:spPr>
          <a:xfrm>
            <a:off x="3566252" y="13324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42" grpId="0" build="allAtOnce"/>
      <p:bldP spid="11044" grpId="0" build="allAtOnce"/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5" name="yt_shape_1104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b67fffa-6053-4439-85f8-5989820ac3ad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119" y="165316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建水实中期中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轴的负半轴上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46" name="yt_shape_11046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82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48" name="yt_shape_11048"/>
          <p:cNvSpPr txBox="1"/>
          <p:nvPr/>
        </p:nvSpPr>
        <p:spPr>
          <a:xfrm>
            <a:off x="540000" y="2810469"/>
            <a:ext cx="6206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试写出抛物线的对称轴和顶点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049"/>
          <p:cNvSpPr txBox="1"/>
          <p:nvPr/>
        </p:nvSpPr>
        <p:spPr>
          <a:xfrm>
            <a:off x="540000" y="3442136"/>
            <a:ext cx="672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50" name="yt_image_11050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0651" y="3442136"/>
            <a:ext cx="1641348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406565">
            <a:extLst>
              <a:ext uri="{FF2B5EF4-FFF2-40B4-BE49-F238E27FC236}">
                <a16:creationId xmlns:a16="http://schemas.microsoft.com/office/drawing/2014/main" id="{99DE10A5-A678-D560-1C56-DEEEF34A052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在抛物线上是否存在在一点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053"/>
              <p:cNvSpPr txBox="1"/>
              <p:nvPr/>
            </p:nvSpPr>
            <p:spPr>
              <a:xfrm>
                <a:off x="540000" y="1916832"/>
                <a:ext cx="11532664" cy="5149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不存在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假设存在点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是公共边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OAMC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是正方形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点坐标是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不在抛物线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即抛物线上不存在点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使得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MAC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10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832"/>
                <a:ext cx="11532664" cy="5149167"/>
              </a:xfrm>
              <a:prstGeom prst="rect">
                <a:avLst/>
              </a:prstGeom>
              <a:blipFill>
                <a:blip r:embed="rId2"/>
                <a:stretch>
                  <a:fillRect l="-1639" t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55" name="yt_image_110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0651" y="2011799"/>
            <a:ext cx="1641348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5" name="yt_shape_10985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图象的形状不变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只是顶点位置发生变化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的顶点为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的顶点为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8" name="yt_shape_1098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92cf5305-4e09-4586-9545-dea6e5dcb820.png&quot;}"/>
            </a:endParaRPr>
          </a:p>
        </p:txBody>
      </p:sp>
      <p:sp>
        <p:nvSpPr>
          <p:cNvPr id="10989" name="yt_shape_10989"/>
          <p:cNvSpPr txBox="1"/>
          <p:nvPr/>
        </p:nvSpPr>
        <p:spPr>
          <a:xfrm>
            <a:off x="540000" y="1662201"/>
            <a:ext cx="61539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990" name="yt_shape_10990"/>
          <p:cNvSpPr txBox="1"/>
          <p:nvPr/>
        </p:nvSpPr>
        <p:spPr>
          <a:xfrm>
            <a:off x="540119" y="21752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对于抛物线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对称轴是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顶点为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开口向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顶点是最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开口向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顶点是最</a:t>
            </a:r>
            <a:r>
              <a:rPr lang="zh-CN" altLang="zh-CN" sz="100" b="0" i="1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lang="zh-CN" altLang="zh-CN" sz="2400" b="0" i="1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91" name="yt_shape_10991"/>
          <p:cNvSpPr txBox="1"/>
          <p:nvPr/>
        </p:nvSpPr>
        <p:spPr>
          <a:xfrm>
            <a:off x="540000" y="3601332"/>
            <a:ext cx="5599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0992" name="yt_image_109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033" y="4426120"/>
            <a:ext cx="6763584" cy="130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4" name="yt_shape_10994"/>
          <p:cNvSpPr txBox="1"/>
          <p:nvPr/>
        </p:nvSpPr>
        <p:spPr>
          <a:xfrm>
            <a:off x="442745" y="5872609"/>
            <a:ext cx="7011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406357">
            <a:extLst>
              <a:ext uri="{FF2B5EF4-FFF2-40B4-BE49-F238E27FC236}">
                <a16:creationId xmlns:a16="http://schemas.microsoft.com/office/drawing/2014/main" id="{C81BA4B1-48B4-DD3D-9B5F-564CD25B1C6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06379">
            <a:extLst>
              <a:ext uri="{FF2B5EF4-FFF2-40B4-BE49-F238E27FC236}">
                <a16:creationId xmlns:a16="http://schemas.microsoft.com/office/drawing/2014/main" id="{512606A7-E05F-C3DA-5CBC-B1E28890445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CC81C0-C776-93A6-AFC4-6FB188911495}"/>
              </a:ext>
            </a:extLst>
          </p:cNvPr>
          <p:cNvSpPr txBox="1"/>
          <p:nvPr/>
        </p:nvSpPr>
        <p:spPr>
          <a:xfrm>
            <a:off x="6077796" y="2087213"/>
            <a:ext cx="981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A6B545-6E63-DCD0-9211-B4342F8BDD49}"/>
              </a:ext>
            </a:extLst>
          </p:cNvPr>
          <p:cNvSpPr txBox="1"/>
          <p:nvPr/>
        </p:nvSpPr>
        <p:spPr>
          <a:xfrm>
            <a:off x="8540007" y="2114960"/>
            <a:ext cx="180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21F32F-FB6E-EF65-3BD9-AE1CA877B542}"/>
              </a:ext>
            </a:extLst>
          </p:cNvPr>
          <p:cNvSpPr txBox="1"/>
          <p:nvPr/>
        </p:nvSpPr>
        <p:spPr>
          <a:xfrm>
            <a:off x="2415433" y="2590448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57A634-609B-E65B-4792-1F5AF7CACF61}"/>
              </a:ext>
            </a:extLst>
          </p:cNvPr>
          <p:cNvSpPr txBox="1"/>
          <p:nvPr/>
        </p:nvSpPr>
        <p:spPr>
          <a:xfrm>
            <a:off x="5047508" y="2590448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5635DE-E685-9251-A8C7-79400B55917E}"/>
              </a:ext>
            </a:extLst>
          </p:cNvPr>
          <p:cNvSpPr txBox="1"/>
          <p:nvPr/>
        </p:nvSpPr>
        <p:spPr>
          <a:xfrm>
            <a:off x="9317882" y="2590448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CDD367-6683-F5CD-25C4-7BF239347900}"/>
              </a:ext>
            </a:extLst>
          </p:cNvPr>
          <p:cNvSpPr txBox="1"/>
          <p:nvPr/>
        </p:nvSpPr>
        <p:spPr>
          <a:xfrm>
            <a:off x="1120033" y="3065936"/>
            <a:ext cx="82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kumimoji="0" lang="zh-CN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D901FC-B68C-2AA5-98DA-72B38A3CECA5}"/>
              </a:ext>
            </a:extLst>
          </p:cNvPr>
          <p:cNvSpPr txBox="1"/>
          <p:nvPr/>
        </p:nvSpPr>
        <p:spPr>
          <a:xfrm>
            <a:off x="5164864" y="3554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5" name="yt_shape_109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从一栋高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的大楼上掉下一个苹果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苹果离地面的高度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大致有如下关系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后苹果落到地面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96" name="yt_shape_10996"/>
          <p:cNvSpPr txBox="1"/>
          <p:nvPr/>
        </p:nvSpPr>
        <p:spPr>
          <a:xfrm>
            <a:off x="540000" y="1859435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0997" name="yt_table_10997" title="H_121.8451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328447"/>
              </p:ext>
            </p:extLst>
          </p:nvPr>
        </p:nvGraphicFramePr>
        <p:xfrm>
          <a:off x="540000" y="2338738"/>
          <a:ext cx="11111998" cy="154743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7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4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0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8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开口方向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顶点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最值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向上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最小值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向下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最大值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03CB99-01FC-6C0E-AEC4-B53B41520831}"/>
              </a:ext>
            </a:extLst>
          </p:cNvPr>
          <p:cNvSpPr txBox="1"/>
          <p:nvPr/>
        </p:nvSpPr>
        <p:spPr>
          <a:xfrm>
            <a:off x="50554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F9A573-8907-4F18-9340-B8943B8C3E1C}"/>
              </a:ext>
            </a:extLst>
          </p:cNvPr>
          <p:cNvSpPr txBox="1"/>
          <p:nvPr/>
        </p:nvSpPr>
        <p:spPr>
          <a:xfrm>
            <a:off x="3662381" y="290865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14AF92-64BC-10ED-2CEB-4CF7313D96FB}"/>
              </a:ext>
            </a:extLst>
          </p:cNvPr>
          <p:cNvSpPr txBox="1"/>
          <p:nvPr/>
        </p:nvSpPr>
        <p:spPr>
          <a:xfrm>
            <a:off x="5527918" y="2908657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046507-9158-E2B9-BAA0-DD40EB0D38FF}"/>
              </a:ext>
            </a:extLst>
          </p:cNvPr>
          <p:cNvSpPr txBox="1"/>
          <p:nvPr/>
        </p:nvSpPr>
        <p:spPr>
          <a:xfrm>
            <a:off x="7432554" y="292770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25861A-9349-FF1A-862E-7F42D377CEAA}"/>
              </a:ext>
            </a:extLst>
          </p:cNvPr>
          <p:cNvSpPr txBox="1"/>
          <p:nvPr/>
        </p:nvSpPr>
        <p:spPr>
          <a:xfrm>
            <a:off x="9834001" y="2908657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最小值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D148E-B1FE-32D2-1755-57A1E5F1A66F}"/>
              </a:ext>
            </a:extLst>
          </p:cNvPr>
          <p:cNvSpPr txBox="1"/>
          <p:nvPr/>
        </p:nvSpPr>
        <p:spPr>
          <a:xfrm>
            <a:off x="3662381" y="342446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1CCE3C-5DC4-3982-4858-07AE71D39E3F}"/>
              </a:ext>
            </a:extLst>
          </p:cNvPr>
          <p:cNvSpPr txBox="1"/>
          <p:nvPr/>
        </p:nvSpPr>
        <p:spPr>
          <a:xfrm>
            <a:off x="5527918" y="3424468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99BCB1-F506-1A43-6B12-505379955C4C}"/>
              </a:ext>
            </a:extLst>
          </p:cNvPr>
          <p:cNvSpPr txBox="1"/>
          <p:nvPr/>
        </p:nvSpPr>
        <p:spPr>
          <a:xfrm>
            <a:off x="7280154" y="34435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5799E6-C312-AABA-5678-D57ACCE38645}"/>
              </a:ext>
            </a:extLst>
          </p:cNvPr>
          <p:cNvSpPr txBox="1"/>
          <p:nvPr/>
        </p:nvSpPr>
        <p:spPr>
          <a:xfrm>
            <a:off x="9681601" y="3424468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9" name="yt_shape_10999"/>
          <p:cNvSpPr txBox="1"/>
          <p:nvPr/>
        </p:nvSpPr>
        <p:spPr>
          <a:xfrm>
            <a:off x="540000" y="900000"/>
            <a:ext cx="69906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之间的关系</a:t>
            </a:r>
          </a:p>
        </p:txBody>
      </p:sp>
      <p:sp>
        <p:nvSpPr>
          <p:cNvPr id="11000" name="yt_shape_11000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的图象的形状完全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只是位置不同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的图象可由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的图象上下平移得到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上加下减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平移的距离为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001" name="yt_shape_11001"/>
          <p:cNvSpPr txBox="1"/>
          <p:nvPr/>
        </p:nvSpPr>
        <p:spPr>
          <a:xfrm>
            <a:off x="540000" y="2839131"/>
            <a:ext cx="97526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个单位长度后得到函数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06434">
            <a:extLst>
              <a:ext uri="{FF2B5EF4-FFF2-40B4-BE49-F238E27FC236}">
                <a16:creationId xmlns:a16="http://schemas.microsoft.com/office/drawing/2014/main" id="{323509AE-11AD-00D5-ACBB-3D9F563A366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355112-6530-7D49-E67F-0B9FE0D1526B}"/>
              </a:ext>
            </a:extLst>
          </p:cNvPr>
          <p:cNvSpPr txBox="1"/>
          <p:nvPr/>
        </p:nvSpPr>
        <p:spPr>
          <a:xfrm>
            <a:off x="9252796" y="133931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A25A2C-FB07-8D37-F872-CC5A59C3F63F}"/>
              </a:ext>
            </a:extLst>
          </p:cNvPr>
          <p:cNvSpPr txBox="1"/>
          <p:nvPr/>
        </p:nvSpPr>
        <p:spPr>
          <a:xfrm>
            <a:off x="2278908" y="2303735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ED8F0B-6E40-5D89-982C-DD99B528C114}"/>
              </a:ext>
            </a:extLst>
          </p:cNvPr>
          <p:cNvSpPr txBox="1"/>
          <p:nvPr/>
        </p:nvSpPr>
        <p:spPr>
          <a:xfrm>
            <a:off x="8060464" y="2751131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3" name="yt_image_11003" title="H_192.391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154384"/>
            <a:ext cx="2164320" cy="244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5" name="yt_shape_11005"/>
          <p:cNvSpPr txBox="1"/>
          <p:nvPr/>
        </p:nvSpPr>
        <p:spPr>
          <a:xfrm>
            <a:off x="540000" y="1549281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分别指出它们的开口方向、对称轴以及顶点坐标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4" name="yt_shape_11002">
            <a:extLst>
              <a:ext uri="{FF2B5EF4-FFF2-40B4-BE49-F238E27FC236}">
                <a16:creationId xmlns:a16="http://schemas.microsoft.com/office/drawing/2014/main" id="{45F82444-9040-4D2D-8D04-3F22D27087BE}"/>
              </a:ext>
            </a:extLst>
          </p:cNvPr>
          <p:cNvSpPr txBox="1"/>
          <p:nvPr/>
        </p:nvSpPr>
        <p:spPr>
          <a:xfrm>
            <a:off x="540000" y="940127"/>
            <a:ext cx="73674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在同一直角坐标系中画出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1010">
            <a:extLst>
              <a:ext uri="{FF2B5EF4-FFF2-40B4-BE49-F238E27FC236}">
                <a16:creationId xmlns:a16="http://schemas.microsoft.com/office/drawing/2014/main" id="{6AA37772-A819-428E-8D4E-1B5B0A4915B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855303"/>
            <a:ext cx="2161413" cy="21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006">
            <a:extLst>
              <a:ext uri="{FF2B5EF4-FFF2-40B4-BE49-F238E27FC236}">
                <a16:creationId xmlns:a16="http://schemas.microsoft.com/office/drawing/2014/main" id="{139E62B3-1B0F-4280-867D-6F98128E1D00}"/>
              </a:ext>
            </a:extLst>
          </p:cNvPr>
          <p:cNvSpPr txBox="1"/>
          <p:nvPr/>
        </p:nvSpPr>
        <p:spPr>
          <a:xfrm>
            <a:off x="540001" y="2340972"/>
            <a:ext cx="736740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yt_shape_11007">
            <a:extLst>
              <a:ext uri="{FF2B5EF4-FFF2-40B4-BE49-F238E27FC236}">
                <a16:creationId xmlns:a16="http://schemas.microsoft.com/office/drawing/2014/main" id="{C64EC962-4869-4901-9724-057F96F8E1D4}"/>
              </a:ext>
            </a:extLst>
          </p:cNvPr>
          <p:cNvSpPr txBox="1"/>
          <p:nvPr/>
        </p:nvSpPr>
        <p:spPr>
          <a:xfrm>
            <a:off x="540000" y="3406071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画图象如图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8" name="yt_shape_11008">
            <a:extLst>
              <a:ext uri="{FF2B5EF4-FFF2-40B4-BE49-F238E27FC236}">
                <a16:creationId xmlns:a16="http://schemas.microsoft.com/office/drawing/2014/main" id="{4CE70C12-AE5C-46B9-8F33-738942E12079}"/>
              </a:ext>
            </a:extLst>
          </p:cNvPr>
          <p:cNvSpPr txBox="1"/>
          <p:nvPr/>
        </p:nvSpPr>
        <p:spPr>
          <a:xfrm>
            <a:off x="540000" y="3885374"/>
            <a:ext cx="67438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1009">
            <a:extLst>
              <a:ext uri="{FF2B5EF4-FFF2-40B4-BE49-F238E27FC236}">
                <a16:creationId xmlns:a16="http://schemas.microsoft.com/office/drawing/2014/main" id="{370C4E0F-25F3-4B09-8BE5-15CB7FBE8809}"/>
              </a:ext>
            </a:extLst>
          </p:cNvPr>
          <p:cNvSpPr txBox="1"/>
          <p:nvPr/>
        </p:nvSpPr>
        <p:spPr>
          <a:xfrm>
            <a:off x="540000" y="4364677"/>
            <a:ext cx="72054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D5866F-B807-4D74-B81B-C37DFE61BAFC}"/>
              </a:ext>
            </a:extLst>
          </p:cNvPr>
          <p:cNvSpPr txBox="1"/>
          <p:nvPr/>
        </p:nvSpPr>
        <p:spPr>
          <a:xfrm>
            <a:off x="6679339" y="229416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7FA7C5-5915-44B3-9903-62D28E96DD0D}"/>
              </a:ext>
            </a:extLst>
          </p:cNvPr>
          <p:cNvSpPr txBox="1"/>
          <p:nvPr/>
        </p:nvSpPr>
        <p:spPr>
          <a:xfrm>
            <a:off x="1055440" y="27784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2" name="yt_shape_11012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混淆平移抛物线与平移坐标轴</a:t>
            </a:r>
          </a:p>
        </p:txBody>
      </p:sp>
      <p:sp>
        <p:nvSpPr>
          <p:cNvPr id="11013" name="yt_shape_1101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在新坐标系中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此二次函数解析式为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014" name="yt_image_110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9925" y="2511364"/>
            <a:ext cx="1192149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06493">
            <a:extLst>
              <a:ext uri="{FF2B5EF4-FFF2-40B4-BE49-F238E27FC236}">
                <a16:creationId xmlns:a16="http://schemas.microsoft.com/office/drawing/2014/main" id="{A7DD114A-6969-A4AD-2C68-147E233D162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C9D542-1632-2498-1276-E62819C341D1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B8347E-BB04-EB12-4897-6CD55A8FD254}"/>
              </a:ext>
            </a:extLst>
          </p:cNvPr>
          <p:cNvSpPr txBox="1"/>
          <p:nvPr/>
        </p:nvSpPr>
        <p:spPr>
          <a:xfrm>
            <a:off x="4412508" y="1787053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6" name="yt_shape_1101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81652337-43b4-48aa-9a91-32e7c68dd619.png&quot;}"/>
            </a:endParaRPr>
          </a:p>
        </p:txBody>
      </p:sp>
      <p:sp>
        <p:nvSpPr>
          <p:cNvPr id="11017" name="yt_shape_11017"/>
          <p:cNvSpPr txBox="1"/>
          <p:nvPr/>
        </p:nvSpPr>
        <p:spPr>
          <a:xfrm>
            <a:off x="540000" y="1644183"/>
            <a:ext cx="111040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在同一直角坐标系中的大致图象可能是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018" name="yt_image_110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75850"/>
            <a:ext cx="138760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19" name="yt_image_110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7602" y="2275850"/>
            <a:ext cx="138760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2" name="yt_shape_11022"/>
          <p:cNvSpPr txBox="1"/>
          <p:nvPr/>
        </p:nvSpPr>
        <p:spPr>
          <a:xfrm>
            <a:off x="1033767" y="366916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023" name="yt_shape_11023"/>
          <p:cNvSpPr txBox="1"/>
          <p:nvPr/>
        </p:nvSpPr>
        <p:spPr>
          <a:xfrm>
            <a:off x="2789776" y="366916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pic>
        <p:nvPicPr>
          <p:cNvPr id="11024" name="yt_image_11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334088"/>
            <a:ext cx="138760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5" name="yt_image_110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7602" y="4334088"/>
            <a:ext cx="138760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8" name="yt_shape_11028"/>
          <p:cNvSpPr txBox="1"/>
          <p:nvPr/>
        </p:nvSpPr>
        <p:spPr>
          <a:xfrm>
            <a:off x="1042174" y="572740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029" name="yt_shape_11029"/>
          <p:cNvSpPr txBox="1"/>
          <p:nvPr/>
        </p:nvSpPr>
        <p:spPr>
          <a:xfrm>
            <a:off x="2781369" y="572740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406525">
            <a:extLst>
              <a:ext uri="{FF2B5EF4-FFF2-40B4-BE49-F238E27FC236}">
                <a16:creationId xmlns:a16="http://schemas.microsoft.com/office/drawing/2014/main" id="{9A8227F9-1FF9-04AF-D8B4-6FAB5C9AB37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8F3AC1-64F5-91E9-EE6B-2D76F1F8EBB0}"/>
              </a:ext>
            </a:extLst>
          </p:cNvPr>
          <p:cNvSpPr txBox="1"/>
          <p:nvPr/>
        </p:nvSpPr>
        <p:spPr>
          <a:xfrm>
            <a:off x="10616339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0" name="yt_shape_1103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31" name="yt_table_1103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465624"/>
              </p:ext>
            </p:extLst>
          </p:nvPr>
        </p:nvGraphicFramePr>
        <p:xfrm>
          <a:off x="540000" y="2011799"/>
          <a:ext cx="5281930" cy="848742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sp>
        <p:nvSpPr>
          <p:cNvPr id="11033" name="yt_shape_11033"/>
          <p:cNvSpPr txBox="1"/>
          <p:nvPr/>
        </p:nvSpPr>
        <p:spPr>
          <a:xfrm>
            <a:off x="540119" y="2911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34" name="yt_shape_11034"/>
              <p:cNvSpPr txBox="1"/>
              <p:nvPr/>
            </p:nvSpPr>
            <p:spPr>
              <a:xfrm>
                <a:off x="540119" y="387057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两条抛物线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与分别经过点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且平行于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轴的两条平行线围成的阴影部分的面积为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34" name="yt_shape_1103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70576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BA4BC5-240C-B1D7-3308-9FCBE3E99999}"/>
              </a:ext>
            </a:extLst>
          </p:cNvPr>
          <p:cNvSpPr txBox="1"/>
          <p:nvPr/>
        </p:nvSpPr>
        <p:spPr>
          <a:xfrm>
            <a:off x="36663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321449-8D55-CD67-1D14-F7763CE488D6}"/>
              </a:ext>
            </a:extLst>
          </p:cNvPr>
          <p:cNvSpPr txBox="1"/>
          <p:nvPr/>
        </p:nvSpPr>
        <p:spPr>
          <a:xfrm>
            <a:off x="2583708" y="3339823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8FA1D8-7D95-7E56-39B8-2C6DC850E181}"/>
              </a:ext>
            </a:extLst>
          </p:cNvPr>
          <p:cNvSpPr txBox="1"/>
          <p:nvPr/>
        </p:nvSpPr>
        <p:spPr>
          <a:xfrm>
            <a:off x="8052646" y="449521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036">
            <a:extLst>
              <a:ext uri="{FF2B5EF4-FFF2-40B4-BE49-F238E27FC236}">
                <a16:creationId xmlns:a16="http://schemas.microsoft.com/office/drawing/2014/main" id="{AC7AA159-52E3-49D2-97FC-D021486AB95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361" y="5013202"/>
            <a:ext cx="224713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1346</Words>
  <Application>Microsoft Office PowerPoint</Application>
  <PresentationFormat>宽屏</PresentationFormat>
  <Paragraphs>105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2023-05-05T05:33:04Z</dcterms:created>
  <dcterms:modified xsi:type="dcterms:W3CDTF">2023-05-18T09:35:53Z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