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9" r:id="rId4"/>
    <p:sldId id="370" r:id="rId5"/>
    <p:sldId id="374" r:id="rId6"/>
    <p:sldId id="377" r:id="rId7"/>
    <p:sldId id="381" r:id="rId8"/>
    <p:sldId id="395" r:id="rId9"/>
    <p:sldId id="383" r:id="rId10"/>
    <p:sldId id="388" r:id="rId11"/>
    <p:sldId id="392" r:id="rId12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540000" y="900000"/>
            <a:ext cx="2577629" cy="6664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700" b="0" i="0" u="none" spc="20100">
                <a:noFill/>
                <a:effectLst/>
                <a:latin typeface="Times New Roman" pitchFamily="37"/>
                <a:ea typeface="宋体" pitchFamily="37"/>
                <a:cs typeface="宋体" pitchFamily="37"/>
                <a:sym typeface="Finished"/>
              </a:rPr>
              <a:t>⁠</a:t>
            </a:r>
            <a:endParaRPr lang="zh-CN" altLang="zh-CN" sz="3700" b="0" i="0" u="none" spc="20100">
              <a:solidFill>
                <a:srgbClr val="1EE3CF"/>
              </a:solidFill>
              <a:effectLst/>
              <a:latin typeface="Times New Roman" pitchFamily="37"/>
              <a:ea typeface="宋体" pitchFamily="37"/>
              <a:cs typeface="宋体" pitchFamily="37"/>
              <a:sym typeface="Finished"/>
              <a:hlinkClick r:id="" action="ppaction://macro?name={&quot;type&quot;:&quot;ImageText&quot;,&quot;item&quot;:&quot;ImageText&quot;,&quot;path&quot;:&quot;\\ImageTexts\\32077678-82c9-43dc-9afa-5219e12b92fb.png&quot;}"/>
            </a:endParaRPr>
          </a:p>
        </p:txBody>
      </p:sp>
      <p:sp>
        <p:nvSpPr>
          <p:cNvPr id="10839" name="yt_shape_10839"/>
          <p:cNvSpPr txBox="1"/>
          <p:nvPr/>
        </p:nvSpPr>
        <p:spPr>
          <a:xfrm>
            <a:off x="540000" y="1617189"/>
            <a:ext cx="500136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一元二次方程的有关概念</a:t>
            </a:r>
          </a:p>
        </p:txBody>
      </p:sp>
      <p:sp>
        <p:nvSpPr>
          <p:cNvPr id="10840" name="yt_shape_10840"/>
          <p:cNvSpPr txBox="1"/>
          <p:nvPr/>
        </p:nvSpPr>
        <p:spPr>
          <a:xfrm>
            <a:off x="540119" y="21167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化成一般形式为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二次项系数是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一次项系数是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常数项是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841" name="yt_shape_10841"/>
          <p:cNvSpPr txBox="1"/>
          <p:nvPr/>
        </p:nvSpPr>
        <p:spPr>
          <a:xfrm>
            <a:off x="540000" y="3076189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4044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1903">
            <a:extLst>
              <a:ext uri="{FF2B5EF4-FFF2-40B4-BE49-F238E27FC236}">
                <a16:creationId xmlns:a16="http://schemas.microsoft.com/office/drawing/2014/main" id="{4F2F6996-3776-CFCA-975A-FDE7787E682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39"/>
            <a:ext cx="2425764" cy="608478"/>
          </a:xfrm>
          <a:prstGeom prst="rect">
            <a:avLst/>
          </a:prstGeom>
        </p:spPr>
      </p:pic>
      <p:pic>
        <p:nvPicPr>
          <p:cNvPr id="5" name="yt_shape_1684382381920">
            <a:extLst>
              <a:ext uri="{FF2B5EF4-FFF2-40B4-BE49-F238E27FC236}">
                <a16:creationId xmlns:a16="http://schemas.microsoft.com/office/drawing/2014/main" id="{801E3881-30FD-94A4-D9A3-784ED447C9B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57228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EFB80F-C0FB-451F-045A-F0BAD8D2F589}"/>
              </a:ext>
            </a:extLst>
          </p:cNvPr>
          <p:cNvSpPr txBox="1"/>
          <p:nvPr/>
        </p:nvSpPr>
        <p:spPr>
          <a:xfrm>
            <a:off x="7281121" y="2069948"/>
            <a:ext cx="222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5DC8EE-CD86-1895-4816-DA1D26B4E2D5}"/>
              </a:ext>
            </a:extLst>
          </p:cNvPr>
          <p:cNvSpPr txBox="1"/>
          <p:nvPr/>
        </p:nvSpPr>
        <p:spPr>
          <a:xfrm>
            <a:off x="1059708" y="25454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0C473D-CF55-D308-083B-7AF4C0517AD2}"/>
              </a:ext>
            </a:extLst>
          </p:cNvPr>
          <p:cNvSpPr txBox="1"/>
          <p:nvPr/>
        </p:nvSpPr>
        <p:spPr>
          <a:xfrm>
            <a:off x="3955308" y="25454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381B1B-792B-5970-A49B-9E02339C9767}"/>
              </a:ext>
            </a:extLst>
          </p:cNvPr>
          <p:cNvSpPr txBox="1"/>
          <p:nvPr/>
        </p:nvSpPr>
        <p:spPr>
          <a:xfrm>
            <a:off x="6241308" y="25454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ADEC09-38ED-B9AD-DC63-1329FAE81CF2}"/>
              </a:ext>
            </a:extLst>
          </p:cNvPr>
          <p:cNvSpPr txBox="1"/>
          <p:nvPr/>
        </p:nvSpPr>
        <p:spPr>
          <a:xfrm>
            <a:off x="8824051" y="302938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4044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0" name="yt_shape_10890"/>
          <p:cNvSpPr txBox="1"/>
          <p:nvPr/>
        </p:nvSpPr>
        <p:spPr>
          <a:xfrm>
            <a:off x="540000" y="900000"/>
            <a:ext cx="339836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265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265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cb0950ca-0889-435d-847e-5cd8cfed31d5.png&quot;}"/>
            </a:endParaRPr>
          </a:p>
        </p:txBody>
      </p:sp>
      <p:sp>
        <p:nvSpPr>
          <p:cNvPr id="10891" name="yt_shape_10891"/>
          <p:cNvSpPr txBox="1"/>
          <p:nvPr/>
        </p:nvSpPr>
        <p:spPr>
          <a:xfrm>
            <a:off x="540119" y="16531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92" name="yt_table_10892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818861"/>
              </p:ext>
            </p:extLst>
          </p:nvPr>
        </p:nvGraphicFramePr>
        <p:xfrm>
          <a:off x="540000" y="2764959"/>
          <a:ext cx="5724843" cy="848742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894" name="yt_shape_10894"/>
          <p:cNvSpPr txBox="1"/>
          <p:nvPr/>
        </p:nvSpPr>
        <p:spPr>
          <a:xfrm>
            <a:off x="540119" y="3664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95" name="yt_shape_10895"/>
              <p:cNvSpPr txBox="1"/>
              <p:nvPr/>
            </p:nvSpPr>
            <p:spPr>
              <a:xfrm>
                <a:off x="540000" y="4623736"/>
                <a:ext cx="7984558" cy="586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895" name="yt_shape_10895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3736"/>
                <a:ext cx="7984558" cy="586379"/>
              </a:xfrm>
              <a:prstGeom prst="rect">
                <a:avLst/>
              </a:prstGeom>
              <a:blipFill>
                <a:blip r:embed="rId2"/>
                <a:stretch>
                  <a:fillRect l="-2368" r="-458" b="-2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84382382073">
            <a:extLst>
              <a:ext uri="{FF2B5EF4-FFF2-40B4-BE49-F238E27FC236}">
                <a16:creationId xmlns:a16="http://schemas.microsoft.com/office/drawing/2014/main" id="{FCFEE483-6907-B067-594B-B4815F7B5F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477"/>
            <a:ext cx="3238564" cy="6466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38A354-E968-8512-28F3-E8BF32A62299}"/>
              </a:ext>
            </a:extLst>
          </p:cNvPr>
          <p:cNvSpPr txBox="1"/>
          <p:nvPr/>
        </p:nvSpPr>
        <p:spPr>
          <a:xfrm>
            <a:off x="2888508" y="20818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8F684-AE92-FD32-07FE-AE3B3351CEC4}"/>
              </a:ext>
            </a:extLst>
          </p:cNvPr>
          <p:cNvSpPr txBox="1"/>
          <p:nvPr/>
        </p:nvSpPr>
        <p:spPr>
          <a:xfrm>
            <a:off x="2109046" y="409298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DD477C-6592-2257-B3C0-50B59F350EFD}"/>
                  </a:ext>
                </a:extLst>
              </p:cNvPr>
              <p:cNvSpPr txBox="1"/>
              <p:nvPr/>
            </p:nvSpPr>
            <p:spPr>
              <a:xfrm>
                <a:off x="6231664" y="4495980"/>
                <a:ext cx="2153349" cy="674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5" name="文本框 4" descr="{'rangeId': 18, 'hasSerialNum': 1, 'mathAnswerShape': 1}">
                <a:extLst>
                  <a:ext uri="{FF2B5EF4-FFF2-40B4-BE49-F238E27FC236}">
                    <a16:creationId xmlns:a16="http://schemas.microsoft.com/office/drawing/2014/main" id="{87DD477C-6592-2257-B3C0-50B59F350E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1664" y="4495980"/>
                <a:ext cx="2153349" cy="674320"/>
              </a:xfrm>
              <a:prstGeom prst="rect">
                <a:avLst/>
              </a:prstGeom>
              <a:blipFill>
                <a:blip r:embed="rId4"/>
                <a:stretch>
                  <a:fillRect l="-4249" b="-1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7" name="yt_shape_10897"/>
              <p:cNvSpPr txBox="1"/>
              <p:nvPr/>
            </p:nvSpPr>
            <p:spPr>
              <a:xfrm>
                <a:off x="540119" y="900000"/>
                <a:ext cx="11111999" cy="28381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昆明市模拟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为增强学生身体素质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某校开展篮球比赛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赛制为单循环形式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每两队之间赛一场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现计划安排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场比赛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应安排多少个球队参赛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设安排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个球队参赛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则可列方程式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  <a:p>
                <a:pPr algn="l" eaLnBrk="1" fontAlgn="b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云南省中考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定义运算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m*n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*x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97" name="yt_shape_1089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838149"/>
              </a:xfrm>
              <a:prstGeom prst="rect">
                <a:avLst/>
              </a:prstGeom>
              <a:blipFill>
                <a:blip r:embed="rId2"/>
                <a:stretch>
                  <a:fillRect l="-1701" t="-2581" r="-714" b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1B13FC-F00E-DAD3-1FD0-F3A4EEF3DF12}"/>
                  </a:ext>
                </a:extLst>
              </p:cNvPr>
              <p:cNvSpPr txBox="1"/>
              <p:nvPr/>
            </p:nvSpPr>
            <p:spPr>
              <a:xfrm>
                <a:off x="4183908" y="1682879"/>
                <a:ext cx="2559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1B13FC-F00E-DAD3-1FD0-F3A4EEF3D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908" y="1682879"/>
                <a:ext cx="2559749" cy="765061"/>
              </a:xfrm>
              <a:prstGeom prst="rect">
                <a:avLst/>
              </a:prstGeom>
              <a:blipFill>
                <a:blip r:embed="rId3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EF89E2-1BA4-8D0B-C980-F62502CF9211}"/>
                  </a:ext>
                </a:extLst>
              </p:cNvPr>
              <p:cNvSpPr txBox="1"/>
              <p:nvPr/>
            </p:nvSpPr>
            <p:spPr>
              <a:xfrm>
                <a:off x="4318846" y="2870157"/>
                <a:ext cx="2062987" cy="7380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fontAlgn="b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mathAnswerShape': 1}">
                <a:extLst>
                  <a:ext uri="{FF2B5EF4-FFF2-40B4-BE49-F238E27FC236}">
                    <a16:creationId xmlns:a16="http://schemas.microsoft.com/office/drawing/2014/main" id="{11EF89E2-1BA4-8D0B-C980-F62502CF92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846" y="2870157"/>
                <a:ext cx="2062987" cy="738010"/>
              </a:xfrm>
              <a:prstGeom prst="rect">
                <a:avLst/>
              </a:prstGeom>
              <a:blipFill>
                <a:blip r:embed="rId4"/>
                <a:stretch>
                  <a:fillRect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一元二次方程的解法</a:t>
            </a:r>
          </a:p>
        </p:txBody>
      </p:sp>
      <p:sp>
        <p:nvSpPr>
          <p:cNvPr id="10843" name="yt_shape_10843"/>
          <p:cNvSpPr txBox="1"/>
          <p:nvPr/>
        </p:nvSpPr>
        <p:spPr>
          <a:xfrm>
            <a:off x="540000" y="1399565"/>
            <a:ext cx="7274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44" name="yt_table_10844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714986"/>
              </p:ext>
            </p:extLst>
          </p:nvPr>
        </p:nvGraphicFramePr>
        <p:xfrm>
          <a:off x="540000" y="2031232"/>
          <a:ext cx="6975793" cy="848742"/>
        </p:xfrm>
        <a:graphic>
          <a:graphicData uri="http://schemas.openxmlformats.org/drawingml/2006/table">
            <a:tbl>
              <a:tblPr/>
              <a:tblGrid>
                <a:gridCol w="3792855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3182938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pic>
        <p:nvPicPr>
          <p:cNvPr id="3" name="yt_shape_1684382381945">
            <a:extLst>
              <a:ext uri="{FF2B5EF4-FFF2-40B4-BE49-F238E27FC236}">
                <a16:creationId xmlns:a16="http://schemas.microsoft.com/office/drawing/2014/main" id="{5FE565F1-9EEB-EE55-1CBA-F7EB7B6BA0C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80B300-84ED-E968-B924-4D32E2C8ACDF}"/>
              </a:ext>
            </a:extLst>
          </p:cNvPr>
          <p:cNvSpPr txBox="1"/>
          <p:nvPr/>
        </p:nvSpPr>
        <p:spPr>
          <a:xfrm>
            <a:off x="68412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40000" y="900000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用适当的方法解下列方程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47" name="yt_shape_10847"/>
          <p:cNvSpPr txBox="1"/>
          <p:nvPr/>
        </p:nvSpPr>
        <p:spPr>
          <a:xfrm>
            <a:off x="540000" y="1379303"/>
            <a:ext cx="2837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48" name="yt_shape_10848"/>
              <p:cNvSpPr txBox="1"/>
              <p:nvPr/>
            </p:nvSpPr>
            <p:spPr>
              <a:xfrm>
                <a:off x="540000" y="1858606"/>
                <a:ext cx="6000040" cy="243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配方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开方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48" name="yt_shape_10848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6000040" cy="2431371"/>
              </a:xfrm>
              <a:prstGeom prst="rect">
                <a:avLst/>
              </a:prstGeom>
              <a:blipFill>
                <a:blip r:embed="rId2"/>
                <a:stretch>
                  <a:fillRect l="-3150" t="-2256" r="-2134" b="-6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50" name="yt_shape_10850"/>
          <p:cNvSpPr txBox="1"/>
          <p:nvPr/>
        </p:nvSpPr>
        <p:spPr>
          <a:xfrm>
            <a:off x="540000" y="4340765"/>
            <a:ext cx="2606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1" name="yt_shape_10851"/>
              <p:cNvSpPr txBox="1"/>
              <p:nvPr/>
            </p:nvSpPr>
            <p:spPr>
              <a:xfrm>
                <a:off x="540000" y="4820068"/>
                <a:ext cx="5163273" cy="1682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FF0000"/>
                            </a:solidFill>
                            <a:effectLst/>
                            <a:latin typeface="Times New Roman" panose="02040503050406030204" pitchFamily="12" charset="0"/>
                            <a:ea typeface="宋体" panose="02040503050406030204" pitchFamily="12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61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51" name="yt_shape_10851" descr="{&quot;rangeId&quot;:5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20068"/>
                <a:ext cx="5163273" cy="1682640"/>
              </a:xfrm>
              <a:prstGeom prst="rect">
                <a:avLst/>
              </a:prstGeom>
              <a:blipFill>
                <a:blip r:embed="rId3"/>
                <a:stretch>
                  <a:fillRect l="-3660" t="-3261" r="-2597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48" grpId="0" build="allAtOnce"/>
      <p:bldP spid="1085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494314" y="900000"/>
            <a:ext cx="7862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一元二次方程的根的判别式及根与系数的关系</a:t>
            </a:r>
          </a:p>
        </p:txBody>
      </p:sp>
      <p:sp>
        <p:nvSpPr>
          <p:cNvPr id="10854" name="yt_shape_1085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则这两根之积为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855" name="yt_table_10855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874935"/>
                  </p:ext>
                </p:extLst>
              </p:nvPr>
            </p:nvGraphicFramePr>
            <p:xfrm>
              <a:off x="540000" y="2511364"/>
              <a:ext cx="7557453" cy="6359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2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2" charset="0"/>
                                      <a:ea typeface="Cambria Math" panose="02040503050406030204" pitchFamily="12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855" name="yt_table_10855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874935"/>
                  </p:ext>
                </p:extLst>
              </p:nvPr>
            </p:nvGraphicFramePr>
            <p:xfrm>
              <a:off x="540000" y="2511364"/>
              <a:ext cx="7557453" cy="6359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0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094"/>
                        </a:ext>
                      </a:extLst>
                    </a:gridCol>
                    <a:gridCol w="1390650">
                      <a:extLst>
                        <a:ext uri="{9D8B030D-6E8A-4147-A177-3AD203B41FA5}">
                          <a16:colId xmlns:a16="http://schemas.microsoft.com/office/drawing/2014/main" val="1009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421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7297" r="-14810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4298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56" name="yt_shape_10856"/>
              <p:cNvSpPr txBox="1"/>
              <p:nvPr/>
            </p:nvSpPr>
            <p:spPr>
              <a:xfrm>
                <a:off x="540119" y="3197964"/>
                <a:ext cx="11111999" cy="908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黔东南州中考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856" name="yt_shape_108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7964"/>
                <a:ext cx="11111999" cy="908647"/>
              </a:xfrm>
              <a:prstGeom prst="rect">
                <a:avLst/>
              </a:prstGeom>
              <a:blipFill>
                <a:blip r:embed="rId3"/>
                <a:stretch>
                  <a:fillRect l="-1701" t="-6040" r="-1701" b="-201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58" name="yt_table_10858" title="H_33.7050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00870"/>
              </p:ext>
            </p:extLst>
          </p:nvPr>
        </p:nvGraphicFramePr>
        <p:xfrm>
          <a:off x="540000" y="4309763"/>
          <a:ext cx="7505066" cy="428054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sp>
        <p:nvSpPr>
          <p:cNvPr id="10860" name="yt_shape_10860"/>
          <p:cNvSpPr txBox="1"/>
          <p:nvPr/>
        </p:nvSpPr>
        <p:spPr>
          <a:xfrm>
            <a:off x="540119" y="47885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1980">
            <a:extLst>
              <a:ext uri="{FF2B5EF4-FFF2-40B4-BE49-F238E27FC236}">
                <a16:creationId xmlns:a16="http://schemas.microsoft.com/office/drawing/2014/main" id="{6BBDA75E-BE96-07C8-95E9-0205228B570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626FBB-2832-521C-62B0-23FD1FF0D6FF}"/>
              </a:ext>
            </a:extLst>
          </p:cNvPr>
          <p:cNvSpPr txBox="1"/>
          <p:nvPr/>
        </p:nvSpPr>
        <p:spPr>
          <a:xfrm>
            <a:off x="3193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C607C-253A-56D2-80A9-1F90BABE6583}"/>
              </a:ext>
            </a:extLst>
          </p:cNvPr>
          <p:cNvSpPr txBox="1"/>
          <p:nvPr/>
        </p:nvSpPr>
        <p:spPr>
          <a:xfrm>
            <a:off x="5524774" y="3626646"/>
            <a:ext cx="383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A572EA-6112-057A-864F-334D19F4E207}"/>
              </a:ext>
            </a:extLst>
          </p:cNvPr>
          <p:cNvSpPr txBox="1"/>
          <p:nvPr/>
        </p:nvSpPr>
        <p:spPr>
          <a:xfrm>
            <a:off x="1059708" y="521719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1" name="yt_shape_1086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有两个不等的实数根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62" name="yt_shape_10862"/>
          <p:cNvSpPr txBox="1"/>
          <p:nvPr/>
        </p:nvSpPr>
        <p:spPr>
          <a:xfrm>
            <a:off x="540000" y="1796147"/>
            <a:ext cx="3060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63" name="yt_shape_10863"/>
              <p:cNvSpPr txBox="1"/>
              <p:nvPr/>
            </p:nvSpPr>
            <p:spPr>
              <a:xfrm>
                <a:off x="540000" y="2275450"/>
                <a:ext cx="7506863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63" name="yt_shape_10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5450"/>
                <a:ext cx="7506863" cy="1119987"/>
              </a:xfrm>
              <a:prstGeom prst="rect">
                <a:avLst/>
              </a:prstGeom>
              <a:blipFill>
                <a:blip r:embed="rId2"/>
                <a:stretch>
                  <a:fillRect l="-2518" t="-4348" r="-154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65" name="yt_shape_10865"/>
          <p:cNvSpPr txBox="1"/>
          <p:nvPr/>
        </p:nvSpPr>
        <p:spPr>
          <a:xfrm>
            <a:off x="540000" y="3446225"/>
            <a:ext cx="3460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66" name="yt_shape_10866"/>
              <p:cNvSpPr txBox="1"/>
              <p:nvPr/>
            </p:nvSpPr>
            <p:spPr>
              <a:xfrm>
                <a:off x="540000" y="3925528"/>
                <a:ext cx="4794582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>
          <p:sp>
            <p:nvSpPr>
              <p:cNvPr id="10866" name="yt_shape_108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5528"/>
                <a:ext cx="4794582" cy="2547942"/>
              </a:xfrm>
              <a:prstGeom prst="rect">
                <a:avLst/>
              </a:prstGeom>
              <a:blipFill>
                <a:blip r:embed="rId3"/>
                <a:stretch>
                  <a:fillRect l="-3944" t="-2153" r="-30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3" grpId="0" build="allAtOnce"/>
      <p:bldP spid="1086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000" y="900000"/>
            <a:ext cx="438581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一元二次方程的应用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某校规划在一个长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的矩形场地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上修建同样宽的三条小路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使其中两条与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另一条与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其余部分种草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如果草坪部分的总面积为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设小路的宽为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满足的方程是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870" name="yt_image_108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9590" y="2991495"/>
            <a:ext cx="1972818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2" name="yt_shape_10872"/>
          <p:cNvSpPr txBox="1"/>
          <p:nvPr/>
        </p:nvSpPr>
        <p:spPr>
          <a:xfrm>
            <a:off x="540119" y="40787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月份的营业额为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月的增长率相同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则增长率为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2014">
            <a:extLst>
              <a:ext uri="{FF2B5EF4-FFF2-40B4-BE49-F238E27FC236}">
                <a16:creationId xmlns:a16="http://schemas.microsoft.com/office/drawing/2014/main" id="{9CB0D2AA-A206-8D23-06F9-1EA413B55DE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1524B4-3EC5-3DB7-CD1A-5FB56C012914}"/>
              </a:ext>
            </a:extLst>
          </p:cNvPr>
          <p:cNvSpPr txBox="1"/>
          <p:nvPr/>
        </p:nvSpPr>
        <p:spPr>
          <a:xfrm>
            <a:off x="5833321" y="2290288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E1CB82-6696-A83B-A367-27FEBF8D8A36}"/>
              </a:ext>
            </a:extLst>
          </p:cNvPr>
          <p:cNvSpPr txBox="1"/>
          <p:nvPr/>
        </p:nvSpPr>
        <p:spPr>
          <a:xfrm>
            <a:off x="4717308" y="4493990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20%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" name="yt_shape_10874"/>
          <p:cNvSpPr txBox="1"/>
          <p:nvPr/>
        </p:nvSpPr>
        <p:spPr>
          <a:xfrm>
            <a:off x="540000" y="2360786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875"/>
              <p:cNvSpPr txBox="1"/>
              <p:nvPr/>
            </p:nvSpPr>
            <p:spPr>
              <a:xfrm>
                <a:off x="540000" y="2992453"/>
                <a:ext cx="7511672" cy="1931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30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80.</a:t>
                </a:r>
              </a:p>
            </p:txBody>
          </p:sp>
        </mc:Choice>
        <mc:Fallback>
          <p:sp>
            <p:nvSpPr>
              <p:cNvPr id="2" name="yt_shape_10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92453"/>
                <a:ext cx="7511672" cy="1931811"/>
              </a:xfrm>
              <a:prstGeom prst="rect">
                <a:avLst/>
              </a:prstGeom>
              <a:blipFill>
                <a:blip r:embed="rId2"/>
                <a:stretch>
                  <a:fillRect l="-2516" t="-5994" r="-1461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77" name="yt_image_108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1085" y="2992453"/>
            <a:ext cx="274091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873">
            <a:extLst>
              <a:ext uri="{FF2B5EF4-FFF2-40B4-BE49-F238E27FC236}">
                <a16:creationId xmlns:a16="http://schemas.microsoft.com/office/drawing/2014/main" id="{9DE31B73-19A5-49BF-8D4D-15BB5A1D26DC}"/>
              </a:ext>
            </a:extLst>
          </p:cNvPr>
          <p:cNvSpPr txBox="1"/>
          <p:nvPr/>
        </p:nvSpPr>
        <p:spPr>
          <a:xfrm>
            <a:off x="540000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麒麟区校级月考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某农户生产经营一种农产品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已知这种农产品的成本价为每千克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经市场调查发现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该产品每天的销量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之间满足一次函数关系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该农户想要每天获得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元的利润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又要让利消费者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销售价定为每千克多少元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0880"/>
          <p:cNvSpPr txBox="1"/>
          <p:nvPr/>
        </p:nvSpPr>
        <p:spPr>
          <a:xfrm>
            <a:off x="540000" y="2011799"/>
            <a:ext cx="696665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要让利消费者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</a:p>
        </p:txBody>
      </p:sp>
      <p:pic>
        <p:nvPicPr>
          <p:cNvPr id="10881" name="yt_image_108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1085" y="2011799"/>
            <a:ext cx="274091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3" name="yt_shape_10883"/>
          <p:cNvSpPr txBox="1"/>
          <p:nvPr/>
        </p:nvSpPr>
        <p:spPr>
          <a:xfrm>
            <a:off x="540000" y="441111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销售价应定为每千克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88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4" name="yt_shape_10884"/>
          <p:cNvSpPr txBox="1"/>
          <p:nvPr/>
        </p:nvSpPr>
        <p:spPr>
          <a:xfrm>
            <a:off x="469468" y="900000"/>
            <a:ext cx="2693045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3850" b="0" i="0" u="none" spc="199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199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59de50a7-1bb9-483e-b525-ae401386d495.png&quot;}"/>
            </a:endParaRPr>
          </a:p>
        </p:txBody>
      </p:sp>
      <p:sp>
        <p:nvSpPr>
          <p:cNvPr id="10885" name="yt_shape_10885"/>
          <p:cNvSpPr txBox="1"/>
          <p:nvPr/>
        </p:nvSpPr>
        <p:spPr>
          <a:xfrm>
            <a:off x="540119" y="1644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黔西南州中考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86" name="yt_table_10886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37193"/>
              </p:ext>
            </p:extLst>
          </p:nvPr>
        </p:nvGraphicFramePr>
        <p:xfrm>
          <a:off x="540000" y="2755982"/>
          <a:ext cx="5997893" cy="848742"/>
        </p:xfrm>
        <a:graphic>
          <a:graphicData uri="http://schemas.openxmlformats.org/drawingml/2006/table">
            <a:tbl>
              <a:tblPr/>
              <a:tblGrid>
                <a:gridCol w="3456305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10888" name="yt_shape_10888"/>
          <p:cNvSpPr txBox="1"/>
          <p:nvPr/>
        </p:nvSpPr>
        <p:spPr>
          <a:xfrm>
            <a:off x="540119" y="36553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的一条对角线长为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889" name="yt_shape_10889"/>
          <p:cNvSpPr txBox="1"/>
          <p:nvPr/>
        </p:nvSpPr>
        <p:spPr>
          <a:xfrm>
            <a:off x="540000" y="4614759"/>
            <a:ext cx="10557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82050">
            <a:extLst>
              <a:ext uri="{FF2B5EF4-FFF2-40B4-BE49-F238E27FC236}">
                <a16:creationId xmlns:a16="http://schemas.microsoft.com/office/drawing/2014/main" id="{545EFD45-0BF4-817D-37DA-0C6C3669934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29"/>
            <a:ext cx="2400364" cy="6352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197125-6105-F57E-4A12-B4ADC01E25A7}"/>
              </a:ext>
            </a:extLst>
          </p:cNvPr>
          <p:cNvSpPr txBox="1"/>
          <p:nvPr/>
        </p:nvSpPr>
        <p:spPr>
          <a:xfrm>
            <a:off x="3413971" y="2072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AF31E4-3B59-4449-DFF1-5ADA49DDD075}"/>
              </a:ext>
            </a:extLst>
          </p:cNvPr>
          <p:cNvSpPr txBox="1"/>
          <p:nvPr/>
        </p:nvSpPr>
        <p:spPr>
          <a:xfrm>
            <a:off x="3988646" y="408400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E2AA78-873D-1773-53A6-CE22EAA07FFF}"/>
              </a:ext>
            </a:extLst>
          </p:cNvPr>
          <p:cNvSpPr txBox="1"/>
          <p:nvPr/>
        </p:nvSpPr>
        <p:spPr>
          <a:xfrm>
            <a:off x="10295664" y="45679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1352</Words>
  <Application>Microsoft Office PowerPoint</Application>
  <PresentationFormat>宽屏</PresentationFormat>
  <Paragraphs>96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50</cp:revision>
  <dcterms:created xsi:type="dcterms:W3CDTF">2023-05-05T05:33:04Z</dcterms:created>
  <dcterms:modified xsi:type="dcterms:W3CDTF">2023-05-18T09:23:55Z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