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0" r:id="rId8"/>
    <p:sldId id="371" r:id="rId9"/>
    <p:sldId id="372" r:id="rId10"/>
    <p:sldId id="374" r:id="rId11"/>
    <p:sldId id="378" r:id="rId12"/>
    <p:sldId id="382" r:id="rId13"/>
    <p:sldId id="380" r:id="rId14"/>
    <p:sldId id="383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32" name="yt_image_111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34" name="yt_image_11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6" name="yt_shape_11136"/>
          <p:cNvSpPr txBox="1"/>
          <p:nvPr/>
        </p:nvSpPr>
        <p:spPr>
          <a:xfrm>
            <a:off x="540000" y="2203253"/>
            <a:ext cx="75309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37" name="yt_shape_11137"/>
          <p:cNvSpPr txBox="1"/>
          <p:nvPr/>
        </p:nvSpPr>
        <p:spPr>
          <a:xfrm>
            <a:off x="540000" y="268255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138" name="yt_shape_11138"/>
          <p:cNvSpPr txBox="1"/>
          <p:nvPr/>
        </p:nvSpPr>
        <p:spPr>
          <a:xfrm>
            <a:off x="540119" y="31618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都在该抛物线上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39" name="yt_shape_11139"/>
          <p:cNvSpPr txBox="1"/>
          <p:nvPr/>
        </p:nvSpPr>
        <p:spPr>
          <a:xfrm>
            <a:off x="540119" y="41212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运用待定系数法即可求出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140" name="yt_shape_11140"/>
          <p:cNvSpPr txBox="1"/>
          <p:nvPr/>
        </p:nvSpPr>
        <p:spPr>
          <a:xfrm>
            <a:off x="540119" y="5080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先求得抛物线的对称轴为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在对称轴左侧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从而判断出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4" name="yt_shape_11174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3be87d5-4f3b-4081-81fe-4c587a6f4eeb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75" name="yt_shape_11175"/>
              <p:cNvSpPr txBox="1"/>
              <p:nvPr/>
            </p:nvSpPr>
            <p:spPr>
              <a:xfrm>
                <a:off x="540119" y="1644183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昭阳区校级期中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三点都在二次函数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75" name="yt_shape_1117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59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77" name="yt_table_1117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529"/>
              </p:ext>
            </p:extLst>
          </p:nvPr>
        </p:nvGraphicFramePr>
        <p:xfrm>
          <a:off x="540000" y="2953856"/>
          <a:ext cx="5281930" cy="848742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1179" name="yt_shape_11179"/>
          <p:cNvSpPr txBox="1"/>
          <p:nvPr/>
        </p:nvSpPr>
        <p:spPr>
          <a:xfrm>
            <a:off x="540119" y="3853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轴翻折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则变换后所得抛物线的顶点坐标为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27215">
            <a:extLst>
              <a:ext uri="{FF2B5EF4-FFF2-40B4-BE49-F238E27FC236}">
                <a16:creationId xmlns:a16="http://schemas.microsoft.com/office/drawing/2014/main" id="{CEBE7CD1-30CC-FA43-C7B9-F200A15DBAF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BDF4D9-4489-5DD5-DFB2-F68A79C9E700}"/>
              </a:ext>
            </a:extLst>
          </p:cNvPr>
          <p:cNvSpPr txBox="1"/>
          <p:nvPr/>
        </p:nvSpPr>
        <p:spPr>
          <a:xfrm>
            <a:off x="8541596" y="22688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F4DA8D-2706-9216-C7B7-A05B729ED350}"/>
              </a:ext>
            </a:extLst>
          </p:cNvPr>
          <p:cNvSpPr txBox="1"/>
          <p:nvPr/>
        </p:nvSpPr>
        <p:spPr>
          <a:xfrm>
            <a:off x="3498108" y="428188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1" name="yt_shape_11181"/>
          <p:cNvSpPr txBox="1"/>
          <p:nvPr/>
        </p:nvSpPr>
        <p:spPr>
          <a:xfrm>
            <a:off x="540000" y="2290061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求喷出的水流离地面的最大高度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182"/>
          <p:cNvSpPr txBox="1"/>
          <p:nvPr/>
        </p:nvSpPr>
        <p:spPr>
          <a:xfrm>
            <a:off x="540119" y="2921728"/>
            <a:ext cx="9313493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水流喷出的高度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与水平距离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之间的函数关系式为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喷出的水流离地面的最大高度为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2.25m.</a:t>
            </a:r>
          </a:p>
        </p:txBody>
      </p:sp>
      <p:pic>
        <p:nvPicPr>
          <p:cNvPr id="11183" name="yt_image_111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9493" y="2921728"/>
            <a:ext cx="1762506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5" name="yt_shape_11185"/>
          <p:cNvSpPr txBox="1"/>
          <p:nvPr/>
        </p:nvSpPr>
        <p:spPr>
          <a:xfrm>
            <a:off x="540000" y="484101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求喷嘴离地面的高度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3" name="yt_shape_11186"/>
          <p:cNvSpPr txBox="1"/>
          <p:nvPr/>
        </p:nvSpPr>
        <p:spPr>
          <a:xfrm>
            <a:off x="540000" y="5472681"/>
            <a:ext cx="69922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喷嘴离地面的高度为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1.25m.</a:t>
            </a:r>
          </a:p>
        </p:txBody>
      </p:sp>
      <p:sp>
        <p:nvSpPr>
          <p:cNvPr id="7" name="yt_shape_11180">
            <a:extLst>
              <a:ext uri="{FF2B5EF4-FFF2-40B4-BE49-F238E27FC236}">
                <a16:creationId xmlns:a16="http://schemas.microsoft.com/office/drawing/2014/main" id="{59AF4883-6C66-470B-8E86-7152D11112C3}"/>
              </a:ext>
            </a:extLst>
          </p:cNvPr>
          <p:cNvSpPr txBox="1"/>
          <p:nvPr/>
        </p:nvSpPr>
        <p:spPr>
          <a:xfrm>
            <a:off x="539637" y="85862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如图是某公园一喷水池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在水池中央有一垂直于地面的喷水柱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喷水时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水流在各方向沿形状相同的抛物线落下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若水流喷出的高度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与水平距离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9" name="yt_shape_111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若把喷水池改成圆形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则水池半径至少为多少时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才能使喷出的水流不落在水池外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4" name="yt_shape_11190"/>
          <p:cNvSpPr txBox="1"/>
          <p:nvPr/>
        </p:nvSpPr>
        <p:spPr>
          <a:xfrm>
            <a:off x="540000" y="2011799"/>
            <a:ext cx="808715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水池半径至少为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才能使喷出的水流不落在水池外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91" name="yt_image_111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9493" y="2011799"/>
            <a:ext cx="1762506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3" name="yt_shape_1119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b5827b0-2694-450b-84a6-ecf23d9d7392.png&quot;}"/>
            </a:endParaRPr>
          </a:p>
        </p:txBody>
      </p:sp>
      <p:sp>
        <p:nvSpPr>
          <p:cNvPr id="11194" name="yt_shape_11194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95" name="yt_shape_11195"/>
          <p:cNvSpPr txBox="1"/>
          <p:nvPr/>
        </p:nvSpPr>
        <p:spPr>
          <a:xfrm>
            <a:off x="540000" y="261259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196"/>
              <p:cNvSpPr txBox="1"/>
              <p:nvPr/>
            </p:nvSpPr>
            <p:spPr>
              <a:xfrm>
                <a:off x="540000" y="3244262"/>
                <a:ext cx="8959184" cy="22819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抛物线顶点为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1196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4262"/>
                <a:ext cx="8959184" cy="2281907"/>
              </a:xfrm>
              <a:prstGeom prst="rect">
                <a:avLst/>
              </a:prstGeom>
              <a:blipFill>
                <a:blip r:embed="rId2"/>
                <a:stretch>
                  <a:fillRect l="-2110" t="-2133" r="-1157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98" name="yt_image_111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3506" y="3244262"/>
            <a:ext cx="165849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427249">
            <a:extLst>
              <a:ext uri="{FF2B5EF4-FFF2-40B4-BE49-F238E27FC236}">
                <a16:creationId xmlns:a16="http://schemas.microsoft.com/office/drawing/2014/main" id="{B566FDEB-83F4-A439-1C50-7339AE0A9F2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0" name="yt_shape_11200"/>
          <p:cNvSpPr txBox="1"/>
          <p:nvPr/>
        </p:nvSpPr>
        <p:spPr>
          <a:xfrm>
            <a:off x="540000" y="764704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201"/>
              <p:cNvSpPr txBox="1"/>
              <p:nvPr/>
            </p:nvSpPr>
            <p:spPr>
              <a:xfrm>
                <a:off x="540000" y="1396371"/>
                <a:ext cx="630621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抛物线的对称轴为直线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</p:txBody>
          </p:sp>
        </mc:Choice>
        <mc:Fallback>
          <p:sp>
            <p:nvSpPr>
              <p:cNvPr id="3" name="yt_shape_112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6371"/>
                <a:ext cx="6306214" cy="1119024"/>
              </a:xfrm>
              <a:prstGeom prst="rect">
                <a:avLst/>
              </a:prstGeom>
              <a:blipFill>
                <a:blip r:embed="rId2"/>
                <a:stretch>
                  <a:fillRect l="-2998" t="-4348" r="-203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3" name="yt_image_112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3506" y="1396371"/>
            <a:ext cx="165849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5" name="yt_shape_11205"/>
          <p:cNvSpPr txBox="1"/>
          <p:nvPr/>
        </p:nvSpPr>
        <p:spPr>
          <a:xfrm>
            <a:off x="540000" y="3020723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若抛物线上另一点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206"/>
              <p:cNvSpPr txBox="1"/>
              <p:nvPr/>
            </p:nvSpPr>
            <p:spPr>
              <a:xfrm>
                <a:off x="540000" y="3652390"/>
                <a:ext cx="7051610" cy="28321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代入抛物线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2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2390"/>
                <a:ext cx="7051610" cy="2832122"/>
              </a:xfrm>
              <a:prstGeom prst="rect">
                <a:avLst/>
              </a:prstGeom>
              <a:blipFill>
                <a:blip r:embed="rId4"/>
                <a:stretch>
                  <a:fillRect l="-2682" t="-1720" r="-1384" b="-5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1" name="yt_shape_11141"/>
          <p:cNvSpPr txBox="1"/>
          <p:nvPr/>
        </p:nvSpPr>
        <p:spPr>
          <a:xfrm>
            <a:off x="540119" y="900000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42" name="yt_shape_11142"/>
          <p:cNvSpPr txBox="1"/>
          <p:nvPr/>
        </p:nvSpPr>
        <p:spPr>
          <a:xfrm>
            <a:off x="540000" y="1859435"/>
            <a:ext cx="55479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1143" name="yt_shape_11143"/>
          <p:cNvSpPr txBox="1"/>
          <p:nvPr/>
        </p:nvSpPr>
        <p:spPr>
          <a:xfrm>
            <a:off x="540000" y="2338738"/>
            <a:ext cx="43713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44" name="yt_shape_11144"/>
          <p:cNvSpPr txBox="1"/>
          <p:nvPr/>
        </p:nvSpPr>
        <p:spPr>
          <a:xfrm>
            <a:off x="540000" y="2818041"/>
            <a:ext cx="29735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5" name="yt_shape_111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的解析式为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noFill/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146" name="yt_shape_11146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先确定其顶点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然后根据它们的顶点的位置关系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确定平移的方向和距离即可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也可依据平移规律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上加下减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左加右减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47" name="yt_shape_11147"/>
          <p:cNvSpPr txBox="1"/>
          <p:nvPr/>
        </p:nvSpPr>
        <p:spPr>
          <a:xfrm>
            <a:off x="540000" y="2818870"/>
            <a:ext cx="51696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8" name="yt_shape_11148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653c33f-e108-4b65-a06e-3fec014dff48.png&quot;}"/>
            </a:endParaRPr>
          </a:p>
        </p:txBody>
      </p:sp>
      <p:sp>
        <p:nvSpPr>
          <p:cNvPr id="11149" name="yt_shape_11149"/>
          <p:cNvSpPr txBox="1"/>
          <p:nvPr/>
        </p:nvSpPr>
        <p:spPr>
          <a:xfrm>
            <a:off x="540000" y="1662201"/>
            <a:ext cx="72311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1150" name="yt_shape_11150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开口向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恰好相反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151" name="yt_shape_11151"/>
          <p:cNvSpPr txBox="1"/>
          <p:nvPr/>
        </p:nvSpPr>
        <p:spPr>
          <a:xfrm>
            <a:off x="540000" y="3121201"/>
            <a:ext cx="6984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152" name="yt_image_111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951" y="3838473"/>
            <a:ext cx="6966088" cy="144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4" name="yt_shape_11154"/>
          <p:cNvSpPr txBox="1"/>
          <p:nvPr/>
        </p:nvSpPr>
        <p:spPr>
          <a:xfrm>
            <a:off x="1055440" y="5299797"/>
            <a:ext cx="69345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427021">
            <a:extLst>
              <a:ext uri="{FF2B5EF4-FFF2-40B4-BE49-F238E27FC236}">
                <a16:creationId xmlns:a16="http://schemas.microsoft.com/office/drawing/2014/main" id="{AD9E66C3-816E-E3AC-9EE1-CBEF635D87C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27048">
            <a:extLst>
              <a:ext uri="{FF2B5EF4-FFF2-40B4-BE49-F238E27FC236}">
                <a16:creationId xmlns:a16="http://schemas.microsoft.com/office/drawing/2014/main" id="{BD70C54C-4E1D-3856-F888-3C6D389D6DB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7AD5D1-9CFE-5064-882E-A0D4795DD001}"/>
              </a:ext>
            </a:extLst>
          </p:cNvPr>
          <p:cNvSpPr txBox="1"/>
          <p:nvPr/>
        </p:nvSpPr>
        <p:spPr>
          <a:xfrm>
            <a:off x="7357321" y="211496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EAAB3E-9B7F-954E-0896-0BD12771B13A}"/>
              </a:ext>
            </a:extLst>
          </p:cNvPr>
          <p:cNvSpPr txBox="1"/>
          <p:nvPr/>
        </p:nvSpPr>
        <p:spPr>
          <a:xfrm>
            <a:off x="1059708" y="25904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E38303-04A7-1EE6-4AF0-9A8F99125201}"/>
              </a:ext>
            </a:extLst>
          </p:cNvPr>
          <p:cNvSpPr txBox="1"/>
          <p:nvPr/>
        </p:nvSpPr>
        <p:spPr>
          <a:xfrm>
            <a:off x="5884121" y="259044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AD4E32-1F74-FC0A-28D4-7D5D798880EB}"/>
              </a:ext>
            </a:extLst>
          </p:cNvPr>
          <p:cNvSpPr txBox="1"/>
          <p:nvPr/>
        </p:nvSpPr>
        <p:spPr>
          <a:xfrm>
            <a:off x="6536464" y="30743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yt_shape_11155"/>
          <p:cNvSpPr txBox="1"/>
          <p:nvPr/>
        </p:nvSpPr>
        <p:spPr>
          <a:xfrm>
            <a:off x="540000" y="900000"/>
            <a:ext cx="8215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56" name="yt_table_1115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106710"/>
              </p:ext>
            </p:extLst>
          </p:nvPr>
        </p:nvGraphicFramePr>
        <p:xfrm>
          <a:off x="540000" y="1531667"/>
          <a:ext cx="4826000" cy="1697484"/>
        </p:xfrm>
        <a:graphic>
          <a:graphicData uri="http://schemas.openxmlformats.org/drawingml/2006/table">
            <a:tbl>
              <a:tblPr/>
              <a:tblGrid>
                <a:gridCol w="4826000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抛物线的对称轴为直线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抛物线的顶点坐标为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20BCE96-FC17-D3AC-EB28-1CB2295E7C17}"/>
              </a:ext>
            </a:extLst>
          </p:cNvPr>
          <p:cNvSpPr txBox="1"/>
          <p:nvPr/>
        </p:nvSpPr>
        <p:spPr>
          <a:xfrm>
            <a:off x="77556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8" name="yt_shape_11158"/>
          <p:cNvSpPr txBox="1"/>
          <p:nvPr/>
        </p:nvSpPr>
        <p:spPr>
          <a:xfrm>
            <a:off x="540000" y="900000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sp>
        <p:nvSpPr>
          <p:cNvPr id="11159" name="yt_shape_11159"/>
          <p:cNvSpPr txBox="1"/>
          <p:nvPr/>
        </p:nvSpPr>
        <p:spPr>
          <a:xfrm>
            <a:off x="540000" y="1379303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写出此函数图象的开口方向、对称轴及顶点坐标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160" name="yt_shape_11160"/>
          <p:cNvSpPr txBox="1"/>
          <p:nvPr/>
        </p:nvSpPr>
        <p:spPr>
          <a:xfrm>
            <a:off x="540000" y="1858606"/>
            <a:ext cx="9754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抛物线开口向上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对称轴是直线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61" name="yt_shape_11161"/>
          <p:cNvSpPr txBox="1"/>
          <p:nvPr/>
        </p:nvSpPr>
        <p:spPr>
          <a:xfrm>
            <a:off x="540000" y="2337909"/>
            <a:ext cx="102047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162" name="yt_shape_11162"/>
          <p:cNvSpPr txBox="1"/>
          <p:nvPr/>
        </p:nvSpPr>
        <p:spPr>
          <a:xfrm>
            <a:off x="540000" y="2817212"/>
            <a:ext cx="564096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63" name="yt_shape_11163"/>
          <p:cNvSpPr txBox="1"/>
          <p:nvPr/>
        </p:nvSpPr>
        <p:spPr>
          <a:xfrm>
            <a:off x="540000" y="3776647"/>
            <a:ext cx="9908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函数有最大值或最小值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并求出这个最大值或最小值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64" name="yt_shape_11164"/>
          <p:cNvSpPr txBox="1"/>
          <p:nvPr/>
        </p:nvSpPr>
        <p:spPr>
          <a:xfrm>
            <a:off x="540000" y="4255950"/>
            <a:ext cx="6351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最小值是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0" grpId="0" build="allAtOnce"/>
      <p:bldP spid="11162" grpId="0" build="allAtOnce"/>
      <p:bldP spid="1116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5" name="yt_shape_11165"/>
          <p:cNvSpPr txBox="1"/>
          <p:nvPr/>
        </p:nvSpPr>
        <p:spPr>
          <a:xfrm>
            <a:off x="540000" y="900000"/>
            <a:ext cx="806791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之间的关系</a:t>
            </a:r>
          </a:p>
        </p:txBody>
      </p:sp>
      <p:sp>
        <p:nvSpPr>
          <p:cNvPr id="11166" name="yt_shape_11166"/>
          <p:cNvSpPr txBox="1"/>
          <p:nvPr/>
        </p:nvSpPr>
        <p:spPr>
          <a:xfrm>
            <a:off x="540119" y="14130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位置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其对称轴是直线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顶点坐标是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可以得到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平移的方向和距离要根据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的值来决定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27123">
            <a:extLst>
              <a:ext uri="{FF2B5EF4-FFF2-40B4-BE49-F238E27FC236}">
                <a16:creationId xmlns:a16="http://schemas.microsoft.com/office/drawing/2014/main" id="{1EEEFE55-5AA7-CC4C-23F4-B8B6AF20A18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73020C-A0F4-E95A-AEAB-A4CA2B35CEB1}"/>
              </a:ext>
            </a:extLst>
          </p:cNvPr>
          <p:cNvSpPr txBox="1"/>
          <p:nvPr/>
        </p:nvSpPr>
        <p:spPr>
          <a:xfrm>
            <a:off x="6138121" y="1352759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29D5DD-C647-E3C8-6961-9073520EE1CF}"/>
              </a:ext>
            </a:extLst>
          </p:cNvPr>
          <p:cNvSpPr txBox="1"/>
          <p:nvPr/>
        </p:nvSpPr>
        <p:spPr>
          <a:xfrm>
            <a:off x="10624396" y="1352759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FE3E4D-C2BC-7758-D4EC-81F7B64E0486}"/>
              </a:ext>
            </a:extLst>
          </p:cNvPr>
          <p:cNvSpPr txBox="1"/>
          <p:nvPr/>
        </p:nvSpPr>
        <p:spPr>
          <a:xfrm>
            <a:off x="1669308" y="18282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位置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F80316-E2BB-5A75-6539-26715F86F6A1}"/>
              </a:ext>
            </a:extLst>
          </p:cNvPr>
          <p:cNvSpPr txBox="1"/>
          <p:nvPr/>
        </p:nvSpPr>
        <p:spPr>
          <a:xfrm>
            <a:off x="5936508" y="1828247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B394F5-AE22-4532-045A-DAA712D07C6B}"/>
              </a:ext>
            </a:extLst>
          </p:cNvPr>
          <p:cNvSpPr txBox="1"/>
          <p:nvPr/>
        </p:nvSpPr>
        <p:spPr>
          <a:xfrm>
            <a:off x="8967046" y="1828247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454599-ADB8-D22B-4F10-2335033C7227}"/>
              </a:ext>
            </a:extLst>
          </p:cNvPr>
          <p:cNvSpPr txBox="1"/>
          <p:nvPr/>
        </p:nvSpPr>
        <p:spPr>
          <a:xfrm>
            <a:off x="2497983" y="23037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B98D6D-A066-F352-3D14-C1726A4F0D6D}"/>
              </a:ext>
            </a:extLst>
          </p:cNvPr>
          <p:cNvSpPr txBox="1"/>
          <p:nvPr/>
        </p:nvSpPr>
        <p:spPr>
          <a:xfrm>
            <a:off x="4631583" y="23037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CD2F38-6392-F0A4-B84D-F6730D326DD4}"/>
              </a:ext>
            </a:extLst>
          </p:cNvPr>
          <p:cNvSpPr txBox="1"/>
          <p:nvPr/>
        </p:nvSpPr>
        <p:spPr>
          <a:xfrm>
            <a:off x="3498108" y="2779223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7" name="yt_shape_11167"/>
          <p:cNvSpPr txBox="1"/>
          <p:nvPr/>
        </p:nvSpPr>
        <p:spPr>
          <a:xfrm>
            <a:off x="540000" y="900000"/>
            <a:ext cx="9113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已知二次函数图象的顶点坐标为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68" name="yt_shape_11168"/>
          <p:cNvSpPr txBox="1"/>
          <p:nvPr/>
        </p:nvSpPr>
        <p:spPr>
          <a:xfrm>
            <a:off x="540000" y="137930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求此二次函数的解析式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169" name="yt_shape_11169"/>
          <p:cNvSpPr txBox="1"/>
          <p:nvPr/>
        </p:nvSpPr>
        <p:spPr>
          <a:xfrm>
            <a:off x="540000" y="1858606"/>
            <a:ext cx="660757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设二次函数解析式为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</a:p>
        </p:txBody>
      </p:sp>
      <p:sp>
        <p:nvSpPr>
          <p:cNvPr id="11170" name="yt_shape_11170"/>
          <p:cNvSpPr txBox="1"/>
          <p:nvPr/>
        </p:nvSpPr>
        <p:spPr>
          <a:xfrm>
            <a:off x="540119" y="37783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直接写出该函数图象向右平移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个单位长度后所得抛物线的解析式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71" name="yt_shape_11171"/>
          <p:cNvSpPr txBox="1"/>
          <p:nvPr/>
        </p:nvSpPr>
        <p:spPr>
          <a:xfrm>
            <a:off x="540119" y="473773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个单位长度后所得抛物线的解析式为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9" grpId="0" build="allAtOnce"/>
      <p:bldP spid="1117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2" name="yt_shape_11172"/>
          <p:cNvSpPr txBox="1"/>
          <p:nvPr/>
        </p:nvSpPr>
        <p:spPr>
          <a:xfrm>
            <a:off x="540000" y="900000"/>
            <a:ext cx="67197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ED028C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易将图象的平移与坐标轴的平移混淆</a:t>
            </a:r>
          </a:p>
        </p:txBody>
      </p:sp>
      <p:sp>
        <p:nvSpPr>
          <p:cNvPr id="11173" name="yt_shape_1117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则在新坐标系下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抛物线的函数解析式为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27188">
            <a:extLst>
              <a:ext uri="{FF2B5EF4-FFF2-40B4-BE49-F238E27FC236}">
                <a16:creationId xmlns:a16="http://schemas.microsoft.com/office/drawing/2014/main" id="{629593B3-6389-ECC7-C762-07C1F151B2C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C6B2B2-E966-F3C9-136C-2B6E3169E250}"/>
              </a:ext>
            </a:extLst>
          </p:cNvPr>
          <p:cNvSpPr txBox="1"/>
          <p:nvPr/>
        </p:nvSpPr>
        <p:spPr>
          <a:xfrm>
            <a:off x="8070107" y="1800500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1821</Words>
  <Application>Microsoft Office PowerPoint</Application>
  <PresentationFormat>宽屏</PresentationFormat>
  <Paragraphs>94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2023-05-05T05:33:04Z</dcterms:created>
  <dcterms:modified xsi:type="dcterms:W3CDTF">2023-05-18T09:40:32Z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