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1" r:id="rId7"/>
    <p:sldId id="373" r:id="rId8"/>
    <p:sldId id="375" r:id="rId9"/>
    <p:sldId id="378" r:id="rId10"/>
    <p:sldId id="380" r:id="rId11"/>
    <p:sldId id="384" r:id="rId12"/>
    <p:sldId id="381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2" name="yt_image_106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4" name="yt_image_106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6" name="yt_shape_10646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某城市为绿化环境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改善城市容貌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计划经过两年时间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使绿地面积增加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这两年平均每年绿地面积的增长率是多少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647" name="yt_shape_10647"/>
          <p:cNvSpPr txBox="1"/>
          <p:nvPr/>
        </p:nvSpPr>
        <p:spPr>
          <a:xfrm>
            <a:off x="540119" y="31626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根据增长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降低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率公式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列出方程并正确求解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注意舍去不符合实际的答案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48" name="yt_shape_10648"/>
          <p:cNvSpPr txBox="1"/>
          <p:nvPr/>
        </p:nvSpPr>
        <p:spPr>
          <a:xfrm>
            <a:off x="540000" y="4122123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设这两年平均每年绿地面积的增长率为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649" name="yt_shape_10649"/>
          <p:cNvSpPr txBox="1"/>
          <p:nvPr/>
        </p:nvSpPr>
        <p:spPr>
          <a:xfrm>
            <a:off x="540000" y="4601426"/>
            <a:ext cx="3031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650" name="yt_shape_10650"/>
          <p:cNvSpPr txBox="1"/>
          <p:nvPr/>
        </p:nvSpPr>
        <p:spPr>
          <a:xfrm>
            <a:off x="540000" y="5080729"/>
            <a:ext cx="6905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51" name="yt_shape_10651"/>
          <p:cNvSpPr txBox="1"/>
          <p:nvPr/>
        </p:nvSpPr>
        <p:spPr>
          <a:xfrm>
            <a:off x="540000" y="5560032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这两年平均每年绿地面积的增长率为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%.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6" name="yt_shape_106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建设美丽城市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改造老旧小区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年投入资金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年投入资金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现假定每年投入资金的增长率相同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540000" y="185943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求该市改造老旧小区投入资金的年平均增长率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688" name="yt_shape_10688"/>
          <p:cNvSpPr txBox="1"/>
          <p:nvPr/>
        </p:nvSpPr>
        <p:spPr>
          <a:xfrm>
            <a:off x="540119" y="233873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设该市改造老旧小区投入资金的年平均增长率为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该市改造老旧小区投入资金的年平均增长率为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20%.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8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年老旧小区改造的平均费用为每个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年为提高老旧小区品质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每个小区改造费用增加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如果投入资金年增长率保持不变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求该市在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年最多可以改造多少个老旧小区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0" name="yt_shape_10690"/>
              <p:cNvSpPr txBox="1"/>
              <p:nvPr/>
            </p:nvSpPr>
            <p:spPr>
              <a:xfrm>
                <a:off x="540000" y="2339566"/>
                <a:ext cx="6881692" cy="2070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设该市在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年可以改造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个老旧小区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20%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432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</a:p>
            </p:txBody>
          </p:sp>
        </mc:Choice>
        <mc:Fallback xmlns="">
          <p:sp>
            <p:nvSpPr>
              <p:cNvPr id="10690" name="yt_shape_10690" descr="{&quot;rangeId&quot;:2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6881692" cy="2070247"/>
              </a:xfrm>
              <a:prstGeom prst="rect">
                <a:avLst/>
              </a:prstGeom>
              <a:blipFill>
                <a:blip r:embed="rId2"/>
                <a:stretch>
                  <a:fillRect l="-2748" t="-2655" r="-1862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92" name="yt_shape_10692"/>
          <p:cNvSpPr txBox="1"/>
          <p:nvPr/>
        </p:nvSpPr>
        <p:spPr>
          <a:xfrm>
            <a:off x="540000" y="4460601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该市在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年最多可以改造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个老旧小区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90" grpId="0" build="allAtOnce"/>
      <p:bldP spid="1069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b4d7a08-d9de-4ff8-a28e-9b7dd664942f.png&quot;}"/>
            </a:endParaRPr>
          </a:p>
        </p:txBody>
      </p:sp>
      <p:sp>
        <p:nvSpPr>
          <p:cNvPr id="10694" name="yt_shape_10694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丽江实中期中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某烘焙店生产的蛋糕礼盒分为六个档次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即最低档次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的产品每天生产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调查表明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生产每提高一个档次的蛋糕产品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该产品每件利润增加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95" name="yt_shape_10695"/>
          <p:cNvSpPr txBox="1"/>
          <p:nvPr/>
        </p:nvSpPr>
        <p:spPr>
          <a:xfrm>
            <a:off x="540000" y="3092726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若生产的某档次蛋糕每件利润为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此档次蛋糕属第几档产品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696" name="yt_shape_10696"/>
          <p:cNvSpPr txBox="1"/>
          <p:nvPr/>
        </p:nvSpPr>
        <p:spPr>
          <a:xfrm>
            <a:off x="540000" y="3572029"/>
            <a:ext cx="561692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此批次蛋糕属第三档次产品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360117">
            <a:extLst>
              <a:ext uri="{FF2B5EF4-FFF2-40B4-BE49-F238E27FC236}">
                <a16:creationId xmlns:a16="http://schemas.microsoft.com/office/drawing/2014/main" id="{FEFBCC23-1BFA-882F-F578-E54E61106E7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9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由于生产工序不同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蛋糕产品每提高一个档次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一天产量会减少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若生产的某档次产品一天的总利润为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该烘焙店生产的是第几档次的产品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859435"/>
            <a:ext cx="724877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设烘焙店生产的是第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档次的产品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99" name="yt_shape_10699"/>
          <p:cNvSpPr txBox="1"/>
          <p:nvPr/>
        </p:nvSpPr>
        <p:spPr>
          <a:xfrm>
            <a:off x="540000" y="3779133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该烘焙店生产的是第五档次的产品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98" grpId="0" build="allAtOnce"/>
      <p:bldP spid="1069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某种花卉每盆的盈利与每盆的株数有一定关系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每盆植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平均每株盈利少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要使每盆的盈利达到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每盆应多植多少株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设每盆多植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则可以列出的方程是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设每盆多植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则平均每株盈利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根据总利润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每株的盈利即可列出方程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4" name="yt_shape_1065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68580a9-053a-484b-82e9-47ee3a2aa2d4.png&quot;}"/>
            </a:endParaRPr>
          </a:p>
        </p:txBody>
      </p:sp>
      <p:sp>
        <p:nvSpPr>
          <p:cNvPr id="10655" name="yt_shape_10655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平均变化率问题</a:t>
            </a:r>
          </a:p>
        </p:txBody>
      </p:sp>
      <p:sp>
        <p:nvSpPr>
          <p:cNvPr id="10656" name="yt_shape_10656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若设变化前的量为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平均变化率为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变化一次后的量为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变化两次后的量为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57" name="yt_shape_10657"/>
          <p:cNvSpPr txBox="1"/>
          <p:nvPr/>
        </p:nvSpPr>
        <p:spPr>
          <a:xfrm>
            <a:off x="540119" y="31212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哈尔滨市中考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某种商品原来每件售价为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经过连续两次降价后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该种商品每件售价为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设平均每次降价的百分率为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所列方程正确的是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58" name="yt_table_1065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036979"/>
              </p:ext>
            </p:extLst>
          </p:nvPr>
        </p:nvGraphicFramePr>
        <p:xfrm>
          <a:off x="540000" y="4713131"/>
          <a:ext cx="7485380" cy="848742"/>
        </p:xfrm>
        <a:graphic>
          <a:graphicData uri="http://schemas.openxmlformats.org/drawingml/2006/table">
            <a:tbl>
              <a:tblPr/>
              <a:tblGrid>
                <a:gridCol w="418338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pic>
        <p:nvPicPr>
          <p:cNvPr id="3" name="yt_shape_1684382359975">
            <a:extLst>
              <a:ext uri="{FF2B5EF4-FFF2-40B4-BE49-F238E27FC236}">
                <a16:creationId xmlns:a16="http://schemas.microsoft.com/office/drawing/2014/main" id="{FA872B40-D725-E19D-12A7-09C6A83D08F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59991">
            <a:extLst>
              <a:ext uri="{FF2B5EF4-FFF2-40B4-BE49-F238E27FC236}">
                <a16:creationId xmlns:a16="http://schemas.microsoft.com/office/drawing/2014/main" id="{FB9CBC9A-5730-1E14-131C-C4E6E99600F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4AAAE1-D8F7-268B-B9C4-5ED914A0E3D1}"/>
              </a:ext>
            </a:extLst>
          </p:cNvPr>
          <p:cNvSpPr txBox="1"/>
          <p:nvPr/>
        </p:nvSpPr>
        <p:spPr>
          <a:xfrm>
            <a:off x="8967046" y="2114960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93355E-B834-AD1E-8397-217DB3DA0BFB}"/>
              </a:ext>
            </a:extLst>
          </p:cNvPr>
          <p:cNvSpPr txBox="1"/>
          <p:nvPr/>
        </p:nvSpPr>
        <p:spPr>
          <a:xfrm>
            <a:off x="2583708" y="2590448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5C950B-8CD1-3E68-15C7-A1EF59C34910}"/>
              </a:ext>
            </a:extLst>
          </p:cNvPr>
          <p:cNvSpPr txBox="1"/>
          <p:nvPr/>
        </p:nvSpPr>
        <p:spPr>
          <a:xfrm>
            <a:off x="1059708" y="40253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0" name="yt_shape_1066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劳动教育已纳入人才培养全过程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某学校加大投入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建设校园农场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该农场一种作物的产量两年内从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千克增加到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若平均每年的增产率相同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求平均每年的增产率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61" name="yt_shape_10661"/>
          <p:cNvSpPr txBox="1"/>
          <p:nvPr/>
        </p:nvSpPr>
        <p:spPr>
          <a:xfrm>
            <a:off x="540000" y="2339566"/>
            <a:ext cx="8608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设平均每年的增产率为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662" name="yt_shape_10662"/>
          <p:cNvSpPr txBox="1"/>
          <p:nvPr/>
        </p:nvSpPr>
        <p:spPr>
          <a:xfrm>
            <a:off x="540000" y="2818869"/>
            <a:ext cx="7120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63" name="yt_shape_10663"/>
          <p:cNvSpPr txBox="1"/>
          <p:nvPr/>
        </p:nvSpPr>
        <p:spPr>
          <a:xfrm>
            <a:off x="540000" y="3298172"/>
            <a:ext cx="40267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平均每年的增产率为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1" grpId="0" build="allAtOnce"/>
      <p:bldP spid="10662" grpId="0" build="allAtOnce"/>
      <p:bldP spid="1066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4" name="yt_shape_10664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65" name="yt_shape_10665"/>
              <p:cNvSpPr txBox="1"/>
              <p:nvPr/>
            </p:nvSpPr>
            <p:spPr>
              <a:xfrm>
                <a:off x="540000" y="1399565"/>
                <a:ext cx="8951168" cy="7998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商品利润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售价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进价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利润率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进价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100%.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65" name="yt_shape_10665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951168" cy="799834"/>
              </a:xfrm>
              <a:prstGeom prst="rect">
                <a:avLst/>
              </a:prstGeom>
              <a:blipFill>
                <a:blip r:embed="rId2"/>
                <a:stretch>
                  <a:fillRect r="-341" b="-12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67" name="yt_shape_10667"/>
          <p:cNvSpPr txBox="1"/>
          <p:nvPr/>
        </p:nvSpPr>
        <p:spPr>
          <a:xfrm>
            <a:off x="540119" y="23125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某种商品的进价为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当售价为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此时能销售该商品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则该商品的售价为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60023">
            <a:extLst>
              <a:ext uri="{FF2B5EF4-FFF2-40B4-BE49-F238E27FC236}">
                <a16:creationId xmlns:a16="http://schemas.microsoft.com/office/drawing/2014/main" id="{A1DA8D45-F869-CC3B-0B6D-DCDF1307A81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3331A8-092D-405B-D8DB-415DC4A4546B}"/>
              </a:ext>
            </a:extLst>
          </p:cNvPr>
          <p:cNvSpPr txBox="1"/>
          <p:nvPr/>
        </p:nvSpPr>
        <p:spPr>
          <a:xfrm>
            <a:off x="2888389" y="1642247"/>
            <a:ext cx="1094487" cy="8857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售价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A41461-3B10-36C6-7EAC-9044578B14E0}"/>
              </a:ext>
            </a:extLst>
          </p:cNvPr>
          <p:cNvSpPr txBox="1"/>
          <p:nvPr/>
        </p:nvSpPr>
        <p:spPr>
          <a:xfrm>
            <a:off x="4412389" y="1642247"/>
            <a:ext cx="1094487" cy="8857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进价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AF00F9-EA88-152C-BCA9-5A3C8DCB5CFF}"/>
                  </a:ext>
                </a:extLst>
              </p:cNvPr>
              <p:cNvSpPr txBox="1"/>
              <p:nvPr/>
            </p:nvSpPr>
            <p:spPr>
              <a:xfrm>
                <a:off x="7231789" y="1258362"/>
                <a:ext cx="1094487" cy="885711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进价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AF00F9-EA88-152C-BCA9-5A3C8DCB5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1789" y="1258362"/>
                <a:ext cx="1094487" cy="88571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29365A7-6629-7B7F-0F4F-625922FBE4C2}"/>
              </a:ext>
            </a:extLst>
          </p:cNvPr>
          <p:cNvSpPr txBox="1"/>
          <p:nvPr/>
        </p:nvSpPr>
        <p:spPr>
          <a:xfrm>
            <a:off x="4717308" y="2741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119" y="22524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若这种水果每斤售价降低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则每天的销售量是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需要化简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70" name="yt_shape_10670"/>
          <p:cNvSpPr txBox="1"/>
          <p:nvPr/>
        </p:nvSpPr>
        <p:spPr>
          <a:xfrm>
            <a:off x="540000" y="3211851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销售这种水果要想每天盈利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老板需将每斤的售价定为多少元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71" name="yt_shape_10671"/>
              <p:cNvSpPr txBox="1"/>
              <p:nvPr/>
            </p:nvSpPr>
            <p:spPr>
              <a:xfrm>
                <a:off x="540000" y="3691154"/>
                <a:ext cx="10344178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销售量是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销售量是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符合题意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此时售价为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71" name="yt_shape_10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1154"/>
                <a:ext cx="10344178" cy="2264659"/>
              </a:xfrm>
              <a:prstGeom prst="rect">
                <a:avLst/>
              </a:prstGeom>
              <a:blipFill>
                <a:blip r:embed="rId2"/>
                <a:stretch>
                  <a:fillRect l="-1828" r="-884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73" name="yt_shape_10673"/>
          <p:cNvSpPr txBox="1"/>
          <p:nvPr/>
        </p:nvSpPr>
        <p:spPr>
          <a:xfrm>
            <a:off x="540000" y="6006601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老板需将每斤的售价定为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4E33F-7962-D28D-001F-412122027D00}"/>
              </a:ext>
            </a:extLst>
          </p:cNvPr>
          <p:cNvSpPr txBox="1"/>
          <p:nvPr/>
        </p:nvSpPr>
        <p:spPr>
          <a:xfrm>
            <a:off x="8052646" y="2205610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668">
            <a:extLst>
              <a:ext uri="{FF2B5EF4-FFF2-40B4-BE49-F238E27FC236}">
                <a16:creationId xmlns:a16="http://schemas.microsoft.com/office/drawing/2014/main" id="{22A9EEFE-8F48-405C-9FD8-67C073888D3C}"/>
              </a:ext>
            </a:extLst>
          </p:cNvPr>
          <p:cNvSpPr txBox="1"/>
          <p:nvPr/>
        </p:nvSpPr>
        <p:spPr>
          <a:xfrm>
            <a:off x="540000" y="8128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水果店老板以每斤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元的价格购进某种水果若干斤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然后以每斤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这种水果每斤的售价每降低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每天可多售出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为保证每天至少售出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老板决定降价销售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6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1" grpId="0" build="allAtOnce"/>
      <p:bldP spid="10673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4" name="yt_shape_10674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增长后的量与总量混淆而出错</a:t>
            </a:r>
          </a:p>
        </p:txBody>
      </p:sp>
      <p:pic>
        <p:nvPicPr>
          <p:cNvPr id="3" name="yt_shape_1684382360051">
            <a:extLst>
              <a:ext uri="{FF2B5EF4-FFF2-40B4-BE49-F238E27FC236}">
                <a16:creationId xmlns:a16="http://schemas.microsoft.com/office/drawing/2014/main" id="{BF281842-34FA-667D-F7EB-D94F3D2B413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yt_shape_10675">
            <a:extLst>
              <a:ext uri="{FF2B5EF4-FFF2-40B4-BE49-F238E27FC236}">
                <a16:creationId xmlns:a16="http://schemas.microsoft.com/office/drawing/2014/main" id="{22B0368E-1AE5-4A17-8D4B-F81A82838C88}"/>
              </a:ext>
            </a:extLst>
          </p:cNvPr>
          <p:cNvSpPr txBox="1"/>
          <p:nvPr/>
        </p:nvSpPr>
        <p:spPr>
          <a:xfrm>
            <a:off x="603500" y="13894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某农机厂四月份生产零件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第二季度共生产零件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设该厂五、六月份平均每月的增长率为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满足的方程是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BB32DC-2A64-4600-AFEF-79C1ECDA80B3}"/>
              </a:ext>
            </a:extLst>
          </p:cNvPr>
          <p:cNvSpPr txBox="1"/>
          <p:nvPr/>
        </p:nvSpPr>
        <p:spPr>
          <a:xfrm>
            <a:off x="6879363" y="1804641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86E270-A4EC-4A26-AF55-A0035896924E}"/>
              </a:ext>
            </a:extLst>
          </p:cNvPr>
          <p:cNvSpPr txBox="1"/>
          <p:nvPr/>
        </p:nvSpPr>
        <p:spPr>
          <a:xfrm>
            <a:off x="513489" y="22801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6" name="yt_shape_1067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4527aec-da55-4e14-97af-67de72e1e3ed.png&quot;}"/>
            </a:endParaRPr>
          </a:p>
        </p:txBody>
      </p:sp>
      <p:sp>
        <p:nvSpPr>
          <p:cNvPr id="10677" name="yt_shape_10677"/>
          <p:cNvSpPr txBox="1"/>
          <p:nvPr/>
        </p:nvSpPr>
        <p:spPr>
          <a:xfrm>
            <a:off x="540119" y="164418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某商场将某种商品的售价从原来的每件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元经两次调价后调至每件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若该商品两次调价的降价率相同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则这个降价率为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该商品每降价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即可多销售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若该商品原来每月销售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那么两次调价后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每月可销售商品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60078">
            <a:extLst>
              <a:ext uri="{FF2B5EF4-FFF2-40B4-BE49-F238E27FC236}">
                <a16:creationId xmlns:a16="http://schemas.microsoft.com/office/drawing/2014/main" id="{F17EBC1B-A564-D07C-63AF-B6223BDD14C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A80094-12FF-3433-5335-31F1012D2D4A}"/>
              </a:ext>
            </a:extLst>
          </p:cNvPr>
          <p:cNvSpPr txBox="1"/>
          <p:nvPr/>
        </p:nvSpPr>
        <p:spPr>
          <a:xfrm>
            <a:off x="6546107" y="2072865"/>
            <a:ext cx="104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BA8A4-DBC9-764C-3114-B1BAB236F1ED}"/>
              </a:ext>
            </a:extLst>
          </p:cNvPr>
          <p:cNvSpPr txBox="1"/>
          <p:nvPr/>
        </p:nvSpPr>
        <p:spPr>
          <a:xfrm>
            <a:off x="1364508" y="30238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9" name="yt_shape_10679"/>
          <p:cNvSpPr txBox="1"/>
          <p:nvPr/>
        </p:nvSpPr>
        <p:spPr>
          <a:xfrm>
            <a:off x="540119" y="1175892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端午节期间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某水果超市调查某种水果的销售情况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下面是调查员的对话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该水果的进价是每千克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当销售价为每千克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若每千克降低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根据他们的对话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解决下面所给问题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超市每天要获得销售利润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又要尽可能让顾客得到实惠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求这种水果的销售价为每千克多少元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0678">
            <a:extLst>
              <a:ext uri="{FF2B5EF4-FFF2-40B4-BE49-F238E27FC236}">
                <a16:creationId xmlns:a16="http://schemas.microsoft.com/office/drawing/2014/main" id="{F538B0A7-DC02-45FC-8B77-A1076243964A}"/>
              </a:ext>
            </a:extLst>
          </p:cNvPr>
          <p:cNvSpPr txBox="1"/>
          <p:nvPr/>
        </p:nvSpPr>
        <p:spPr>
          <a:xfrm>
            <a:off x="539882" y="756922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解应用题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683">
                <a:extLst>
                  <a:ext uri="{FF2B5EF4-FFF2-40B4-BE49-F238E27FC236}">
                    <a16:creationId xmlns:a16="http://schemas.microsoft.com/office/drawing/2014/main" id="{A6AF313E-2EC9-47F2-845E-1B5F08E2DBA0}"/>
                  </a:ext>
                </a:extLst>
              </p:cNvPr>
              <p:cNvSpPr txBox="1"/>
              <p:nvPr/>
            </p:nvSpPr>
            <p:spPr>
              <a:xfrm>
                <a:off x="539882" y="4005064"/>
                <a:ext cx="11111999" cy="20311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设降价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超市每天可获得销售利润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要尽可能让顾客得到实惠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售价为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683">
                <a:extLst>
                  <a:ext uri="{FF2B5EF4-FFF2-40B4-BE49-F238E27FC236}">
                    <a16:creationId xmlns:a16="http://schemas.microsoft.com/office/drawing/2014/main" id="{A6AF313E-2EC9-47F2-845E-1B5F08E2D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005064"/>
                <a:ext cx="11111999" cy="2031133"/>
              </a:xfrm>
              <a:prstGeom prst="rect">
                <a:avLst/>
              </a:prstGeom>
              <a:blipFill>
                <a:blip r:embed="rId2"/>
                <a:stretch>
                  <a:fillRect l="-1701" t="-2703" b="-8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685">
            <a:extLst>
              <a:ext uri="{FF2B5EF4-FFF2-40B4-BE49-F238E27FC236}">
                <a16:creationId xmlns:a16="http://schemas.microsoft.com/office/drawing/2014/main" id="{44CF91F6-3E8E-4890-A5A2-FF5DFFAB9C93}"/>
              </a:ext>
            </a:extLst>
          </p:cNvPr>
          <p:cNvSpPr txBox="1"/>
          <p:nvPr/>
        </p:nvSpPr>
        <p:spPr>
          <a:xfrm>
            <a:off x="542132" y="6096829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水果的销售价为每千克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超市每天可获得销售利润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1727</Words>
  <Application>Microsoft Office PowerPoint</Application>
  <PresentationFormat>宽屏</PresentationFormat>
  <Paragraphs>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