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70" r:id="rId5"/>
    <p:sldId id="373" r:id="rId6"/>
    <p:sldId id="378" r:id="rId7"/>
    <p:sldId id="382" r:id="rId8"/>
    <p:sldId id="384" r:id="rId9"/>
    <p:sldId id="385" r:id="rId10"/>
    <p:sldId id="386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01" name="yt_image_14301" title="H_56.7213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03" name="yt_image_14303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05" name="yt_shape_14305"/>
              <p:cNvSpPr txBox="1"/>
              <p:nvPr/>
            </p:nvSpPr>
            <p:spPr>
              <a:xfrm>
                <a:off x="540000" y="2203253"/>
                <a:ext cx="9752670" cy="1454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</a:t>
                </a:r>
                <a:r>
                  <a:rPr lang="en-US" altLang="zh-CN" sz="2400" b="1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　　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由反比例函数解析式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确定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5" name="yt_shape_14305" descr="{&quot;rangeI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03253"/>
                <a:ext cx="9752670" cy="1454629"/>
              </a:xfrm>
              <a:prstGeom prst="rect">
                <a:avLst/>
              </a:prstGeom>
              <a:blipFill>
                <a:blip r:embed="rId4"/>
                <a:stretch>
                  <a:fillRect l="-1939" r="-938" b="-12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3" name="yt_shape_14373"/>
          <p:cNvSpPr txBox="1"/>
          <p:nvPr/>
        </p:nvSpPr>
        <p:spPr>
          <a:xfrm>
            <a:off x="540000" y="764704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a42cfc9b-689f-45d4-a4d1-8bb47e75a592.png&quot;}"/>
            </a:endParaRPr>
          </a:p>
        </p:txBody>
      </p:sp>
      <p:sp>
        <p:nvSpPr>
          <p:cNvPr id="14374" name="yt_shape_14374"/>
          <p:cNvSpPr txBox="1"/>
          <p:nvPr/>
        </p:nvSpPr>
        <p:spPr>
          <a:xfrm>
            <a:off x="540119" y="15178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李洁说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你认为李洁说得对吗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请给出证明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377" name="yt_shape_14377"/>
          <p:cNvSpPr txBox="1"/>
          <p:nvPr/>
        </p:nvSpPr>
        <p:spPr>
          <a:xfrm>
            <a:off x="4194937" y="3109794"/>
            <a:ext cx="3667799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12615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650" b="0" i="0" u="none" spc="12636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</a:p>
        </p:txBody>
      </p:sp>
      <p:pic>
        <p:nvPicPr>
          <p:cNvPr id="14375" name="yt_image_143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3273" y="2619471"/>
            <a:ext cx="1814400" cy="134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76" name="yt_image_143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3273" y="4141802"/>
            <a:ext cx="181394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769081">
            <a:extLst>
              <a:ext uri="{FF2B5EF4-FFF2-40B4-BE49-F238E27FC236}">
                <a16:creationId xmlns:a16="http://schemas.microsoft.com/office/drawing/2014/main" id="{789640F1-27F5-CEB4-8FD9-0D1DB2339BC5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788857"/>
            <a:ext cx="4089464" cy="6472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79">
                <a:extLst>
                  <a:ext uri="{FF2B5EF4-FFF2-40B4-BE49-F238E27FC236}">
                    <a16:creationId xmlns:a16="http://schemas.microsoft.com/office/drawing/2014/main" id="{811C2F42-9880-470C-A3E8-567E1728EEE7}"/>
                  </a:ext>
                </a:extLst>
              </p:cNvPr>
              <p:cNvSpPr txBox="1"/>
              <p:nvPr/>
            </p:nvSpPr>
            <p:spPr>
              <a:xfrm>
                <a:off x="540000" y="2933664"/>
                <a:ext cx="8724352" cy="3708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李洁说得对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边上的高等长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48.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的反比例函数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379">
                <a:extLst>
                  <a:ext uri="{FF2B5EF4-FFF2-40B4-BE49-F238E27FC236}">
                    <a16:creationId xmlns:a16="http://schemas.microsoft.com/office/drawing/2014/main" id="{811C2F42-9880-470C-A3E8-567E1728EE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3664"/>
                <a:ext cx="8724352" cy="3708644"/>
              </a:xfrm>
              <a:prstGeom prst="rect">
                <a:avLst/>
              </a:prstGeom>
              <a:blipFill>
                <a:blip r:embed="rId5"/>
                <a:stretch>
                  <a:fillRect l="-2166" t="-1314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9" name="yt_shape_14309"/>
          <p:cNvSpPr txBox="1"/>
          <p:nvPr/>
        </p:nvSpPr>
        <p:spPr>
          <a:xfrm>
            <a:off x="540000" y="900198"/>
            <a:ext cx="808554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【例</a:t>
            </a:r>
            <a:r>
              <a:rPr lang="en-US" altLang="zh-CN" sz="2400" b="1" i="0" u="none">
                <a:solidFill>
                  <a:srgbClr val="EC008C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EC008C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下表给出了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的一些值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10" name="yt_table_14310" title="H_13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0663038"/>
                  </p:ext>
                </p:extLst>
              </p:nvPr>
            </p:nvGraphicFramePr>
            <p:xfrm>
              <a:off x="540000" y="1351813"/>
              <a:ext cx="11111997" cy="159443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64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66845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0894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dirty="0"/>
                            <a:t> </a:t>
                          </a: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10" name="yt_table_14310" title="H_13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0663038"/>
                  </p:ext>
                </p:extLst>
              </p:nvPr>
            </p:nvGraphicFramePr>
            <p:xfrm>
              <a:off x="540000" y="1351813"/>
              <a:ext cx="11111997" cy="159443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5864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8759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68548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99617" t="-885" r="-200000" b="-1336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0894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00000" t="-76000" r="-499617" b="-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0000"/>
                            </a:lnSpc>
                          </a:pPr>
                          <a:endParaRPr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12" name="yt_shape_14312"/>
          <p:cNvSpPr txBox="1"/>
          <p:nvPr/>
        </p:nvSpPr>
        <p:spPr>
          <a:xfrm>
            <a:off x="540000" y="3004084"/>
            <a:ext cx="507831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写出这个反比例函数的解析式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4313" name="yt_shape_14313"/>
          <p:cNvSpPr txBox="1"/>
          <p:nvPr/>
        </p:nvSpPr>
        <p:spPr>
          <a:xfrm>
            <a:off x="540000" y="3455700"/>
            <a:ext cx="423192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根据函数解析式完成上表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14" name="yt_shape_14314"/>
              <p:cNvSpPr txBox="1"/>
              <p:nvPr/>
            </p:nvSpPr>
            <p:spPr>
              <a:xfrm>
                <a:off x="540119" y="3907315"/>
                <a:ext cx="11111999" cy="12500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设反比例函数解析式为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找出自变量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的一对对应值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然后代入求解即可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的值代入函数解析式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求得对应的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的值即可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14" name="yt_shape_14314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07315"/>
                <a:ext cx="11111999" cy="1250086"/>
              </a:xfrm>
              <a:prstGeom prst="rect">
                <a:avLst/>
              </a:prstGeom>
              <a:blipFill>
                <a:blip r:embed="rId3"/>
                <a:stretch>
                  <a:fillRect l="-1701" r="-1592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16" name="yt_shape_14316"/>
              <p:cNvSpPr txBox="1"/>
              <p:nvPr/>
            </p:nvSpPr>
            <p:spPr>
              <a:xfrm>
                <a:off x="540000" y="5208201"/>
                <a:ext cx="4433521" cy="6029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16" name="yt_shape_14316" descr="{&quot;rangeId&quot;:2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08201"/>
                <a:ext cx="4433521" cy="602986"/>
              </a:xfrm>
              <a:prstGeom prst="rect">
                <a:avLst/>
              </a:prstGeom>
              <a:blipFill>
                <a:blip r:embed="rId4"/>
                <a:stretch>
                  <a:fillRect l="-4264" r="-3439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318">
                <a:extLst>
                  <a:ext uri="{FF2B5EF4-FFF2-40B4-BE49-F238E27FC236}">
                    <a16:creationId xmlns:a16="http://schemas.microsoft.com/office/drawing/2014/main" id="{D81B30A2-C10F-7C04-544D-489F5488421C}"/>
                  </a:ext>
                </a:extLst>
              </p:cNvPr>
              <p:cNvSpPr txBox="1"/>
              <p:nvPr/>
            </p:nvSpPr>
            <p:spPr>
              <a:xfrm>
                <a:off x="540119" y="5861987"/>
                <a:ext cx="3364704" cy="602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1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cs typeface="宋体" pitchFamily="24"/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2" name="yt_shape_14318" descr="{&quot;rangeId&quot;:23,&quot;color&quot;:&quot;B&quot;}">
                <a:extLst>
                  <a:ext uri="{FF2B5EF4-FFF2-40B4-BE49-F238E27FC236}">
                    <a16:creationId xmlns:a16="http://schemas.microsoft.com/office/drawing/2014/main" id="{D81B30A2-C10F-7C04-544D-489F54884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61987"/>
                <a:ext cx="3364704" cy="602857"/>
              </a:xfrm>
              <a:prstGeom prst="rect">
                <a:avLst/>
              </a:prstGeom>
              <a:blipFill>
                <a:blip r:embed="rId5"/>
                <a:stretch>
                  <a:fillRect l="-5616" r="-725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0" name="yt_shape_14320"/>
          <p:cNvSpPr txBox="1"/>
          <p:nvPr/>
        </p:nvSpPr>
        <p:spPr>
          <a:xfrm>
            <a:off x="540000" y="900000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2f07773e-dd7b-42c5-b7ea-d6acdb77cadf.png&quot;}"/>
            </a:endParaRPr>
          </a:p>
        </p:txBody>
      </p:sp>
      <p:sp>
        <p:nvSpPr>
          <p:cNvPr id="14321" name="yt_shape_14321"/>
          <p:cNvSpPr txBox="1"/>
          <p:nvPr/>
        </p:nvSpPr>
        <p:spPr>
          <a:xfrm>
            <a:off x="540000" y="1662201"/>
            <a:ext cx="425757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反比例函数的定义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22" name="yt_shape_14322"/>
              <p:cNvSpPr txBox="1"/>
              <p:nvPr/>
            </p:nvSpPr>
            <p:spPr>
              <a:xfrm>
                <a:off x="540119" y="2161766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一般地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形如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叫做反比例函数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是自变量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自变量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的取值范围是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不等于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的一切实数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322" name="yt_shape_143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1766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1701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24" name="yt_shape_14324"/>
          <p:cNvSpPr txBox="1"/>
          <p:nvPr/>
        </p:nvSpPr>
        <p:spPr>
          <a:xfrm>
            <a:off x="540000" y="3332604"/>
            <a:ext cx="6573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25" name="yt_table_14325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9906124"/>
                  </p:ext>
                </p:extLst>
              </p:nvPr>
            </p:nvGraphicFramePr>
            <p:xfrm>
              <a:off x="540000" y="3964271"/>
              <a:ext cx="9733344" cy="645351"/>
            </p:xfrm>
            <a:graphic>
              <a:graphicData uri="http://schemas.openxmlformats.org/drawingml/2006/table">
                <a:tbl>
                  <a:tblPr/>
                  <a:tblGrid>
                    <a:gridCol w="239445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754249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830449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754188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25" name="yt_table_14325" descr="{&quot;rangeId&quot;:4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9906124"/>
                  </p:ext>
                </p:extLst>
              </p:nvPr>
            </p:nvGraphicFramePr>
            <p:xfrm>
              <a:off x="540000" y="3964271"/>
              <a:ext cx="9733344" cy="645351"/>
            </p:xfrm>
            <a:graphic>
              <a:graphicData uri="http://schemas.openxmlformats.org/drawingml/2006/table">
                <a:tbl>
                  <a:tblPr/>
                  <a:tblGrid>
                    <a:gridCol w="2394458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754249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  <a:gridCol w="2830449">
                      <a:extLst>
                        <a:ext uri="{9D8B030D-6E8A-4147-A177-3AD203B41FA5}">
                          <a16:colId xmlns:a16="http://schemas.microsoft.com/office/drawing/2014/main" val="10536"/>
                        </a:ext>
                      </a:extLst>
                    </a:gridCol>
                    <a:gridCol w="1754188">
                      <a:extLst>
                        <a:ext uri="{9D8B030D-6E8A-4147-A177-3AD203B41FA5}">
                          <a16:colId xmlns:a16="http://schemas.microsoft.com/office/drawing/2014/main" val="10537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306616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947" r="-166593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1720" r="-61935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4861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26" name="yt_shape_14326"/>
              <p:cNvSpPr txBox="1"/>
              <p:nvPr/>
            </p:nvSpPr>
            <p:spPr>
              <a:xfrm>
                <a:off x="540000" y="4660267"/>
                <a:ext cx="5672643" cy="590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常数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26" name="yt_shape_1432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0267"/>
                <a:ext cx="5672643" cy="590098"/>
              </a:xfrm>
              <a:prstGeom prst="rect">
                <a:avLst/>
              </a:prstGeom>
              <a:blipFill>
                <a:blip r:embed="rId4"/>
                <a:stretch>
                  <a:fillRect l="-3333" r="-1075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28" name="yt_shape_14328"/>
              <p:cNvSpPr txBox="1"/>
              <p:nvPr/>
            </p:nvSpPr>
            <p:spPr>
              <a:xfrm>
                <a:off x="540000" y="5353347"/>
                <a:ext cx="6569106" cy="589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28" name="yt_shape_1432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53347"/>
                <a:ext cx="6569106" cy="589136"/>
              </a:xfrm>
              <a:prstGeom prst="rect">
                <a:avLst/>
              </a:prstGeom>
              <a:blipFill>
                <a:blip r:embed="rId5"/>
                <a:stretch>
                  <a:fillRect l="-2878" r="-743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68937">
            <a:extLst>
              <a:ext uri="{FF2B5EF4-FFF2-40B4-BE49-F238E27FC236}">
                <a16:creationId xmlns:a16="http://schemas.microsoft.com/office/drawing/2014/main" id="{8F5BE513-104B-FD48-C687-9D09CA03D70E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6204"/>
            <a:ext cx="4102164" cy="652125"/>
          </a:xfrm>
          <a:prstGeom prst="rect">
            <a:avLst/>
          </a:prstGeom>
        </p:spPr>
      </p:pic>
      <p:pic>
        <p:nvPicPr>
          <p:cNvPr id="5" name="yt_shape_1684382768953">
            <a:extLst>
              <a:ext uri="{FF2B5EF4-FFF2-40B4-BE49-F238E27FC236}">
                <a16:creationId xmlns:a16="http://schemas.microsoft.com/office/drawing/2014/main" id="{22C2A3BC-E2BD-5E03-AE74-91D9A3406763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02831"/>
            <a:ext cx="1346264" cy="3631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5608A5-F667-C4A2-E2C1-8D98A901EA71}"/>
                  </a:ext>
                </a:extLst>
              </p:cNvPr>
              <p:cNvSpPr txBox="1"/>
              <p:nvPr/>
            </p:nvSpPr>
            <p:spPr>
              <a:xfrm>
                <a:off x="3193308" y="1980222"/>
                <a:ext cx="106610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05608A5-F667-C4A2-E2C1-8D98A901E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1980222"/>
                <a:ext cx="1066101" cy="778460"/>
              </a:xfrm>
              <a:prstGeom prst="rect">
                <a:avLst/>
              </a:prstGeom>
              <a:blipFill>
                <a:blip r:embed="rId8"/>
                <a:stretch>
                  <a:fillRect l="-914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40499C9-979C-FF35-C908-23CBAE59FA72}"/>
              </a:ext>
            </a:extLst>
          </p:cNvPr>
          <p:cNvSpPr txBox="1"/>
          <p:nvPr/>
        </p:nvSpPr>
        <p:spPr>
          <a:xfrm>
            <a:off x="6177999" y="2114960"/>
            <a:ext cx="789685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fontAlgn="b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31DD39-3167-9AB4-9CF5-C9254EF9FC92}"/>
              </a:ext>
            </a:extLst>
          </p:cNvPr>
          <p:cNvSpPr txBox="1"/>
          <p:nvPr/>
        </p:nvSpPr>
        <p:spPr>
          <a:xfrm>
            <a:off x="6646121" y="2732573"/>
            <a:ext cx="1551686" cy="48521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不等于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8E5376-D15D-7B4B-DFBA-5042AF5836BC}"/>
              </a:ext>
            </a:extLst>
          </p:cNvPr>
          <p:cNvSpPr txBox="1"/>
          <p:nvPr/>
        </p:nvSpPr>
        <p:spPr>
          <a:xfrm>
            <a:off x="6130064" y="32857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8361570-E807-F7FC-54E8-405C6820A988}"/>
                  </a:ext>
                </a:extLst>
              </p:cNvPr>
              <p:cNvSpPr txBox="1"/>
              <p:nvPr/>
            </p:nvSpPr>
            <p:spPr>
              <a:xfrm>
                <a:off x="5177183" y="4613461"/>
                <a:ext cx="918274" cy="678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8" name="文本框 7" descr="{'rangeId': 5, 'hasSerialNum': 1, 'mathAnswerShape': 1}">
                <a:extLst>
                  <a:ext uri="{FF2B5EF4-FFF2-40B4-BE49-F238E27FC236}">
                    <a16:creationId xmlns:a16="http://schemas.microsoft.com/office/drawing/2014/main" id="{D8361570-E807-F7FC-54E8-405C6820A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183" y="4613461"/>
                <a:ext cx="918274" cy="678003"/>
              </a:xfrm>
              <a:prstGeom prst="rect">
                <a:avLst/>
              </a:prstGeom>
              <a:blipFill>
                <a:blip r:embed="rId9"/>
                <a:stretch>
                  <a:fillRect l="-9934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03B2F1D-814E-A0A9-E1ED-A0BB795C8A2E}"/>
              </a:ext>
            </a:extLst>
          </p:cNvPr>
          <p:cNvCxnSpPr/>
          <p:nvPr/>
        </p:nvCxnSpPr>
        <p:spPr>
          <a:xfrm>
            <a:off x="4962394" y="5263708"/>
            <a:ext cx="10430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EF0A4AC-D6E7-DC21-0297-E6B519552F10}"/>
                  </a:ext>
                </a:extLst>
              </p:cNvPr>
              <p:cNvSpPr txBox="1"/>
              <p:nvPr/>
            </p:nvSpPr>
            <p:spPr>
              <a:xfrm>
                <a:off x="6369777" y="5225591"/>
                <a:ext cx="613474" cy="6770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" name="文本框 9" descr="{'rangeId': 5, 'hasSerialNum': 1, 'mathAnswerShape': 1}">
                <a:extLst>
                  <a:ext uri="{FF2B5EF4-FFF2-40B4-BE49-F238E27FC236}">
                    <a16:creationId xmlns:a16="http://schemas.microsoft.com/office/drawing/2014/main" id="{3EF0A4AC-D6E7-DC21-0297-E6B519552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777" y="5225591"/>
                <a:ext cx="613474" cy="6770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0" name="yt_shape_14330"/>
          <p:cNvSpPr txBox="1"/>
          <p:nvPr/>
        </p:nvSpPr>
        <p:spPr>
          <a:xfrm>
            <a:off x="494315" y="900000"/>
            <a:ext cx="65033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根据实际问题列反比例函数关系式</a:t>
            </a:r>
          </a:p>
        </p:txBody>
      </p:sp>
      <p:sp>
        <p:nvSpPr>
          <p:cNvPr id="14331" name="yt_shape_14331"/>
          <p:cNvSpPr txBox="1"/>
          <p:nvPr/>
        </p:nvSpPr>
        <p:spPr>
          <a:xfrm>
            <a:off x="540000" y="139956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两个变量之间为反比例函数关系的是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32" name="yt_table_14332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994222"/>
              </p:ext>
            </p:extLst>
          </p:nvPr>
        </p:nvGraphicFramePr>
        <p:xfrm>
          <a:off x="540000" y="2031232"/>
          <a:ext cx="6332538" cy="1697484"/>
        </p:xfrm>
        <a:graphic>
          <a:graphicData uri="http://schemas.openxmlformats.org/drawingml/2006/table">
            <a:tbl>
              <a:tblPr/>
              <a:tblGrid>
                <a:gridCol w="6332538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的绳子用去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还剩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买单价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元的笔记本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花了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正方形的面积为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边长为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菱形的面积为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对角线的长分别为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334" name="yt_shape_14334"/>
              <p:cNvSpPr txBox="1"/>
              <p:nvPr/>
            </p:nvSpPr>
            <p:spPr>
              <a:xfrm>
                <a:off x="540119" y="3779129"/>
                <a:ext cx="11111999" cy="1070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一司机驾驶汽车从甲地去乙地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他以平均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的速度用了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到达乙地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当他按原路匀速返回时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汽车的速度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与时间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的函数关系是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320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334" name="yt_shape_14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79129"/>
                <a:ext cx="11111999" cy="1070101"/>
              </a:xfrm>
              <a:prstGeom prst="rect">
                <a:avLst/>
              </a:prstGeom>
              <a:blipFill>
                <a:blip r:embed="rId2"/>
                <a:stretch>
                  <a:fillRect l="-1701" t="-6857" r="-1701"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68980">
            <a:extLst>
              <a:ext uri="{FF2B5EF4-FFF2-40B4-BE49-F238E27FC236}">
                <a16:creationId xmlns:a16="http://schemas.microsoft.com/office/drawing/2014/main" id="{E73F767C-5A06-EE05-8408-C9C30EC3666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CF23E2-346C-AC09-4474-E9F9B9BC6013}"/>
              </a:ext>
            </a:extLst>
          </p:cNvPr>
          <p:cNvSpPr txBox="1"/>
          <p:nvPr/>
        </p:nvSpPr>
        <p:spPr>
          <a:xfrm>
            <a:off x="799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82F393-56A9-CDA6-4C47-AFB57602CE51}"/>
                  </a:ext>
                </a:extLst>
              </p:cNvPr>
              <p:cNvSpPr txBox="1"/>
              <p:nvPr/>
            </p:nvSpPr>
            <p:spPr>
              <a:xfrm>
                <a:off x="9676657" y="4113414"/>
                <a:ext cx="1310387" cy="6778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82F393-56A9-CDA6-4C47-AFB57602CE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6657" y="4113414"/>
                <a:ext cx="1310387" cy="677876"/>
              </a:xfrm>
              <a:prstGeom prst="rect">
                <a:avLst/>
              </a:prstGeom>
              <a:blipFill>
                <a:blip r:embed="rId4"/>
                <a:stretch>
                  <a:fillRect l="-697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" name="yt_shape_14336"/>
          <p:cNvSpPr txBox="1"/>
          <p:nvPr/>
        </p:nvSpPr>
        <p:spPr>
          <a:xfrm>
            <a:off x="540000" y="900000"/>
            <a:ext cx="51809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确定反比例函数的解析式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7" name="yt_shape_14337"/>
              <p:cNvSpPr txBox="1"/>
              <p:nvPr/>
            </p:nvSpPr>
            <p:spPr>
              <a:xfrm>
                <a:off x="540000" y="1399565"/>
                <a:ext cx="941783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37" name="yt_shape_1433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417835" cy="651653"/>
              </a:xfrm>
              <a:prstGeom prst="rect">
                <a:avLst/>
              </a:prstGeom>
              <a:blipFill>
                <a:blip r:embed="rId2"/>
                <a:stretch>
                  <a:fillRect l="-2006" r="-19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39" name="yt_shape_14339"/>
          <p:cNvSpPr txBox="1"/>
          <p:nvPr/>
        </p:nvSpPr>
        <p:spPr>
          <a:xfrm>
            <a:off x="540000" y="2102006"/>
            <a:ext cx="60849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sp>
        <p:nvSpPr>
          <p:cNvPr id="14340" name="yt_shape_14340"/>
          <p:cNvSpPr txBox="1"/>
          <p:nvPr/>
        </p:nvSpPr>
        <p:spPr>
          <a:xfrm>
            <a:off x="540000" y="2581309"/>
            <a:ext cx="9264428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41" name="yt_shape_14341"/>
              <p:cNvSpPr txBox="1"/>
              <p:nvPr/>
            </p:nvSpPr>
            <p:spPr>
              <a:xfrm>
                <a:off x="540000" y="3060612"/>
                <a:ext cx="8448210" cy="13338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41" name="yt_shape_14341" descr="{&quot;rangeId&quot;:10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0612"/>
                <a:ext cx="8448210" cy="1333827"/>
              </a:xfrm>
              <a:prstGeom prst="rect">
                <a:avLst/>
              </a:prstGeom>
              <a:blipFill>
                <a:blip r:embed="rId3"/>
                <a:stretch>
                  <a:fillRect l="-2238" r="-1300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343" name="yt_shape_14343"/>
              <p:cNvSpPr txBox="1"/>
              <p:nvPr/>
            </p:nvSpPr>
            <p:spPr>
              <a:xfrm>
                <a:off x="540000" y="5090964"/>
                <a:ext cx="577562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>
          <p:sp>
            <p:nvSpPr>
              <p:cNvPr id="14343" name="yt_shape_14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90964"/>
                <a:ext cx="5775620" cy="642292"/>
              </a:xfrm>
              <a:prstGeom prst="rect">
                <a:avLst/>
              </a:prstGeom>
              <a:blipFill>
                <a:blip r:embed="rId4"/>
                <a:stretch>
                  <a:fillRect l="-3273" r="-221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69008">
            <a:extLst>
              <a:ext uri="{FF2B5EF4-FFF2-40B4-BE49-F238E27FC236}">
                <a16:creationId xmlns:a16="http://schemas.microsoft.com/office/drawing/2014/main" id="{1822BB03-4B5F-D95E-B9FD-0D10E24A9F1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813462-3996-2FC3-15A1-0F46300655BA}"/>
              </a:ext>
            </a:extLst>
          </p:cNvPr>
          <p:cNvSpPr txBox="1"/>
          <p:nvPr/>
        </p:nvSpPr>
        <p:spPr>
          <a:xfrm>
            <a:off x="8709941" y="1352759"/>
            <a:ext cx="1094487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allAtOnce"/>
      <p:bldP spid="14343" grpId="0" build="allAtOnce"/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4a92ded8-3051-485e-a61c-910ccee08c41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6" name="yt_shape_14346"/>
              <p:cNvSpPr txBox="1"/>
              <p:nvPr/>
            </p:nvSpPr>
            <p:spPr>
              <a:xfrm>
                <a:off x="540119" y="1644183"/>
                <a:ext cx="11111999" cy="11773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的反比例函数的有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346" name="yt_shape_14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44183"/>
                <a:ext cx="11111999" cy="1177374"/>
              </a:xfrm>
              <a:prstGeom prst="rect">
                <a:avLst/>
              </a:prstGeom>
              <a:blipFill>
                <a:blip r:embed="rId2"/>
                <a:stretch>
                  <a:fillRect l="-1701" r="-1701" b="-15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48" name="yt_table_14348" title="H_33.41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505153"/>
              </p:ext>
            </p:extLst>
          </p:nvPr>
        </p:nvGraphicFramePr>
        <p:xfrm>
          <a:off x="540000" y="3024709"/>
          <a:ext cx="8114666" cy="424371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350" name="yt_shape_14350"/>
              <p:cNvSpPr txBox="1"/>
              <p:nvPr/>
            </p:nvSpPr>
            <p:spPr>
              <a:xfrm>
                <a:off x="540119" y="3499774"/>
                <a:ext cx="11111999" cy="9744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它是正比例函数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它是反比例函数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4350" name="yt_shape_14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99774"/>
                <a:ext cx="11111999" cy="974498"/>
              </a:xfrm>
              <a:prstGeom prst="rect">
                <a:avLst/>
              </a:prstGeom>
              <a:blipFill>
                <a:blip r:embed="rId3"/>
                <a:stretch>
                  <a:fillRect l="-1701" r="-1701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769036">
            <a:extLst>
              <a:ext uri="{FF2B5EF4-FFF2-40B4-BE49-F238E27FC236}">
                <a16:creationId xmlns:a16="http://schemas.microsoft.com/office/drawing/2014/main" id="{356E7705-DEFE-E848-33DE-8D27A1AE6AD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17D873-B8EA-7EF7-6489-20F73ED594BE}"/>
              </a:ext>
            </a:extLst>
          </p:cNvPr>
          <p:cNvSpPr txBox="1"/>
          <p:nvPr/>
        </p:nvSpPr>
        <p:spPr>
          <a:xfrm>
            <a:off x="2888508" y="233899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C8CFD2-FAEA-F6E8-4FBD-B09A46E2E6B5}"/>
              </a:ext>
            </a:extLst>
          </p:cNvPr>
          <p:cNvSpPr txBox="1"/>
          <p:nvPr/>
        </p:nvSpPr>
        <p:spPr>
          <a:xfrm>
            <a:off x="7186907" y="3429000"/>
            <a:ext cx="637285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5B9661-190A-9814-6F6D-4CED72AD65AD}"/>
              </a:ext>
            </a:extLst>
          </p:cNvPr>
          <p:cNvSpPr txBox="1"/>
          <p:nvPr/>
        </p:nvSpPr>
        <p:spPr>
          <a:xfrm>
            <a:off x="1059708" y="399367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yt_shape_14353"/>
          <p:cNvSpPr txBox="1"/>
          <p:nvPr/>
        </p:nvSpPr>
        <p:spPr>
          <a:xfrm>
            <a:off x="540119" y="13901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某农场的粮食总产量为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该农场人数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与平均每人占有粮食量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54" name="yt_shape_14354"/>
              <p:cNvSpPr txBox="1"/>
              <p:nvPr/>
            </p:nvSpPr>
            <p:spPr>
              <a:xfrm>
                <a:off x="540000" y="2349607"/>
                <a:ext cx="4579780" cy="648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是反比例函数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54" name="yt_shape_14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9607"/>
                <a:ext cx="4579780" cy="648767"/>
              </a:xfrm>
              <a:prstGeom prst="rect">
                <a:avLst/>
              </a:prstGeom>
              <a:blipFill>
                <a:blip r:embed="rId2"/>
                <a:stretch>
                  <a:fillRect l="-4128" r="-306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56" name="yt_shape_14356"/>
          <p:cNvSpPr txBox="1"/>
          <p:nvPr/>
        </p:nvSpPr>
        <p:spPr>
          <a:xfrm>
            <a:off x="540119" y="30491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在加油站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加油机显示器上显示某一种油的单价为每升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总价从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元开始随着加油量的变化而变化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与加油量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的函数解析式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357" name="yt_shape_14357"/>
          <p:cNvSpPr txBox="1"/>
          <p:nvPr/>
        </p:nvSpPr>
        <p:spPr>
          <a:xfrm>
            <a:off x="540000" y="4008597"/>
            <a:ext cx="7197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6.75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是正比例函数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不是反比例函数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4353">
            <a:extLst>
              <a:ext uri="{FF2B5EF4-FFF2-40B4-BE49-F238E27FC236}">
                <a16:creationId xmlns:a16="http://schemas.microsoft.com/office/drawing/2014/main" id="{535EE903-5344-4DB1-B35C-52C569EBCE7E}"/>
              </a:ext>
            </a:extLst>
          </p:cNvPr>
          <p:cNvSpPr txBox="1"/>
          <p:nvPr/>
        </p:nvSpPr>
        <p:spPr>
          <a:xfrm>
            <a:off x="540119" y="980728"/>
            <a:ext cx="11111999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10.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列出下列问题中的函数解析式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并判断它们是否为反比例函数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. 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 build="allAtOnce"/>
      <p:bldP spid="1435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58" name="yt_shape_14358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增加到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的值减少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求这个反比例函数的解析式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并求当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58" name="yt_shape_14358" descr="{&quot;rangeId&quot;:1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60" name="yt_shape_14360"/>
              <p:cNvSpPr txBox="1"/>
              <p:nvPr/>
            </p:nvSpPr>
            <p:spPr>
              <a:xfrm>
                <a:off x="540000" y="2070838"/>
                <a:ext cx="5192512" cy="20124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360" name="yt_shape_14360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0838"/>
                <a:ext cx="5192512" cy="2012410"/>
              </a:xfrm>
              <a:prstGeom prst="rect">
                <a:avLst/>
              </a:prstGeom>
              <a:blipFill>
                <a:blip r:embed="rId3"/>
                <a:stretch>
                  <a:fillRect l="-3643" r="-2585" b="-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540119" y="876485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在直流电路中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、电压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U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下表给出了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的一些对应值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4363" name="yt_table_14363" title="H_81.81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045115"/>
              </p:ext>
            </p:extLst>
          </p:nvPr>
        </p:nvGraphicFramePr>
        <p:xfrm>
          <a:off x="540000" y="1771300"/>
          <a:ext cx="11111998" cy="9841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10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0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0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05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533"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65" name="yt_shape_14365"/>
          <p:cNvSpPr txBox="1"/>
          <p:nvPr/>
        </p:nvSpPr>
        <p:spPr>
          <a:xfrm>
            <a:off x="540119" y="2806224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请写出电流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与电阻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之间的函数解析式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并判断它是我们学过的哪种函数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66" name="yt_shape_14366"/>
              <p:cNvSpPr txBox="1"/>
              <p:nvPr/>
            </p:nvSpPr>
            <p:spPr>
              <a:xfrm>
                <a:off x="540000" y="3701038"/>
                <a:ext cx="4108497" cy="600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220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66" name="yt_shape_14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1038"/>
                <a:ext cx="4108497" cy="600677"/>
              </a:xfrm>
              <a:prstGeom prst="rect">
                <a:avLst/>
              </a:prstGeom>
              <a:blipFill>
                <a:blip r:embed="rId2"/>
                <a:stretch>
                  <a:fillRect l="-4599" r="-3561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68" name="yt_shape_14368"/>
          <p:cNvSpPr txBox="1"/>
          <p:nvPr/>
        </p:nvSpPr>
        <p:spPr>
          <a:xfrm>
            <a:off x="540000" y="4352514"/>
            <a:ext cx="538609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利用写出的函数解析式完成表格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69" name="yt_shape_14369"/>
              <p:cNvSpPr txBox="1"/>
              <p:nvPr/>
            </p:nvSpPr>
            <p:spPr>
              <a:xfrm>
                <a:off x="540000" y="4804130"/>
                <a:ext cx="2856551" cy="6019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69" name="yt_shape_14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04130"/>
                <a:ext cx="2856551" cy="601960"/>
              </a:xfrm>
              <a:prstGeom prst="rect">
                <a:avLst/>
              </a:prstGeom>
              <a:blipFill>
                <a:blip r:embed="rId3"/>
                <a:stretch>
                  <a:fillRect l="-6624" r="-555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371">
            <a:extLst>
              <a:ext uri="{FF2B5EF4-FFF2-40B4-BE49-F238E27FC236}">
                <a16:creationId xmlns:a16="http://schemas.microsoft.com/office/drawing/2014/main" id="{73C02FBA-8FDF-91C9-0A50-5D9440FB95BE}"/>
              </a:ext>
            </a:extLst>
          </p:cNvPr>
          <p:cNvSpPr txBox="1"/>
          <p:nvPr/>
        </p:nvSpPr>
        <p:spPr>
          <a:xfrm>
            <a:off x="540119" y="5456890"/>
            <a:ext cx="7094891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越来越大时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怎样变化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越来越小呢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4372">
            <a:extLst>
              <a:ext uri="{FF2B5EF4-FFF2-40B4-BE49-F238E27FC236}">
                <a16:creationId xmlns:a16="http://schemas.microsoft.com/office/drawing/2014/main" id="{8F149CCC-D875-1C28-C293-905E13A7BECB}"/>
              </a:ext>
            </a:extLst>
          </p:cNvPr>
          <p:cNvSpPr txBox="1"/>
          <p:nvPr/>
        </p:nvSpPr>
        <p:spPr>
          <a:xfrm>
            <a:off x="540119" y="5908505"/>
            <a:ext cx="9121087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越来越大时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越来越小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越来越小时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越来越大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" grpId="0" build="allAtOnce"/>
      <p:bldP spid="14369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1294</Words>
  <Application>Microsoft Office PowerPoint</Application>
  <PresentationFormat>宽屏</PresentationFormat>
  <Paragraphs>100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58</cp:revision>
  <dcterms:created xsi:type="dcterms:W3CDTF">2023-05-05T05:33:04Z</dcterms:created>
  <dcterms:modified xsi:type="dcterms:W3CDTF">2023-05-19T02:23:27Z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