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9" r:id="rId5"/>
    <p:sldId id="375" r:id="rId6"/>
    <p:sldId id="370" r:id="rId7"/>
    <p:sldId id="373" r:id="rId8"/>
    <p:sldId id="376" r:id="rId9"/>
    <p:sldId id="374" r:id="rId10"/>
    <p:sldId id="377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6" name="yt_shape_14146"/>
          <p:cNvSpPr txBox="1"/>
          <p:nvPr/>
        </p:nvSpPr>
        <p:spPr>
          <a:xfrm>
            <a:off x="494314" y="963320"/>
            <a:ext cx="38616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</a:t>
            </a:r>
          </a:p>
        </p:txBody>
      </p:sp>
      <p:sp>
        <p:nvSpPr>
          <p:cNvPr id="14147" name="yt_shape_14147"/>
          <p:cNvSpPr txBox="1"/>
          <p:nvPr/>
        </p:nvSpPr>
        <p:spPr>
          <a:xfrm>
            <a:off x="540119" y="14628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随机从二男一女三名学生的学号中抽取两个人的学号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被抽中的两人性别不同的概率为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48" name="yt_table_14148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8210809"/>
                  </p:ext>
                </p:extLst>
              </p:nvPr>
            </p:nvGraphicFramePr>
            <p:xfrm>
              <a:off x="540000" y="2574684"/>
              <a:ext cx="6800216" cy="64236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48" name="yt_table_14148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8210809"/>
                  </p:ext>
                </p:extLst>
              </p:nvPr>
            </p:nvGraphicFramePr>
            <p:xfrm>
              <a:off x="540000" y="2574684"/>
              <a:ext cx="6800216" cy="64236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</a:tblGrid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49" name="yt_shape_14149"/>
              <p:cNvSpPr txBox="1"/>
              <p:nvPr/>
            </p:nvSpPr>
            <p:spPr>
              <a:xfrm>
                <a:off x="540119" y="3267696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贺州市中考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盒子里有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张形状、大小、质地完全相同的卡片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上面分别标着数字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从中随机抽出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张后不放回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再随机抽出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则两次抽出的卡片上的数字之和为偶数的概率是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49" name="yt_shape_14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67696"/>
                <a:ext cx="11111999" cy="1601464"/>
              </a:xfrm>
              <a:prstGeom prst="rect">
                <a:avLst/>
              </a:prstGeom>
              <a:blipFill>
                <a:blip r:embed="rId3"/>
                <a:stretch>
                  <a:fillRect l="-1701" t="-4183" r="-1701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43048">
            <a:extLst>
              <a:ext uri="{FF2B5EF4-FFF2-40B4-BE49-F238E27FC236}">
                <a16:creationId xmlns:a16="http://schemas.microsoft.com/office/drawing/2014/main" id="{5F510F99-4D23-1864-8026-E455F63D1AE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0335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40E78E-5DE3-827A-6155-5FB020C3336C}"/>
              </a:ext>
            </a:extLst>
          </p:cNvPr>
          <p:cNvSpPr txBox="1"/>
          <p:nvPr/>
        </p:nvSpPr>
        <p:spPr>
          <a:xfrm>
            <a:off x="1974108" y="18915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97CAA9-D05D-1C1C-D23E-7AB379F13F19}"/>
                  </a:ext>
                </a:extLst>
              </p:cNvPr>
              <p:cNvSpPr txBox="1"/>
              <p:nvPr/>
            </p:nvSpPr>
            <p:spPr>
              <a:xfrm>
                <a:off x="4183908" y="4090916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97CAA9-D05D-1C1C-D23E-7AB379F13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908" y="4090916"/>
                <a:ext cx="613474" cy="6770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0" name="yt_shape_14190"/>
          <p:cNvSpPr txBox="1"/>
          <p:nvPr/>
        </p:nvSpPr>
        <p:spPr>
          <a:xfrm>
            <a:off x="540000" y="90000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你认为这个游戏对双方公平吗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91" name="yt_shape_14191"/>
              <p:cNvSpPr txBox="1"/>
              <p:nvPr/>
            </p:nvSpPr>
            <p:spPr>
              <a:xfrm>
                <a:off x="540000" y="1379303"/>
                <a:ext cx="7316105" cy="37131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为奇数的结果数为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为偶数的结果数为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甲获胜的概率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乙获胜的概率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甲获胜的概率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乙获胜的概率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这个游戏对双方公平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91" name="yt_shape_14191" descr="{&quot;rangeId&quot;:13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316105" cy="3713132"/>
              </a:xfrm>
              <a:prstGeom prst="rect">
                <a:avLst/>
              </a:prstGeom>
              <a:blipFill>
                <a:blip r:embed="rId2"/>
                <a:stretch>
                  <a:fillRect l="-2583" t="-1314" r="-1500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9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1" name="yt_shape_14151"/>
          <p:cNvSpPr txBox="1"/>
          <p:nvPr/>
        </p:nvSpPr>
        <p:spPr>
          <a:xfrm>
            <a:off x="540119" y="90662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将正面分别写着数字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这三张卡片的形状、大小、质地、颜色等其他方面完全相同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若背面向上放在桌面上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这三张卡片看上去无任何差别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洗匀后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背面向上放在桌面上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从中先随机抽取一张卡片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记该卡片上的数字为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再把剩下的两张卡片洗匀后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背面向上放在桌面上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再从这两张卡片中随机抽取一张卡片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记该卡片上的数字为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4152">
            <a:extLst>
              <a:ext uri="{FF2B5EF4-FFF2-40B4-BE49-F238E27FC236}">
                <a16:creationId xmlns:a16="http://schemas.microsoft.com/office/drawing/2014/main" id="{DF738E49-3D56-4605-9896-82B75CC97DB3}"/>
              </a:ext>
            </a:extLst>
          </p:cNvPr>
          <p:cNvSpPr txBox="1"/>
          <p:nvPr/>
        </p:nvSpPr>
        <p:spPr>
          <a:xfrm>
            <a:off x="570254" y="34318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用列表法或树状图法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树状图也称树形图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中的一种方法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所有可能出现的结果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4153">
            <a:extLst>
              <a:ext uri="{FF2B5EF4-FFF2-40B4-BE49-F238E27FC236}">
                <a16:creationId xmlns:a16="http://schemas.microsoft.com/office/drawing/2014/main" id="{C70DCB04-BA3A-4389-BA95-A65940B31CC0}"/>
              </a:ext>
            </a:extLst>
          </p:cNvPr>
          <p:cNvSpPr txBox="1"/>
          <p:nvPr/>
        </p:nvSpPr>
        <p:spPr>
          <a:xfrm>
            <a:off x="570135" y="439128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pic>
        <p:nvPicPr>
          <p:cNvPr id="5" name="yt_image_14154">
            <a:extLst>
              <a:ext uri="{FF2B5EF4-FFF2-40B4-BE49-F238E27FC236}">
                <a16:creationId xmlns:a16="http://schemas.microsoft.com/office/drawing/2014/main" id="{5DD73507-7B4B-4D66-B0CC-B04CA24DD4B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2079" y="4224869"/>
            <a:ext cx="2391156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156">
            <a:extLst>
              <a:ext uri="{FF2B5EF4-FFF2-40B4-BE49-F238E27FC236}">
                <a16:creationId xmlns:a16="http://schemas.microsoft.com/office/drawing/2014/main" id="{26831673-5B83-4D42-AF60-D2B7E5EC2047}"/>
              </a:ext>
            </a:extLst>
          </p:cNvPr>
          <p:cNvSpPr txBox="1"/>
          <p:nvPr/>
        </p:nvSpPr>
        <p:spPr>
          <a:xfrm>
            <a:off x="570135" y="5112641"/>
            <a:ext cx="900246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由树状图知共有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7" name="yt_shape_14157"/>
          <p:cNvSpPr txBox="1"/>
          <p:nvPr/>
        </p:nvSpPr>
        <p:spPr>
          <a:xfrm>
            <a:off x="540000" y="836712"/>
            <a:ext cx="7189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求取出的两张卡片上的数字之和为偶数的概率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58" name="yt_shape_14158"/>
              <p:cNvSpPr txBox="1"/>
              <p:nvPr/>
            </p:nvSpPr>
            <p:spPr>
              <a:xfrm>
                <a:off x="540000" y="1316015"/>
                <a:ext cx="9156353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其中数字之和为偶数的有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取出的两张卡片上的数字之和为偶数的概率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58" name="yt_shape_14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015"/>
                <a:ext cx="9156353" cy="1122871"/>
              </a:xfrm>
              <a:prstGeom prst="rect">
                <a:avLst/>
              </a:prstGeom>
              <a:blipFill>
                <a:blip r:embed="rId2"/>
                <a:stretch>
                  <a:fillRect l="-2064" t="-4891" r="-106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5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0" name="yt_shape_14160"/>
          <p:cNvSpPr txBox="1"/>
          <p:nvPr/>
        </p:nvSpPr>
        <p:spPr>
          <a:xfrm>
            <a:off x="540119" y="96486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甲、乙两个家庭来到以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生态资源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绿色旅游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为产业的美丽云南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各自随机选择到大理、丽江、西双版纳三个城市中的一个城市旅游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假设这两个家庭选择到哪个城市旅游不受任何因素影响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上述三个城市中的每一个被选到的可能性相同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甲、乙两个家庭选择到上述三个城市中的同一个城市旅游的概率为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61" name="yt_shape_14161"/>
          <p:cNvSpPr txBox="1"/>
          <p:nvPr/>
        </p:nvSpPr>
        <p:spPr>
          <a:xfrm>
            <a:off x="540000" y="2884560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直接写出甲家庭选择到大理旅游的概率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62" name="yt_shape_14162"/>
              <p:cNvSpPr txBox="1"/>
              <p:nvPr/>
            </p:nvSpPr>
            <p:spPr>
              <a:xfrm>
                <a:off x="540000" y="3363863"/>
                <a:ext cx="590065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甲家庭选择到大理旅游的概率为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62" name="yt_shape_14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3863"/>
                <a:ext cx="5900654" cy="641201"/>
              </a:xfrm>
              <a:prstGeom prst="rect">
                <a:avLst/>
              </a:prstGeom>
              <a:blipFill>
                <a:blip r:embed="rId2"/>
                <a:stretch>
                  <a:fillRect l="-3202" r="-216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6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4" name="yt_shape_14164"/>
          <p:cNvSpPr txBox="1"/>
          <p:nvPr/>
        </p:nvSpPr>
        <p:spPr>
          <a:xfrm>
            <a:off x="540000" y="836712"/>
            <a:ext cx="99594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用列表法或树状图法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树状图也称树形图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中的一种方法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65" name="yt_shape_14165"/>
          <p:cNvSpPr txBox="1"/>
          <p:nvPr/>
        </p:nvSpPr>
        <p:spPr>
          <a:xfrm>
            <a:off x="540000" y="1316015"/>
            <a:ext cx="102752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记到大理、丽江、西双版纳三个城市旅游分别为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列表得</a:t>
            </a:r>
          </a:p>
        </p:txBody>
      </p:sp>
      <p:graphicFrame>
        <p:nvGraphicFramePr>
          <p:cNvPr id="14166" name="yt_table_14166" title="H_200.77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72772"/>
              </p:ext>
            </p:extLst>
          </p:nvPr>
        </p:nvGraphicFramePr>
        <p:xfrm>
          <a:off x="540000" y="1947682"/>
          <a:ext cx="11111997" cy="254978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88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7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7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7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</a:t>
                      </a:r>
                    </a:p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</a:t>
                      </a: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168" name="yt_shape_14168"/>
              <p:cNvSpPr txBox="1"/>
              <p:nvPr/>
            </p:nvSpPr>
            <p:spPr>
              <a:xfrm>
                <a:off x="540119" y="4766901"/>
                <a:ext cx="11111999" cy="16024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由表格可知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种等可能结果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其中甲、乙两个家庭选择到上述三个城市中的一个城市旅游的有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所以甲、乙两个家庭选择到上述三个城市中的同一个城市旅游的概率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68" name="yt_shape_14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66901"/>
                <a:ext cx="11111999" cy="1602490"/>
              </a:xfrm>
              <a:prstGeom prst="rect">
                <a:avLst/>
              </a:prstGeom>
              <a:blipFill>
                <a:blip r:embed="rId2"/>
                <a:stretch>
                  <a:fillRect l="-1701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65" grpId="0" build="allAtOnce"/>
      <p:bldP spid="1416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0" name="yt_shape_14170"/>
          <p:cNvSpPr txBox="1"/>
          <p:nvPr/>
        </p:nvSpPr>
        <p:spPr>
          <a:xfrm>
            <a:off x="494314" y="836712"/>
            <a:ext cx="35538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</a:t>
            </a:r>
          </a:p>
        </p:txBody>
      </p:sp>
      <p:sp>
        <p:nvSpPr>
          <p:cNvPr id="14171" name="yt_shape_14171"/>
          <p:cNvSpPr txBox="1"/>
          <p:nvPr/>
        </p:nvSpPr>
        <p:spPr>
          <a:xfrm>
            <a:off x="540119" y="13362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不透明的袋子中装有红、绿小球各一个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除颜色外两个小球无其他差别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放回并摇匀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那么第一次摸到红球、第二次摸到绿球的概率是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72" name="yt_table_14172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397096"/>
                  </p:ext>
                </p:extLst>
              </p:nvPr>
            </p:nvGraphicFramePr>
            <p:xfrm>
              <a:off x="540000" y="2928207"/>
              <a:ext cx="6928803" cy="63500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72" name="yt_table_14172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397096"/>
                  </p:ext>
                </p:extLst>
              </p:nvPr>
            </p:nvGraphicFramePr>
            <p:xfrm>
              <a:off x="540000" y="2928207"/>
              <a:ext cx="6928803" cy="63500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674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659" r="-1430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595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54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73" name="yt_shape_14173"/>
          <p:cNvSpPr txBox="1"/>
          <p:nvPr/>
        </p:nvSpPr>
        <p:spPr>
          <a:xfrm>
            <a:off x="540119" y="36138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袋子里有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先抽取一个并记住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然后再抽取一个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所抽取的两个球数字之和大于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74" name="yt_table_14174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1369906"/>
                  </p:ext>
                </p:extLst>
              </p:nvPr>
            </p:nvGraphicFramePr>
            <p:xfrm>
              <a:off x="540000" y="4725654"/>
              <a:ext cx="6928803" cy="64306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74" name="yt_table_14174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1369906"/>
                  </p:ext>
                </p:extLst>
              </p:nvPr>
            </p:nvGraphicFramePr>
            <p:xfrm>
              <a:off x="540000" y="4725654"/>
              <a:ext cx="6928803" cy="64306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67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659" r="-14302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7595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8554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743103">
            <a:extLst>
              <a:ext uri="{FF2B5EF4-FFF2-40B4-BE49-F238E27FC236}">
                <a16:creationId xmlns:a16="http://schemas.microsoft.com/office/drawing/2014/main" id="{C27F692F-330D-AA86-70EE-2FF62C1E5FE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51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FF605F-39BF-EEB3-920E-5B747E450D75}"/>
              </a:ext>
            </a:extLst>
          </p:cNvPr>
          <p:cNvSpPr txBox="1"/>
          <p:nvPr/>
        </p:nvSpPr>
        <p:spPr>
          <a:xfrm>
            <a:off x="6546107" y="22404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572C1-F170-ED45-5782-05888FC59C2E}"/>
              </a:ext>
            </a:extLst>
          </p:cNvPr>
          <p:cNvSpPr txBox="1"/>
          <p:nvPr/>
        </p:nvSpPr>
        <p:spPr>
          <a:xfrm>
            <a:off x="8832107" y="40425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5" name="yt_shape_14175"/>
          <p:cNvSpPr txBox="1"/>
          <p:nvPr/>
        </p:nvSpPr>
        <p:spPr>
          <a:xfrm>
            <a:off x="540119" y="89645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在一个不透明的盒子中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个分别写有数字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它们的形状、大小、质地完全相同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搅拌均匀后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先从盒子里随机取出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记下小球上的数字后放回盒子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搅拌均匀后再随机取出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再记下小球上的数字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76" name="yt_shape_14176"/>
          <p:cNvSpPr txBox="1"/>
          <p:nvPr/>
        </p:nvSpPr>
        <p:spPr>
          <a:xfrm>
            <a:off x="540119" y="28161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用列表法或树状图法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树状图也称树形图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中的一种方法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写出所有可能出现的结果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177" name="yt_shape_14177"/>
          <p:cNvSpPr txBox="1"/>
          <p:nvPr/>
        </p:nvSpPr>
        <p:spPr>
          <a:xfrm>
            <a:off x="540000" y="3775584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画图如下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4178" name="yt_image_141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5827" y="4407251"/>
            <a:ext cx="2760345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0" name="yt_shape_14180"/>
          <p:cNvSpPr txBox="1"/>
          <p:nvPr/>
        </p:nvSpPr>
        <p:spPr>
          <a:xfrm>
            <a:off x="540000" y="5664781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所有可能出现的结果共有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77" grpId="0" build="allAtOnce"/>
      <p:bldP spid="1418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1" name="yt_shape_14181"/>
          <p:cNvSpPr txBox="1"/>
          <p:nvPr/>
        </p:nvSpPr>
        <p:spPr>
          <a:xfrm>
            <a:off x="540000" y="900000"/>
            <a:ext cx="6266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求两次取出的小球上的数字相同的概率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82" name="yt_shape_14182"/>
              <p:cNvSpPr txBox="1"/>
              <p:nvPr/>
            </p:nvSpPr>
            <p:spPr>
              <a:xfrm>
                <a:off x="540000" y="1379303"/>
                <a:ext cx="9387185" cy="1122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两次取出小球上的数字相同的有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两次取出小球上的数字相同的概率为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82" name="yt_shape_14182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387185" cy="1122359"/>
              </a:xfrm>
              <a:prstGeom prst="rect">
                <a:avLst/>
              </a:prstGeom>
              <a:blipFill>
                <a:blip r:embed="rId2"/>
                <a:stretch>
                  <a:fillRect l="-2014" t="-4348" r="-104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8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甲、乙两名同学玩一个游戏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在一个不透明的口袋中装有标号分别为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除标号外无其它差异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从口袋中随机摸出一个小球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记下标号后放回口袋中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充分摇匀后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再从口袋中随机摸出一个小球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记下该小球的标号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两次记下的标号分别用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则甲获胜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则乙获胜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85" name="yt_shape_14185"/>
          <p:cNvSpPr txBox="1"/>
          <p:nvPr/>
        </p:nvSpPr>
        <p:spPr>
          <a:xfrm>
            <a:off x="540119" y="32998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用列表法或树状图法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树状图也称树形图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中的一种方法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所有可能出现的结果总数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186" name="yt_shape_14186"/>
          <p:cNvSpPr txBox="1"/>
          <p:nvPr/>
        </p:nvSpPr>
        <p:spPr>
          <a:xfrm>
            <a:off x="540000" y="4259264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87" name="yt_image_141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936" y="4092847"/>
            <a:ext cx="3881628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9" name="yt_shape_14189"/>
          <p:cNvSpPr txBox="1"/>
          <p:nvPr/>
        </p:nvSpPr>
        <p:spPr>
          <a:xfrm>
            <a:off x="540000" y="5068452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86" grpId="0" build="allAtOnce"/>
      <p:bldP spid="1418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1313</Words>
  <Application>Microsoft Office PowerPoint</Application>
  <PresentationFormat>宽屏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52</cp:revision>
  <dcterms:created xsi:type="dcterms:W3CDTF">2023-05-05T05:33:04Z</dcterms:created>
  <dcterms:modified xsi:type="dcterms:W3CDTF">2023-05-18T15:25:22Z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