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8" r:id="rId5"/>
    <p:sldId id="386" r:id="rId6"/>
    <p:sldId id="371" r:id="rId7"/>
    <p:sldId id="375" r:id="rId8"/>
    <p:sldId id="377" r:id="rId9"/>
    <p:sldId id="379" r:id="rId10"/>
    <p:sldId id="380" r:id="rId11"/>
    <p:sldId id="387" r:id="rId12"/>
    <p:sldId id="381" r:id="rId13"/>
    <p:sldId id="383" r:id="rId14"/>
    <p:sldId id="388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10" name="yt_image_11210" title="H_56.721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260648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12" name="yt_image_11212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184002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14" name="yt_shape_11214"/>
              <p:cNvSpPr txBox="1"/>
              <p:nvPr/>
            </p:nvSpPr>
            <p:spPr>
              <a:xfrm>
                <a:off x="540119" y="1563901"/>
                <a:ext cx="11111999" cy="42008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求抛物线的开口方向、对称轴和顶点坐标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的增大而减小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有最大值还是最小值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最值为多少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先将二次函数整理成顶点式形式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再根据二次函数的性质分别求解即可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抛物线开口向下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对称轴是直线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1214" name="yt_shape_11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63901"/>
                <a:ext cx="11111999" cy="4200830"/>
              </a:xfrm>
              <a:prstGeom prst="rect">
                <a:avLst/>
              </a:prstGeom>
              <a:blipFill>
                <a:blip r:embed="rId4"/>
                <a:stretch>
                  <a:fillRect l="-1701" r="-549" b="-3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222">
            <a:extLst>
              <a:ext uri="{FF2B5EF4-FFF2-40B4-BE49-F238E27FC236}">
                <a16:creationId xmlns:a16="http://schemas.microsoft.com/office/drawing/2014/main" id="{E4FB32DE-9CBB-4B5B-9B84-97091198A07F}"/>
              </a:ext>
            </a:extLst>
          </p:cNvPr>
          <p:cNvSpPr txBox="1"/>
          <p:nvPr/>
        </p:nvSpPr>
        <p:spPr>
          <a:xfrm>
            <a:off x="540119" y="57332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yt_shape_11265"/>
          <p:cNvSpPr txBox="1"/>
          <p:nvPr/>
        </p:nvSpPr>
        <p:spPr>
          <a:xfrm>
            <a:off x="540000" y="900000"/>
            <a:ext cx="3896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sp>
        <p:nvSpPr>
          <p:cNvPr id="11266" name="yt_shape_1126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求这个二次函数的图象的顶点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1267" name="yt_shape_11267"/>
          <p:cNvSpPr txBox="1"/>
          <p:nvPr/>
        </p:nvSpPr>
        <p:spPr>
          <a:xfrm>
            <a:off x="540000" y="2338738"/>
            <a:ext cx="582851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二次项系数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图象开口向上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自变量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yt_shape_11268"/>
          <p:cNvSpPr txBox="1"/>
          <p:nvPr/>
        </p:nvSpPr>
        <p:spPr>
          <a:xfrm>
            <a:off x="540000" y="900000"/>
            <a:ext cx="90168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求这个二次函数图象与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9" name="yt_shape_11269"/>
              <p:cNvSpPr txBox="1"/>
              <p:nvPr/>
            </p:nvSpPr>
            <p:spPr>
              <a:xfrm>
                <a:off x="540000" y="1379303"/>
                <a:ext cx="6367128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的坐标分别为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 xmlns="">
          <p:sp>
            <p:nvSpPr>
              <p:cNvPr id="11269" name="yt_shape_11269" descr="{&quot;rangeId&quot;:22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367128" cy="2079287"/>
              </a:xfrm>
              <a:prstGeom prst="rect">
                <a:avLst/>
              </a:prstGeom>
              <a:blipFill>
                <a:blip r:embed="rId2"/>
                <a:stretch>
                  <a:fillRect l="-2969" t="-2346" r="-2203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yt_shape_11271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d49c1924-902e-4f10-98e8-15644fbf4c0d.png&quot;}"/>
            </a:endParaRPr>
          </a:p>
        </p:txBody>
      </p:sp>
      <p:sp>
        <p:nvSpPr>
          <p:cNvPr id="11272" name="yt_shape_11272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昭通实中期中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定义盟友函数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73" name="yt_shape_11273"/>
          <p:cNvSpPr txBox="1"/>
          <p:nvPr/>
        </p:nvSpPr>
        <p:spPr>
          <a:xfrm>
            <a:off x="540000" y="2612595"/>
            <a:ext cx="60337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则盟友函数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74" name="yt_shape_11274"/>
          <p:cNvSpPr txBox="1"/>
          <p:nvPr/>
        </p:nvSpPr>
        <p:spPr>
          <a:xfrm>
            <a:off x="540000" y="3091898"/>
            <a:ext cx="97093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若盟友函数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的解析式为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75" name="yt_shape_11275"/>
          <p:cNvSpPr txBox="1"/>
          <p:nvPr/>
        </p:nvSpPr>
        <p:spPr>
          <a:xfrm>
            <a:off x="540000" y="3571201"/>
            <a:ext cx="69313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若该盟友函数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76" name="yt_shape_11276"/>
          <p:cNvSpPr txBox="1"/>
          <p:nvPr/>
        </p:nvSpPr>
        <p:spPr>
          <a:xfrm>
            <a:off x="540000" y="4050504"/>
            <a:ext cx="801661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知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盟友函数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盟友函数的顶点为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盟友函数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的顶点在直线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77" name="yt_shape_11277"/>
              <p:cNvSpPr txBox="1"/>
              <p:nvPr/>
            </p:nvSpPr>
            <p:spPr>
              <a:xfrm>
                <a:off x="540000" y="5970202"/>
                <a:ext cx="227799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7" name="yt_shape_11277" descr="{&quot;rangeId&quot;:1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70202"/>
                <a:ext cx="2277996" cy="469167"/>
              </a:xfrm>
              <a:prstGeom prst="rect">
                <a:avLst/>
              </a:prstGeom>
              <a:blipFill>
                <a:blip r:embed="rId2"/>
                <a:stretch>
                  <a:fillRect l="-8311" t="-2597" r="-7239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436050">
            <a:extLst>
              <a:ext uri="{FF2B5EF4-FFF2-40B4-BE49-F238E27FC236}">
                <a16:creationId xmlns:a16="http://schemas.microsoft.com/office/drawing/2014/main" id="{45DE585B-F179-CF24-AEA2-2BA54BD82CE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A723C9-94B5-AB2B-2886-2BDF55030626}"/>
              </a:ext>
            </a:extLst>
          </p:cNvPr>
          <p:cNvSpPr txBox="1"/>
          <p:nvPr/>
        </p:nvSpPr>
        <p:spPr>
          <a:xfrm>
            <a:off x="4682264" y="2565789"/>
            <a:ext cx="177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E4228A-D91B-E252-568E-1FBEF33BE543}"/>
              </a:ext>
            </a:extLst>
          </p:cNvPr>
          <p:cNvSpPr txBox="1"/>
          <p:nvPr/>
        </p:nvSpPr>
        <p:spPr>
          <a:xfrm>
            <a:off x="7474676" y="304509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12DD66-8B25-B167-72E7-F5F5ED2D8F91}"/>
              </a:ext>
            </a:extLst>
          </p:cNvPr>
          <p:cNvSpPr txBox="1"/>
          <p:nvPr/>
        </p:nvSpPr>
        <p:spPr>
          <a:xfrm>
            <a:off x="8998676" y="304509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build="allAtOnce"/>
      <p:bldP spid="11277" grpId="0" build="allAtOnce"/>
      <p:bldP spid="2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8a380ef4-2da9-445b-934a-17d7408d59e6.png&quot;}"/>
            </a:endParaRPr>
          </a:p>
        </p:txBody>
      </p:sp>
      <p:sp>
        <p:nvSpPr>
          <p:cNvPr id="11280" name="yt_shape_11280"/>
          <p:cNvSpPr txBox="1"/>
          <p:nvPr/>
        </p:nvSpPr>
        <p:spPr>
          <a:xfrm>
            <a:off x="4249341" y="1410016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二次函数值大小的比较方法</a:t>
            </a:r>
          </a:p>
        </p:txBody>
      </p:sp>
      <p:sp>
        <p:nvSpPr>
          <p:cNvPr id="11281" name="yt_shape_11281"/>
          <p:cNvSpPr txBox="1"/>
          <p:nvPr/>
        </p:nvSpPr>
        <p:spPr>
          <a:xfrm>
            <a:off x="540119" y="1889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82" name="yt_shape_11282"/>
          <p:cNvSpPr txBox="1"/>
          <p:nvPr/>
        </p:nvSpPr>
        <p:spPr>
          <a:xfrm>
            <a:off x="540119" y="2848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分别代入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83" name="yt_shape_11283"/>
          <p:cNvSpPr txBox="1"/>
          <p:nvPr/>
        </p:nvSpPr>
        <p:spPr>
          <a:xfrm>
            <a:off x="540119" y="38081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增减性法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二次函数的对称轴为直线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关于对称轴对称的点为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抛物线开口向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在对称轴的左侧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36073">
            <a:extLst>
              <a:ext uri="{FF2B5EF4-FFF2-40B4-BE49-F238E27FC236}">
                <a16:creationId xmlns:a16="http://schemas.microsoft.com/office/drawing/2014/main" id="{983D3316-9C3C-EA87-4534-1340BA07A7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7C02B8-45FD-B6A5-E50B-50C9E5AFD924}"/>
              </a:ext>
            </a:extLst>
          </p:cNvPr>
          <p:cNvSpPr txBox="1"/>
          <p:nvPr/>
        </p:nvSpPr>
        <p:spPr>
          <a:xfrm>
            <a:off x="1601046" y="327743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ABA38C-950B-1C41-9A02-E22AA644550B}"/>
              </a:ext>
            </a:extLst>
          </p:cNvPr>
          <p:cNvSpPr txBox="1"/>
          <p:nvPr/>
        </p:nvSpPr>
        <p:spPr>
          <a:xfrm>
            <a:off x="3666383" y="32774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51457-0E31-1153-F81D-EE6CD026338F}"/>
              </a:ext>
            </a:extLst>
          </p:cNvPr>
          <p:cNvSpPr txBox="1"/>
          <p:nvPr/>
        </p:nvSpPr>
        <p:spPr>
          <a:xfrm>
            <a:off x="6036521" y="327743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D2123A-9AAF-604A-BAE3-FD3CDC4F24FA}"/>
              </a:ext>
            </a:extLst>
          </p:cNvPr>
          <p:cNvSpPr txBox="1"/>
          <p:nvPr/>
        </p:nvSpPr>
        <p:spPr>
          <a:xfrm>
            <a:off x="7308107" y="3761383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F611EB-81E7-48EE-912A-4910ADA27BA1}"/>
              </a:ext>
            </a:extLst>
          </p:cNvPr>
          <p:cNvSpPr txBox="1"/>
          <p:nvPr/>
        </p:nvSpPr>
        <p:spPr>
          <a:xfrm>
            <a:off x="2278908" y="423687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414FD7-FB8A-9353-95D9-B6183A9AF272}"/>
              </a:ext>
            </a:extLst>
          </p:cNvPr>
          <p:cNvSpPr txBox="1"/>
          <p:nvPr/>
        </p:nvSpPr>
        <p:spPr>
          <a:xfrm>
            <a:off x="6401646" y="423687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39295F-E356-05E8-35F6-EFC627FEAB5B}"/>
              </a:ext>
            </a:extLst>
          </p:cNvPr>
          <p:cNvSpPr txBox="1"/>
          <p:nvPr/>
        </p:nvSpPr>
        <p:spPr>
          <a:xfrm>
            <a:off x="1059708" y="46854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163C6D-2655-CC57-9777-DDE87696FC33}"/>
              </a:ext>
            </a:extLst>
          </p:cNvPr>
          <p:cNvSpPr txBox="1"/>
          <p:nvPr/>
        </p:nvSpPr>
        <p:spPr>
          <a:xfrm>
            <a:off x="3726708" y="47123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82A3C4-B5B8-6A91-976E-E7C29898F346}"/>
              </a:ext>
            </a:extLst>
          </p:cNvPr>
          <p:cNvSpPr txBox="1"/>
          <p:nvPr/>
        </p:nvSpPr>
        <p:spPr>
          <a:xfrm>
            <a:off x="5639646" y="471235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yt_shape_11284"/>
          <p:cNvSpPr txBox="1"/>
          <p:nvPr/>
        </p:nvSpPr>
        <p:spPr>
          <a:xfrm>
            <a:off x="540119" y="91344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距离比较法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抛物线开口向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且对称轴是直线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抛物线上的点离对称轴越远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对应的函数值就越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到对称轴的距离比点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到对称轴的距离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远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285" name="yt_image_112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8801" y="2972062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A18AF4-0260-168B-F976-2E68CD2F99B5}"/>
              </a:ext>
            </a:extLst>
          </p:cNvPr>
          <p:cNvSpPr txBox="1"/>
          <p:nvPr/>
        </p:nvSpPr>
        <p:spPr>
          <a:xfrm>
            <a:off x="60889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A62674-8247-1D0D-6C7F-E078BED3FD94}"/>
              </a:ext>
            </a:extLst>
          </p:cNvPr>
          <p:cNvSpPr txBox="1"/>
          <p:nvPr/>
        </p:nvSpPr>
        <p:spPr>
          <a:xfrm>
            <a:off x="9441707" y="853194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46BB48-C5CE-CF54-336A-3FE4796D0F0A}"/>
              </a:ext>
            </a:extLst>
          </p:cNvPr>
          <p:cNvSpPr txBox="1"/>
          <p:nvPr/>
        </p:nvSpPr>
        <p:spPr>
          <a:xfrm>
            <a:off x="68509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55E8A4-9985-DD97-A026-5475E14783D7}"/>
              </a:ext>
            </a:extLst>
          </p:cNvPr>
          <p:cNvSpPr txBox="1"/>
          <p:nvPr/>
        </p:nvSpPr>
        <p:spPr>
          <a:xfrm>
            <a:off x="5901583" y="17907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远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94CF70-D221-ECC0-D5E0-2CD081DE35A6}"/>
              </a:ext>
            </a:extLst>
          </p:cNvPr>
          <p:cNvSpPr txBox="1"/>
          <p:nvPr/>
        </p:nvSpPr>
        <p:spPr>
          <a:xfrm>
            <a:off x="1296246" y="227965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" name="yt_shape_11223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所得图象的解析式为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化为顶点式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再将它向左平移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这时将所得的解析式化成一般式即可得解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6" name="yt_shape_11226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39422ce2-4ef3-41ea-8c1b-ef3c4c2a5308.png&quot;}"/>
            </a:endParaRPr>
          </a:p>
        </p:txBody>
      </p:sp>
      <p:sp>
        <p:nvSpPr>
          <p:cNvPr id="11227" name="yt_shape_11227"/>
          <p:cNvSpPr txBox="1"/>
          <p:nvPr/>
        </p:nvSpPr>
        <p:spPr>
          <a:xfrm>
            <a:off x="540000" y="1662201"/>
            <a:ext cx="67518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28" name="yt_shape_11228"/>
              <p:cNvSpPr txBox="1"/>
              <p:nvPr/>
            </p:nvSpPr>
            <p:spPr>
              <a:xfrm>
                <a:off x="540119" y="2161766"/>
                <a:ext cx="11111999" cy="1389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通过配方可化为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它的对称轴为直线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顶点坐标为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28" name="yt_shape_11228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1766"/>
                <a:ext cx="11111999" cy="1389419"/>
              </a:xfrm>
              <a:prstGeom prst="rect">
                <a:avLst/>
              </a:prstGeom>
              <a:blipFill>
                <a:blip r:embed="rId2"/>
                <a:stretch>
                  <a:fillRect l="-1701" b="-9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30" name="yt_shape_11230"/>
          <p:cNvSpPr txBox="1"/>
          <p:nvPr/>
        </p:nvSpPr>
        <p:spPr>
          <a:xfrm>
            <a:off x="540000" y="3667119"/>
            <a:ext cx="10384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31" name="yt_table_11231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054885"/>
              </p:ext>
            </p:extLst>
          </p:nvPr>
        </p:nvGraphicFramePr>
        <p:xfrm>
          <a:off x="540000" y="4298786"/>
          <a:ext cx="7247256" cy="848742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3233738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33" name="yt_shape_11233"/>
              <p:cNvSpPr txBox="1"/>
              <p:nvPr/>
            </p:nvSpPr>
            <p:spPr>
              <a:xfrm>
                <a:off x="540119" y="5198128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33" name="yt_shape_1123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98128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5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435810">
            <a:extLst>
              <a:ext uri="{FF2B5EF4-FFF2-40B4-BE49-F238E27FC236}">
                <a16:creationId xmlns:a16="http://schemas.microsoft.com/office/drawing/2014/main" id="{BC72D6DB-893A-59CD-FF2B-D807DF5C2D9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435835">
            <a:extLst>
              <a:ext uri="{FF2B5EF4-FFF2-40B4-BE49-F238E27FC236}">
                <a16:creationId xmlns:a16="http://schemas.microsoft.com/office/drawing/2014/main" id="{E3EB2055-0214-4A97-E574-653CB5F34B7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B33BBC-3433-0895-E23B-9EB1462E268B}"/>
                  </a:ext>
                </a:extLst>
              </p:cNvPr>
              <p:cNvSpPr txBox="1"/>
              <p:nvPr/>
            </p:nvSpPr>
            <p:spPr>
              <a:xfrm>
                <a:off x="3802908" y="2856577"/>
                <a:ext cx="1503109" cy="7279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文本框 1" descr="{'rangeId': 3, 'mathAnswerShape': 1}">
                <a:extLst>
                  <a:ext uri="{FF2B5EF4-FFF2-40B4-BE49-F238E27FC236}">
                    <a16:creationId xmlns:a16="http://schemas.microsoft.com/office/drawing/2014/main" id="{4DB33BBC-3433-0895-E23B-9EB1462E2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908" y="2856577"/>
                <a:ext cx="1503109" cy="727977"/>
              </a:xfrm>
              <a:prstGeom prst="rect">
                <a:avLst/>
              </a:prstGeom>
              <a:blipFill>
                <a:blip r:embed="rId6"/>
                <a:stretch>
                  <a:fillRect l="-6504" b="-10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C803411-5279-A474-6C5B-3041A0CDF76C}"/>
              </a:ext>
            </a:extLst>
          </p:cNvPr>
          <p:cNvCxnSpPr/>
          <p:nvPr/>
        </p:nvCxnSpPr>
        <p:spPr>
          <a:xfrm>
            <a:off x="3588119" y="3556798"/>
            <a:ext cx="162788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684D33E-84DB-DE62-EEA6-9208FEDDF1AD}"/>
                  </a:ext>
                </a:extLst>
              </p:cNvPr>
              <p:cNvSpPr txBox="1"/>
              <p:nvPr/>
            </p:nvSpPr>
            <p:spPr>
              <a:xfrm>
                <a:off x="7259531" y="2856577"/>
                <a:ext cx="2921634" cy="7279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6" name="文本框 5" descr="{'rangeId': 3, 'mathAnswerShape': 1}">
                <a:extLst>
                  <a:ext uri="{FF2B5EF4-FFF2-40B4-BE49-F238E27FC236}">
                    <a16:creationId xmlns:a16="http://schemas.microsoft.com/office/drawing/2014/main" id="{6684D33E-84DB-DE62-EEA6-9208FEDDF1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9531" y="2856577"/>
                <a:ext cx="2921634" cy="727977"/>
              </a:xfrm>
              <a:prstGeom prst="rect">
                <a:avLst/>
              </a:prstGeom>
              <a:blipFill>
                <a:blip r:embed="rId7"/>
                <a:stretch>
                  <a:fillRect l="-3340" b="-1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39D4221-339D-8ECF-E719-86532D0AF21D}"/>
              </a:ext>
            </a:extLst>
          </p:cNvPr>
          <p:cNvCxnSpPr/>
          <p:nvPr/>
        </p:nvCxnSpPr>
        <p:spPr>
          <a:xfrm>
            <a:off x="7044742" y="3556798"/>
            <a:ext cx="3046412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A9DA0FC-20C1-7BE8-408D-CE8D755A6DF8}"/>
              </a:ext>
            </a:extLst>
          </p:cNvPr>
          <p:cNvSpPr txBox="1"/>
          <p:nvPr/>
        </p:nvSpPr>
        <p:spPr>
          <a:xfrm>
            <a:off x="9921014" y="36203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70C2-FA09-9661-4E94-DF64D5047B0F}"/>
              </a:ext>
            </a:extLst>
          </p:cNvPr>
          <p:cNvSpPr txBox="1"/>
          <p:nvPr/>
        </p:nvSpPr>
        <p:spPr>
          <a:xfrm>
            <a:off x="2820246" y="5760112"/>
            <a:ext cx="126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000" y="900000"/>
            <a:ext cx="63591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36" name="yt_shape_11236"/>
          <p:cNvSpPr txBox="1"/>
          <p:nvPr/>
        </p:nvSpPr>
        <p:spPr>
          <a:xfrm>
            <a:off x="540000" y="1379303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1237"/>
          <p:cNvSpPr txBox="1"/>
          <p:nvPr/>
        </p:nvSpPr>
        <p:spPr>
          <a:xfrm>
            <a:off x="540000" y="2010970"/>
            <a:ext cx="746358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代入函数解析式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pic>
        <p:nvPicPr>
          <p:cNvPr id="11238" name="yt_image_112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2239" y="2010970"/>
            <a:ext cx="2669760" cy="232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240">
            <a:extLst>
              <a:ext uri="{FF2B5EF4-FFF2-40B4-BE49-F238E27FC236}">
                <a16:creationId xmlns:a16="http://schemas.microsoft.com/office/drawing/2014/main" id="{343B844B-ACF7-4A9B-A5D7-86898BA6D5EA}"/>
              </a:ext>
            </a:extLst>
          </p:cNvPr>
          <p:cNvSpPr txBox="1"/>
          <p:nvPr/>
        </p:nvSpPr>
        <p:spPr>
          <a:xfrm>
            <a:off x="540000" y="3122769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求出该二次函数图象的顶点坐标和对称轴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7" name="yt_shape_11241">
            <a:extLst>
              <a:ext uri="{FF2B5EF4-FFF2-40B4-BE49-F238E27FC236}">
                <a16:creationId xmlns:a16="http://schemas.microsoft.com/office/drawing/2014/main" id="{DE1958BA-81D3-4F8F-B4D1-36AE3571C238}"/>
              </a:ext>
            </a:extLst>
          </p:cNvPr>
          <p:cNvSpPr txBox="1"/>
          <p:nvPr/>
        </p:nvSpPr>
        <p:spPr>
          <a:xfrm>
            <a:off x="540000" y="3754436"/>
            <a:ext cx="621484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顶点坐标是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4" name="yt_shape_11244"/>
          <p:cNvSpPr txBox="1"/>
          <p:nvPr/>
        </p:nvSpPr>
        <p:spPr>
          <a:xfrm>
            <a:off x="540000" y="900000"/>
            <a:ext cx="87443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在所给平面直角坐标系中画出二次函数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yt_shape_11245"/>
          <p:cNvSpPr txBox="1"/>
          <p:nvPr/>
        </p:nvSpPr>
        <p:spPr>
          <a:xfrm>
            <a:off x="540000" y="1531667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46" name="yt_image_112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2239" y="1531667"/>
            <a:ext cx="2669760" cy="232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48" name="yt_image_112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840" y="2694483"/>
            <a:ext cx="2670048" cy="241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0" name="yt_shape_11250"/>
          <p:cNvSpPr txBox="1"/>
          <p:nvPr/>
        </p:nvSpPr>
        <p:spPr>
          <a:xfrm>
            <a:off x="540000" y="900000"/>
            <a:ext cx="64440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图象的平移</a:t>
            </a:r>
          </a:p>
        </p:txBody>
      </p:sp>
      <p:sp>
        <p:nvSpPr>
          <p:cNvPr id="11251" name="yt_shape_1125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可由抛物线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先向左平移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再向下平移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252" name="yt_shape_11252"/>
          <p:cNvSpPr txBox="1"/>
          <p:nvPr/>
        </p:nvSpPr>
        <p:spPr>
          <a:xfrm>
            <a:off x="540119" y="2359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轴右侧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现将该抛物线先向右平移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得到的抛物线正好经过坐标原点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435902">
            <a:extLst>
              <a:ext uri="{FF2B5EF4-FFF2-40B4-BE49-F238E27FC236}">
                <a16:creationId xmlns:a16="http://schemas.microsoft.com/office/drawing/2014/main" id="{22A2D4BA-8366-0C89-1B01-EC1AC10A89A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1B76DB-D835-9502-0A8E-E698FF5A29C0}"/>
              </a:ext>
            </a:extLst>
          </p:cNvPr>
          <p:cNvSpPr txBox="1"/>
          <p:nvPr/>
        </p:nvSpPr>
        <p:spPr>
          <a:xfrm>
            <a:off x="7834979" y="135275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11464A-F4F7-82E8-052B-F5E4E0901F16}"/>
              </a:ext>
            </a:extLst>
          </p:cNvPr>
          <p:cNvSpPr txBox="1"/>
          <p:nvPr/>
        </p:nvSpPr>
        <p:spPr>
          <a:xfrm>
            <a:off x="1059708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4A869B-FA02-53E3-C91A-2C0BCBBBC4EE}"/>
              </a:ext>
            </a:extLst>
          </p:cNvPr>
          <p:cNvSpPr txBox="1"/>
          <p:nvPr/>
        </p:nvSpPr>
        <p:spPr>
          <a:xfrm>
            <a:off x="1059708" y="3263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" name="yt_shape_11253"/>
          <p:cNvSpPr txBox="1"/>
          <p:nvPr/>
        </p:nvSpPr>
        <p:spPr>
          <a:xfrm>
            <a:off x="540000" y="900000"/>
            <a:ext cx="93855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化二次函数为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漏掉二次项系数</a:t>
            </a:r>
          </a:p>
        </p:txBody>
      </p:sp>
      <p:pic>
        <p:nvPicPr>
          <p:cNvPr id="3" name="yt_shape_1684382435955">
            <a:extLst>
              <a:ext uri="{FF2B5EF4-FFF2-40B4-BE49-F238E27FC236}">
                <a16:creationId xmlns:a16="http://schemas.microsoft.com/office/drawing/2014/main" id="{CBEC3602-4F60-CF30-7768-29ADA8DD871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254">
                <a:extLst>
                  <a:ext uri="{FF2B5EF4-FFF2-40B4-BE49-F238E27FC236}">
                    <a16:creationId xmlns:a16="http://schemas.microsoft.com/office/drawing/2014/main" id="{521A0836-C03E-432A-978C-54DEB8F3E626}"/>
                  </a:ext>
                </a:extLst>
              </p:cNvPr>
              <p:cNvSpPr txBox="1"/>
              <p:nvPr/>
            </p:nvSpPr>
            <p:spPr>
              <a:xfrm>
                <a:off x="530129" y="1557135"/>
                <a:ext cx="10943702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的形式为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4" name="yt_shape_11254">
                <a:extLst>
                  <a:ext uri="{FF2B5EF4-FFF2-40B4-BE49-F238E27FC236}">
                    <a16:creationId xmlns:a16="http://schemas.microsoft.com/office/drawing/2014/main" id="{521A0836-C03E-432A-978C-54DEB8F3E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29" y="1557135"/>
                <a:ext cx="10943702" cy="586379"/>
              </a:xfrm>
              <a:prstGeom prst="rect">
                <a:avLst/>
              </a:prstGeom>
              <a:blipFill>
                <a:blip r:embed="rId3"/>
                <a:stretch>
                  <a:fillRect l="-1727" r="-56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173BEE-991D-4EC8-810F-FDF88479B33D}"/>
                  </a:ext>
                </a:extLst>
              </p:cNvPr>
              <p:cNvSpPr txBox="1"/>
              <p:nvPr/>
            </p:nvSpPr>
            <p:spPr>
              <a:xfrm>
                <a:off x="8515730" y="1482582"/>
                <a:ext cx="2789936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173BEE-991D-4EC8-810F-FDF88479B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5730" y="1482582"/>
                <a:ext cx="2789936" cy="674320"/>
              </a:xfrm>
              <a:prstGeom prst="rect">
                <a:avLst/>
              </a:prstGeom>
              <a:blipFill>
                <a:blip r:embed="rId4"/>
                <a:stretch>
                  <a:fillRect l="-3493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BD15B53-9466-4628-8153-5E91087DF889}"/>
              </a:ext>
            </a:extLst>
          </p:cNvPr>
          <p:cNvCxnSpPr/>
          <p:nvPr/>
        </p:nvCxnSpPr>
        <p:spPr>
          <a:xfrm>
            <a:off x="8300942" y="2156893"/>
            <a:ext cx="29147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6" name="yt_shape_1125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b206e616-50ed-4072-a989-364b7efc377f.png&quot;}"/>
            </a:endParaRPr>
          </a:p>
        </p:txBody>
      </p:sp>
      <p:sp>
        <p:nvSpPr>
          <p:cNvPr id="11257" name="yt_shape_11257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则该函数的图象可能为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1258" name="yt_image_112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785" y="2903152"/>
            <a:ext cx="6290824" cy="168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0" name="yt_shape_11260"/>
          <p:cNvSpPr txBox="1"/>
          <p:nvPr/>
        </p:nvSpPr>
        <p:spPr>
          <a:xfrm>
            <a:off x="2515943" y="4720346"/>
            <a:ext cx="58573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436013">
            <a:extLst>
              <a:ext uri="{FF2B5EF4-FFF2-40B4-BE49-F238E27FC236}">
                <a16:creationId xmlns:a16="http://schemas.microsoft.com/office/drawing/2014/main" id="{033ADDB3-49F6-C1E0-E561-B076EF00AC4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335A68-A201-4418-CFA3-72DEB3C6013E}"/>
              </a:ext>
            </a:extLst>
          </p:cNvPr>
          <p:cNvSpPr txBox="1"/>
          <p:nvPr/>
        </p:nvSpPr>
        <p:spPr>
          <a:xfrm>
            <a:off x="31933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1" name="yt_shape_1126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昭阳区校级模拟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1262" name="yt_shape_11262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其中正确的是</a:t>
            </a:r>
            <a:r>
              <a:rPr lang="zh-CN" altLang="zh-CN" sz="100" b="0" i="1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zh-CN" altLang="zh-CN" sz="2400" b="0" i="1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填序号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1263" name="yt_image_112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8477" y="2971234"/>
            <a:ext cx="1495044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080EA4-252E-ABB3-FCBC-8D62BCE96458}"/>
              </a:ext>
            </a:extLst>
          </p:cNvPr>
          <p:cNvSpPr txBox="1"/>
          <p:nvPr/>
        </p:nvSpPr>
        <p:spPr>
          <a:xfrm>
            <a:off x="10211646" y="1799182"/>
            <a:ext cx="115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kumimoji="0" lang="zh-CN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1619</Words>
  <Application>Microsoft Office PowerPoint</Application>
  <PresentationFormat>宽屏</PresentationFormat>
  <Paragraphs>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2023-05-05T05:33:04Z</dcterms:created>
  <dcterms:modified xsi:type="dcterms:W3CDTF">2023-05-18T09:42:41Z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