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6" r:id="rId5"/>
    <p:sldId id="369" r:id="rId6"/>
    <p:sldId id="372" r:id="rId7"/>
    <p:sldId id="375" r:id="rId8"/>
    <p:sldId id="378" r:id="rId9"/>
    <p:sldId id="380" r:id="rId10"/>
    <p:sldId id="386" r:id="rId11"/>
    <p:sldId id="388" r:id="rId12"/>
    <p:sldId id="390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00" name="yt_image_10000" title="H_56.7213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900000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02" name="yt_image_10002" title="H_25.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823354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04" name="yt_shape_10004"/>
          <p:cNvSpPr txBox="1"/>
          <p:nvPr/>
        </p:nvSpPr>
        <p:spPr>
          <a:xfrm>
            <a:off x="540119" y="2203253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把一元二次方程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化成一般形式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并写出其中的二次项系数、一次项系数和常数项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方程利用完全平方公式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单项式乘以多项式法则计算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移项整理为一般形式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确定出所求即可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0" name="yt_shape_10050"/>
          <p:cNvSpPr txBox="1"/>
          <p:nvPr/>
        </p:nvSpPr>
        <p:spPr>
          <a:xfrm>
            <a:off x="540000" y="1322392"/>
            <a:ext cx="70788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两个连续奇数的平方和为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求这两个奇数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0051" name="yt_shape_10051"/>
          <p:cNvSpPr txBox="1"/>
          <p:nvPr/>
        </p:nvSpPr>
        <p:spPr>
          <a:xfrm>
            <a:off x="540000" y="1801695"/>
            <a:ext cx="615553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设这两个连续奇数分别为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</p:txBody>
      </p:sp>
      <p:sp>
        <p:nvSpPr>
          <p:cNvPr id="10052" name="yt_shape_10052"/>
          <p:cNvSpPr txBox="1"/>
          <p:nvPr/>
        </p:nvSpPr>
        <p:spPr>
          <a:xfrm>
            <a:off x="540119" y="276113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群里共有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个好友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每个好友都分别给群里其他好友发送一条信息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这样共有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条消息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053" name="yt_shape_10053"/>
          <p:cNvSpPr txBox="1"/>
          <p:nvPr/>
        </p:nvSpPr>
        <p:spPr>
          <a:xfrm>
            <a:off x="540000" y="3720565"/>
            <a:ext cx="58028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</p:txBody>
      </p:sp>
      <p:sp>
        <p:nvSpPr>
          <p:cNvPr id="6" name="yt_shape_10049">
            <a:extLst>
              <a:ext uri="{FF2B5EF4-FFF2-40B4-BE49-F238E27FC236}">
                <a16:creationId xmlns:a16="http://schemas.microsoft.com/office/drawing/2014/main" id="{110B81F2-C01D-4965-8628-0B3AB8EF4A5B}"/>
              </a:ext>
            </a:extLst>
          </p:cNvPr>
          <p:cNvSpPr txBox="1"/>
          <p:nvPr/>
        </p:nvSpPr>
        <p:spPr>
          <a:xfrm>
            <a:off x="540000" y="843089"/>
            <a:ext cx="78483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根据下列问题列出一元二次方程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并将其化成一般形式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51" grpId="0" build="allAtOnce"/>
      <p:bldP spid="1005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4" name="yt_shape_10054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b7c1804c-638c-4a77-8e31-cae31639b07f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55" name="yt_shape_10055"/>
              <p:cNvSpPr txBox="1"/>
              <p:nvPr/>
            </p:nvSpPr>
            <p:spPr>
              <a:xfrm>
                <a:off x="540119" y="1602372"/>
                <a:ext cx="11111999" cy="94564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推理能力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的一元二次方程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有一个根为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满足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试确定这个一元二次方程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55" name="yt_shape_10055" descr="{&quot;rangeId&quot;:19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02372"/>
                <a:ext cx="11111999" cy="945643"/>
              </a:xfrm>
              <a:prstGeom prst="rect">
                <a:avLst/>
              </a:prstGeom>
              <a:blipFill>
                <a:blip r:embed="rId2"/>
                <a:stretch>
                  <a:fillRect l="-1701" t="-5806" r="-55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057" name="yt_shape_10057"/>
              <p:cNvSpPr txBox="1"/>
              <p:nvPr/>
            </p:nvSpPr>
            <p:spPr>
              <a:xfrm>
                <a:off x="540000" y="2609360"/>
                <a:ext cx="9016892" cy="34012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代入方程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可得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又由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可知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可得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故这个一元二次方程为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</a:t>
                </a:r>
              </a:p>
            </p:txBody>
          </p:sp>
        </mc:Choice>
        <mc:Fallback>
          <p:sp>
            <p:nvSpPr>
              <p:cNvPr id="10057" name="yt_shape_100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09360"/>
                <a:ext cx="9016892" cy="3401252"/>
              </a:xfrm>
              <a:prstGeom prst="rect">
                <a:avLst/>
              </a:prstGeom>
              <a:blipFill>
                <a:blip r:embed="rId3"/>
                <a:stretch>
                  <a:fillRect l="-2096" t="-1434" r="-1082" b="-46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294992">
            <a:extLst>
              <a:ext uri="{FF2B5EF4-FFF2-40B4-BE49-F238E27FC236}">
                <a16:creationId xmlns:a16="http://schemas.microsoft.com/office/drawing/2014/main" id="{9E402069-3B16-9EFD-FA8F-40D168708938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0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0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0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0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0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5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9" name="yt_shape_10059"/>
          <p:cNvSpPr txBox="1"/>
          <p:nvPr/>
        </p:nvSpPr>
        <p:spPr>
          <a:xfrm>
            <a:off x="3338835" y="900000"/>
            <a:ext cx="5514330" cy="4592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550" b="0" i="0" u="none" spc="43000">
                <a:noFill/>
                <a:effectLst/>
                <a:latin typeface="Times New Roman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Times New Roman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ee36e6f9-3bde-428f-884c-dbd270761449.png&quot;}"/>
            </a:endParaRPr>
          </a:p>
        </p:txBody>
      </p:sp>
      <p:sp>
        <p:nvSpPr>
          <p:cNvPr id="10060" name="yt_shape_10060"/>
          <p:cNvSpPr txBox="1"/>
          <p:nvPr/>
        </p:nvSpPr>
        <p:spPr>
          <a:xfrm>
            <a:off x="3018235" y="1410016"/>
            <a:ext cx="61555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利用一元二次方程根的定义求根的代数式的值</a:t>
            </a:r>
          </a:p>
        </p:txBody>
      </p:sp>
      <p:sp>
        <p:nvSpPr>
          <p:cNvPr id="10061" name="yt_shape_10061"/>
          <p:cNvSpPr txBox="1"/>
          <p:nvPr/>
        </p:nvSpPr>
        <p:spPr>
          <a:xfrm>
            <a:off x="540000" y="1889319"/>
            <a:ext cx="102239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67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62" name="yt_shape_10062"/>
              <p:cNvSpPr txBox="1"/>
              <p:nvPr/>
            </p:nvSpPr>
            <p:spPr>
              <a:xfrm>
                <a:off x="540000" y="2368622"/>
                <a:ext cx="8276946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【变式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2024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506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62" name="yt_shape_10062" descr="{&quot;rangeId&quot;:2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68622"/>
                <a:ext cx="8276946" cy="642292"/>
              </a:xfrm>
              <a:prstGeom prst="rect">
                <a:avLst/>
              </a:prstGeom>
              <a:blipFill>
                <a:blip r:embed="rId2"/>
                <a:stretch>
                  <a:fillRect l="-2284" r="-44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064" name="yt_shape_10064"/>
          <p:cNvSpPr txBox="1"/>
          <p:nvPr/>
        </p:nvSpPr>
        <p:spPr>
          <a:xfrm>
            <a:off x="540119" y="306170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【拓展】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则代数式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0065" name="yt_image_1006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68801" y="4173501"/>
            <a:ext cx="5454396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295014">
            <a:extLst>
              <a:ext uri="{FF2B5EF4-FFF2-40B4-BE49-F238E27FC236}">
                <a16:creationId xmlns:a16="http://schemas.microsoft.com/office/drawing/2014/main" id="{F35C1B2F-F18B-50D6-2C4B-5CE67E63543B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936891"/>
            <a:ext cx="5334064" cy="38100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290313-2BD2-522D-9EFF-B87C06E350C2}"/>
              </a:ext>
            </a:extLst>
          </p:cNvPr>
          <p:cNvSpPr txBox="1"/>
          <p:nvPr/>
        </p:nvSpPr>
        <p:spPr>
          <a:xfrm>
            <a:off x="9813064" y="184251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67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C98126D-33FB-9A67-F730-AE7598693700}"/>
              </a:ext>
            </a:extLst>
          </p:cNvPr>
          <p:cNvSpPr txBox="1"/>
          <p:nvPr/>
        </p:nvSpPr>
        <p:spPr>
          <a:xfrm>
            <a:off x="7732486" y="2321816"/>
            <a:ext cx="942086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AB13588-D904-5D47-AE20-0A868972ACA0}"/>
              </a:ext>
            </a:extLst>
          </p:cNvPr>
          <p:cNvSpPr txBox="1"/>
          <p:nvPr/>
        </p:nvSpPr>
        <p:spPr>
          <a:xfrm>
            <a:off x="3939433" y="349038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6" name="yt_shape_10006"/>
          <p:cNvSpPr txBox="1"/>
          <p:nvPr/>
        </p:nvSpPr>
        <p:spPr>
          <a:xfrm>
            <a:off x="540000" y="900000"/>
            <a:ext cx="7005123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方程整理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去括号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移项、合并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则二次项系数是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一次项系数是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常数项是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2" name="yt_shape_10012"/>
          <p:cNvSpPr txBox="1"/>
          <p:nvPr/>
        </p:nvSpPr>
        <p:spPr>
          <a:xfrm>
            <a:off x="540119" y="900000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为创建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国家生态园林城市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某小区在规划设计时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在小区中央设置一块面积为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的矩形绿地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并且长比宽多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设绿地宽为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请列出方程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先表示出矩形场地的长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再根据矩形的面积公式即可列出方程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可得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1200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6" name="yt_shape_10016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34599ea8-6c66-479d-9d8a-5e09c4436036.png&quot;}"/>
            </a:endParaRPr>
          </a:p>
        </p:txBody>
      </p:sp>
      <p:sp>
        <p:nvSpPr>
          <p:cNvPr id="10017" name="yt_shape_10017"/>
          <p:cNvSpPr txBox="1"/>
          <p:nvPr/>
        </p:nvSpPr>
        <p:spPr>
          <a:xfrm>
            <a:off x="540000" y="1662201"/>
            <a:ext cx="610423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一元二次方程的定义及一般形式</a:t>
            </a:r>
          </a:p>
        </p:txBody>
      </p:sp>
      <p:sp>
        <p:nvSpPr>
          <p:cNvPr id="10018" name="yt_shape_10018"/>
          <p:cNvSpPr txBox="1"/>
          <p:nvPr/>
        </p:nvSpPr>
        <p:spPr>
          <a:xfrm>
            <a:off x="540119" y="216176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只含有</a:t>
            </a:r>
            <a:r>
              <a:rPr lang="zh-CN" altLang="zh-CN" sz="100" b="0" i="1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spc="15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</a:t>
            </a:r>
            <a:r>
              <a:rPr lang="zh-CN" altLang="zh-CN" sz="2400" b="0" i="1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15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个未知数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并且未知数的最高次数是</a:t>
            </a:r>
            <a:r>
              <a:rPr lang="zh-CN" altLang="zh-CN" sz="100" b="0" i="1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spc="15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15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的整式方程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叫一元二次方程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一元二次方程的一般形式是</a:t>
            </a:r>
            <a:r>
              <a:rPr lang="zh-CN" altLang="zh-CN" sz="100" b="0" i="1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spc="15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sng" spc="150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15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其中</a:t>
            </a:r>
            <a:r>
              <a:rPr lang="zh-CN" altLang="zh-CN" sz="100" b="0" i="1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spc="15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sng" spc="150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15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是二次项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100" b="0" i="1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spc="15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1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15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是二次项系数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100" b="0" i="1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spc="15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1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15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是一次项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100" b="0" i="1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spc="15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1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15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是一次项系数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100" b="0" i="1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spc="15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1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15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是常数项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019" name="yt_shape_10019"/>
          <p:cNvSpPr txBox="1"/>
          <p:nvPr/>
        </p:nvSpPr>
        <p:spPr>
          <a:xfrm>
            <a:off x="540000" y="4081464"/>
            <a:ext cx="84558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麒麟区校级月考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下列方程是一元二次方程的是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0020" name="yt_table_10020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955337"/>
              </p:ext>
            </p:extLst>
          </p:nvPr>
        </p:nvGraphicFramePr>
        <p:xfrm>
          <a:off x="540000" y="4713131"/>
          <a:ext cx="6432868" cy="848742"/>
        </p:xfrm>
        <a:graphic>
          <a:graphicData uri="http://schemas.openxmlformats.org/drawingml/2006/table">
            <a:tbl>
              <a:tblPr/>
              <a:tblGrid>
                <a:gridCol w="3673793">
                  <a:extLst>
                    <a:ext uri="{9D8B030D-6E8A-4147-A177-3AD203B41FA5}">
                      <a16:colId xmlns:a16="http://schemas.microsoft.com/office/drawing/2014/main" val="10000"/>
                    </a:ext>
                  </a:extLst>
                </a:gridCol>
                <a:gridCol w="2759075">
                  <a:extLst>
                    <a:ext uri="{9D8B030D-6E8A-4147-A177-3AD203B41FA5}">
                      <a16:colId xmlns:a16="http://schemas.microsoft.com/office/drawing/2014/main" val="1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022" name="yt_shape_10022"/>
          <p:cNvSpPr txBox="1"/>
          <p:nvPr/>
        </p:nvSpPr>
        <p:spPr>
          <a:xfrm>
            <a:off x="540000" y="5612473"/>
            <a:ext cx="109517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294820">
            <a:extLst>
              <a:ext uri="{FF2B5EF4-FFF2-40B4-BE49-F238E27FC236}">
                <a16:creationId xmlns:a16="http://schemas.microsoft.com/office/drawing/2014/main" id="{B357C175-2C63-433C-91AE-041B47F685DF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382294838">
            <a:extLst>
              <a:ext uri="{FF2B5EF4-FFF2-40B4-BE49-F238E27FC236}">
                <a16:creationId xmlns:a16="http://schemas.microsoft.com/office/drawing/2014/main" id="{BF064AA9-79D3-087A-64DD-CB8549DCFFB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3655C00-5EB7-52CA-9DC2-5AEF3DA8FEE5}"/>
              </a:ext>
            </a:extLst>
          </p:cNvPr>
          <p:cNvSpPr txBox="1"/>
          <p:nvPr/>
        </p:nvSpPr>
        <p:spPr>
          <a:xfrm>
            <a:off x="2415433" y="2114960"/>
            <a:ext cx="82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</a:t>
            </a:r>
            <a:r>
              <a:rPr kumimoji="0" lang="zh-CN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E6921B2-ED37-8C13-E466-8FCDAE0D64F1}"/>
              </a:ext>
            </a:extLst>
          </p:cNvPr>
          <p:cNvSpPr txBox="1"/>
          <p:nvPr/>
        </p:nvSpPr>
        <p:spPr>
          <a:xfrm>
            <a:off x="8609857" y="2114960"/>
            <a:ext cx="67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C4FD7A2-D754-09BE-6317-CCEA82C1B7C5}"/>
              </a:ext>
            </a:extLst>
          </p:cNvPr>
          <p:cNvSpPr txBox="1"/>
          <p:nvPr/>
        </p:nvSpPr>
        <p:spPr>
          <a:xfrm>
            <a:off x="6949332" y="2590448"/>
            <a:ext cx="3880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kumimoji="0" lang="en-US" altLang="zh-CN" sz="2400" b="0" i="0" strike="noStrike" kern="1200" cap="none" spc="15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DFF71AB-7136-3CD4-E14C-95EE78B51F51}"/>
              </a:ext>
            </a:extLst>
          </p:cNvPr>
          <p:cNvSpPr txBox="1"/>
          <p:nvPr/>
        </p:nvSpPr>
        <p:spPr>
          <a:xfrm>
            <a:off x="1120033" y="3065936"/>
            <a:ext cx="943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kumimoji="0" lang="en-US" altLang="zh-CN" sz="2400" b="0" i="0" strike="noStrike" kern="1200" cap="none" spc="15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8B63C27-7583-E8EE-B161-3B327B8873A8}"/>
              </a:ext>
            </a:extLst>
          </p:cNvPr>
          <p:cNvSpPr txBox="1"/>
          <p:nvPr/>
        </p:nvSpPr>
        <p:spPr>
          <a:xfrm>
            <a:off x="3867996" y="3065936"/>
            <a:ext cx="6753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97E2026-D4EE-2659-713B-B8BCBAE3CE2D}"/>
              </a:ext>
            </a:extLst>
          </p:cNvPr>
          <p:cNvSpPr txBox="1"/>
          <p:nvPr/>
        </p:nvSpPr>
        <p:spPr>
          <a:xfrm>
            <a:off x="6995371" y="3065936"/>
            <a:ext cx="829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kumimoji="0" lang="zh-CN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00BDBAB-2623-F6EC-7B27-7E42AB99AA34}"/>
              </a:ext>
            </a:extLst>
          </p:cNvPr>
          <p:cNvSpPr txBox="1"/>
          <p:nvPr/>
        </p:nvSpPr>
        <p:spPr>
          <a:xfrm>
            <a:off x="9629032" y="3065936"/>
            <a:ext cx="67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6EB9B4E-56C5-8238-7F4B-420B326C02DB}"/>
              </a:ext>
            </a:extLst>
          </p:cNvPr>
          <p:cNvSpPr txBox="1"/>
          <p:nvPr/>
        </p:nvSpPr>
        <p:spPr>
          <a:xfrm>
            <a:off x="1767733" y="3541424"/>
            <a:ext cx="657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6D0C9AE-ECC5-AF10-F1CB-FCABF7D2E782}"/>
              </a:ext>
            </a:extLst>
          </p:cNvPr>
          <p:cNvSpPr txBox="1"/>
          <p:nvPr/>
        </p:nvSpPr>
        <p:spPr>
          <a:xfrm>
            <a:off x="7993789" y="403465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A050FC8-3C29-0A6B-B48E-82445767ECE3}"/>
              </a:ext>
            </a:extLst>
          </p:cNvPr>
          <p:cNvSpPr txBox="1"/>
          <p:nvPr/>
        </p:nvSpPr>
        <p:spPr>
          <a:xfrm>
            <a:off x="10160726" y="5565667"/>
            <a:ext cx="11627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3" name="yt_shape_1002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将下列方程化成一元二次方程的一般形式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并写出其中的二次项系数、一次项系数和常数项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sp>
        <p:nvSpPr>
          <p:cNvPr id="10024" name="yt_shape_10024"/>
          <p:cNvSpPr txBox="1"/>
          <p:nvPr/>
        </p:nvSpPr>
        <p:spPr>
          <a:xfrm>
            <a:off x="540000" y="1859435"/>
            <a:ext cx="19316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0025" name="yt_shape_10025"/>
          <p:cNvSpPr txBox="1"/>
          <p:nvPr/>
        </p:nvSpPr>
        <p:spPr>
          <a:xfrm>
            <a:off x="540000" y="2338738"/>
            <a:ext cx="7001917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移项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得一元二次方程的一般形式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其中二次项系数为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一次项系数为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常数项为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</a:p>
        </p:txBody>
      </p:sp>
      <p:sp>
        <p:nvSpPr>
          <p:cNvPr id="10026" name="yt_shape_10026"/>
          <p:cNvSpPr txBox="1"/>
          <p:nvPr/>
        </p:nvSpPr>
        <p:spPr>
          <a:xfrm>
            <a:off x="540000" y="3298173"/>
            <a:ext cx="28116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</p:txBody>
      </p:sp>
      <p:sp>
        <p:nvSpPr>
          <p:cNvPr id="10027" name="yt_shape_10027"/>
          <p:cNvSpPr txBox="1"/>
          <p:nvPr/>
        </p:nvSpPr>
        <p:spPr>
          <a:xfrm>
            <a:off x="540000" y="3777476"/>
            <a:ext cx="7530908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去括号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得一元二次方程的一般形式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其中二次项系数为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一次项系数为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常数项为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25" grpId="0" build="allAtOnce"/>
      <p:bldP spid="1002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8" name="yt_shape_10028"/>
          <p:cNvSpPr txBox="1"/>
          <p:nvPr/>
        </p:nvSpPr>
        <p:spPr>
          <a:xfrm>
            <a:off x="540000" y="900000"/>
            <a:ext cx="425757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一元二次方程的根</a:t>
            </a:r>
          </a:p>
        </p:txBody>
      </p:sp>
      <p:sp>
        <p:nvSpPr>
          <p:cNvPr id="10029" name="yt_shape_10029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使一元二次方程左右两边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的未知数的值就是这个一元二次方程的解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也叫做一元二次方程的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根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030" name="yt_shape_10030"/>
          <p:cNvSpPr txBox="1"/>
          <p:nvPr/>
        </p:nvSpPr>
        <p:spPr>
          <a:xfrm>
            <a:off x="540000" y="2359000"/>
            <a:ext cx="62148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下列是方程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0031" name="yt_table_10031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4479186"/>
              </p:ext>
            </p:extLst>
          </p:nvPr>
        </p:nvGraphicFramePr>
        <p:xfrm>
          <a:off x="540000" y="2990667"/>
          <a:ext cx="9264016" cy="424371"/>
        </p:xfrm>
        <a:graphic>
          <a:graphicData uri="http://schemas.openxmlformats.org/drawingml/2006/table">
            <a:tbl>
              <a:tblPr/>
              <a:tblGrid>
                <a:gridCol w="2710180">
                  <a:extLst>
                    <a:ext uri="{9D8B030D-6E8A-4147-A177-3AD203B41FA5}">
                      <a16:colId xmlns:a16="http://schemas.microsoft.com/office/drawing/2014/main" val="10002"/>
                    </a:ext>
                  </a:extLst>
                </a:gridCol>
                <a:gridCol w="2387918">
                  <a:extLst>
                    <a:ext uri="{9D8B030D-6E8A-4147-A177-3AD203B41FA5}">
                      <a16:colId xmlns:a16="http://schemas.microsoft.com/office/drawing/2014/main" val="10003"/>
                    </a:ext>
                  </a:extLst>
                </a:gridCol>
                <a:gridCol w="2692718">
                  <a:extLst>
                    <a:ext uri="{9D8B030D-6E8A-4147-A177-3AD203B41FA5}">
                      <a16:colId xmlns:a16="http://schemas.microsoft.com/office/drawing/2014/main" val="10004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1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033" name="yt_shape_10033"/>
          <p:cNvSpPr txBox="1"/>
          <p:nvPr/>
        </p:nvSpPr>
        <p:spPr>
          <a:xfrm>
            <a:off x="540000" y="3465732"/>
            <a:ext cx="101293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昭阳区期末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有一个根是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294874">
            <a:extLst>
              <a:ext uri="{FF2B5EF4-FFF2-40B4-BE49-F238E27FC236}">
                <a16:creationId xmlns:a16="http://schemas.microsoft.com/office/drawing/2014/main" id="{712CEA6F-248F-47FE-C71D-4DC84DA26AD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9F674EE-F2A3-B469-02D1-962ACECECA1B}"/>
              </a:ext>
            </a:extLst>
          </p:cNvPr>
          <p:cNvSpPr txBox="1"/>
          <p:nvPr/>
        </p:nvSpPr>
        <p:spPr>
          <a:xfrm>
            <a:off x="4717308" y="134196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270C39-FE35-87C1-9B2A-582689B18FF2}"/>
              </a:ext>
            </a:extLst>
          </p:cNvPr>
          <p:cNvSpPr txBox="1"/>
          <p:nvPr/>
        </p:nvSpPr>
        <p:spPr>
          <a:xfrm>
            <a:off x="3802908" y="181745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48C0FA2-1467-19FA-2359-0F3D75B4DA62}"/>
              </a:ext>
            </a:extLst>
          </p:cNvPr>
          <p:cNvSpPr txBox="1"/>
          <p:nvPr/>
        </p:nvSpPr>
        <p:spPr>
          <a:xfrm>
            <a:off x="5774464" y="2312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5ACE202-708E-BD7A-29EA-36C9ECEF8ECA}"/>
              </a:ext>
            </a:extLst>
          </p:cNvPr>
          <p:cNvSpPr txBox="1"/>
          <p:nvPr/>
        </p:nvSpPr>
        <p:spPr>
          <a:xfrm>
            <a:off x="9567001" y="3418926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4" name="yt_shape_10034"/>
          <p:cNvSpPr txBox="1"/>
          <p:nvPr/>
        </p:nvSpPr>
        <p:spPr>
          <a:xfrm>
            <a:off x="540000" y="900000"/>
            <a:ext cx="579645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根据实际问题列一元二次方程</a:t>
            </a:r>
          </a:p>
        </p:txBody>
      </p:sp>
      <p:sp>
        <p:nvSpPr>
          <p:cNvPr id="10035" name="yt_shape_10035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在某篮球邀请赛中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参赛的每两个队之间都要比赛一场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共比赛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个队参赛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根据题意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可列方程为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36" name="yt_table_10036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51604977"/>
                  </p:ext>
                </p:extLst>
              </p:nvPr>
            </p:nvGraphicFramePr>
            <p:xfrm>
              <a:off x="540000" y="2511364"/>
              <a:ext cx="6826568" cy="1057085"/>
            </p:xfrm>
            <a:graphic>
              <a:graphicData uri="http://schemas.openxmlformats.org/drawingml/2006/table">
                <a:tbl>
                  <a:tblPr/>
                  <a:tblGrid>
                    <a:gridCol w="3888105">
                      <a:extLst>
                        <a:ext uri="{9D8B030D-6E8A-4147-A177-3AD203B41FA5}">
                          <a16:colId xmlns:a16="http://schemas.microsoft.com/office/drawing/2014/main" val="10006"/>
                        </a:ext>
                      </a:extLst>
                    </a:gridCol>
                    <a:gridCol w="2938463">
                      <a:extLst>
                        <a:ext uri="{9D8B030D-6E8A-4147-A177-3AD203B41FA5}">
                          <a16:colId xmlns:a16="http://schemas.microsoft.com/office/drawing/2014/main" val="1000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0036" name="yt_table_10036" descr="{&quot;rangeId&quot;:11,&quot;type&quot;:&quot;Option&quot;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51604977"/>
                  </p:ext>
                </p:extLst>
              </p:nvPr>
            </p:nvGraphicFramePr>
            <p:xfrm>
              <a:off x="540000" y="2511364"/>
              <a:ext cx="6826568" cy="1057085"/>
            </p:xfrm>
            <a:graphic>
              <a:graphicData uri="http://schemas.openxmlformats.org/drawingml/2006/table">
                <a:tbl>
                  <a:tblPr/>
                  <a:tblGrid>
                    <a:gridCol w="3888105">
                      <a:extLst>
                        <a:ext uri="{9D8B030D-6E8A-4147-A177-3AD203B41FA5}">
                          <a16:colId xmlns:a16="http://schemas.microsoft.com/office/drawing/2014/main" val="10006"/>
                        </a:ext>
                      </a:extLst>
                    </a:gridCol>
                    <a:gridCol w="2938463">
                      <a:extLst>
                        <a:ext uri="{9D8B030D-6E8A-4147-A177-3AD203B41FA5}">
                          <a16:colId xmlns:a16="http://schemas.microsoft.com/office/drawing/2014/main" val="10007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5705" b="-9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2091" b="-9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037" name="yt_shape_10037"/>
          <p:cNvSpPr txBox="1"/>
          <p:nvPr/>
        </p:nvSpPr>
        <p:spPr>
          <a:xfrm>
            <a:off x="540119" y="36190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已知如图所示的图形的面积为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根据图中的条件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可列方程为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0038" name="yt_image_10038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66753" y="4730803"/>
            <a:ext cx="1658493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294901">
            <a:extLst>
              <a:ext uri="{FF2B5EF4-FFF2-40B4-BE49-F238E27FC236}">
                <a16:creationId xmlns:a16="http://schemas.microsoft.com/office/drawing/2014/main" id="{CA66707D-9B04-45DA-7CF9-F397B1A12B86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346CDB4-B595-4D2D-DBFE-5AF806CC6263}"/>
              </a:ext>
            </a:extLst>
          </p:cNvPr>
          <p:cNvSpPr txBox="1"/>
          <p:nvPr/>
        </p:nvSpPr>
        <p:spPr>
          <a:xfrm>
            <a:off x="47173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5751776-E167-98F7-2436-333C63CFA6E3}"/>
              </a:ext>
            </a:extLst>
          </p:cNvPr>
          <p:cNvSpPr txBox="1"/>
          <p:nvPr/>
        </p:nvSpPr>
        <p:spPr>
          <a:xfrm>
            <a:off x="9517907" y="3572198"/>
            <a:ext cx="194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E671C73-FED7-EE8D-4F74-D0C11B86E595}"/>
              </a:ext>
            </a:extLst>
          </p:cNvPr>
          <p:cNvSpPr txBox="1"/>
          <p:nvPr/>
        </p:nvSpPr>
        <p:spPr>
          <a:xfrm>
            <a:off x="450108" y="404768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0" name="yt_shape_10040"/>
          <p:cNvSpPr txBox="1"/>
          <p:nvPr/>
        </p:nvSpPr>
        <p:spPr>
          <a:xfrm>
            <a:off x="540000" y="900000"/>
            <a:ext cx="8699976" cy="448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 dirty="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忽视一元二次方程二次项系数</a:t>
            </a:r>
            <a:r>
              <a:rPr lang="en-US" altLang="zh-CN" sz="2400" b="0" i="1" u="none" dirty="0">
                <a:solidFill>
                  <a:srgbClr val="ED02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ED028C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ED02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导致错误</a:t>
            </a:r>
          </a:p>
        </p:txBody>
      </p:sp>
      <p:sp>
        <p:nvSpPr>
          <p:cNvPr id="10041" name="yt_shape_10041"/>
          <p:cNvSpPr txBox="1"/>
          <p:nvPr/>
        </p:nvSpPr>
        <p:spPr>
          <a:xfrm>
            <a:off x="540000" y="1399565"/>
            <a:ext cx="97991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294928">
            <a:extLst>
              <a:ext uri="{FF2B5EF4-FFF2-40B4-BE49-F238E27FC236}">
                <a16:creationId xmlns:a16="http://schemas.microsoft.com/office/drawing/2014/main" id="{180E2264-8879-2501-5A32-8CCE84D7B39E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68C638EE-2C28-9ED1-8822-0C9C72266BE3}"/>
              </a:ext>
            </a:extLst>
          </p:cNvPr>
          <p:cNvSpPr txBox="1"/>
          <p:nvPr/>
        </p:nvSpPr>
        <p:spPr>
          <a:xfrm>
            <a:off x="9239976" y="135275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2" name="yt_shape_10042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f77de6f7-a1e0-483a-a52e-41b37dc8aafc.png&quot;}"/>
            </a:endParaRPr>
          </a:p>
        </p:txBody>
      </p:sp>
      <p:sp>
        <p:nvSpPr>
          <p:cNvPr id="10043" name="yt_shape_10043"/>
          <p:cNvSpPr txBox="1"/>
          <p:nvPr/>
        </p:nvSpPr>
        <p:spPr>
          <a:xfrm>
            <a:off x="540000" y="1644183"/>
            <a:ext cx="110462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0044" name="yt_table_10044" title="H_67.4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5008185"/>
              </p:ext>
            </p:extLst>
          </p:nvPr>
        </p:nvGraphicFramePr>
        <p:xfrm>
          <a:off x="540000" y="2275850"/>
          <a:ext cx="3456306" cy="85610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008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046" name="yt_shape_10046"/>
          <p:cNvSpPr txBox="1"/>
          <p:nvPr/>
        </p:nvSpPr>
        <p:spPr>
          <a:xfrm>
            <a:off x="540119" y="31825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的绳子围成一个面积为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624m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的矩形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设矩形的一边长为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根据题意可列方程为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624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047" name="yt_shape_10047"/>
          <p:cNvSpPr txBox="1"/>
          <p:nvPr/>
        </p:nvSpPr>
        <p:spPr>
          <a:xfrm>
            <a:off x="540000" y="4141992"/>
            <a:ext cx="104449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2026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048" name="yt_shape_10048"/>
          <p:cNvSpPr txBox="1"/>
          <p:nvPr/>
        </p:nvSpPr>
        <p:spPr>
          <a:xfrm>
            <a:off x="540119" y="46212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≠±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它为一元二次方程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它就成为一元一次方程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294966">
            <a:extLst>
              <a:ext uri="{FF2B5EF4-FFF2-40B4-BE49-F238E27FC236}">
                <a16:creationId xmlns:a16="http://schemas.microsoft.com/office/drawing/2014/main" id="{E1FEEF60-5089-8E32-5D53-9BA9FE62C24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850F10C-816F-0589-6109-842A11F64DE7}"/>
              </a:ext>
            </a:extLst>
          </p:cNvPr>
          <p:cNvSpPr txBox="1"/>
          <p:nvPr/>
        </p:nvSpPr>
        <p:spPr>
          <a:xfrm>
            <a:off x="10559189" y="159737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B8EF742-6932-695D-8A84-1BE6756AC275}"/>
              </a:ext>
            </a:extLst>
          </p:cNvPr>
          <p:cNvSpPr txBox="1"/>
          <p:nvPr/>
        </p:nvSpPr>
        <p:spPr>
          <a:xfrm>
            <a:off x="2583708" y="3611239"/>
            <a:ext cx="2735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624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AC953B6-BE88-E6FD-6ECD-0C4144997E3D}"/>
              </a:ext>
            </a:extLst>
          </p:cNvPr>
          <p:cNvSpPr txBox="1"/>
          <p:nvPr/>
        </p:nvSpPr>
        <p:spPr>
          <a:xfrm>
            <a:off x="9727148" y="4095186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2026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A19584-0DE1-961F-2A21-FD15A11DC1F7}"/>
              </a:ext>
            </a:extLst>
          </p:cNvPr>
          <p:cNvSpPr txBox="1"/>
          <p:nvPr/>
        </p:nvSpPr>
        <p:spPr>
          <a:xfrm>
            <a:off x="8501907" y="4574489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≠±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754B7D8-835E-6E84-BB5D-F980378C7FD1}"/>
              </a:ext>
            </a:extLst>
          </p:cNvPr>
          <p:cNvSpPr txBox="1"/>
          <p:nvPr/>
        </p:nvSpPr>
        <p:spPr>
          <a:xfrm>
            <a:off x="3109171" y="504997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1411</Words>
  <Application>Microsoft Office PowerPoint</Application>
  <PresentationFormat>宽屏</PresentationFormat>
  <Paragraphs>100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50</cp:revision>
  <dcterms:created xsi:type="dcterms:W3CDTF">2023-05-05T05:33:04Z</dcterms:created>
  <dcterms:modified xsi:type="dcterms:W3CDTF">2023-05-18T08:28:09Z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