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76" r:id="rId4"/>
    <p:sldId id="365" r:id="rId5"/>
    <p:sldId id="366" r:id="rId6"/>
    <p:sldId id="371" r:id="rId7"/>
    <p:sldId id="367" r:id="rId8"/>
    <p:sldId id="372" r:id="rId9"/>
    <p:sldId id="374" r:id="rId10"/>
    <p:sldId id="369" r:id="rId11"/>
    <p:sldId id="370" r:id="rId12"/>
    <p:sldId id="377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bin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0" name="yt_shape_15110"/>
          <p:cNvSpPr txBox="1"/>
          <p:nvPr/>
        </p:nvSpPr>
        <p:spPr>
          <a:xfrm>
            <a:off x="540000" y="900000"/>
            <a:ext cx="399308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字型及变形</a:t>
            </a:r>
          </a:p>
        </p:txBody>
      </p:sp>
      <p:sp>
        <p:nvSpPr>
          <p:cNvPr id="15111" name="yt_shape_15111"/>
          <p:cNvSpPr txBox="1"/>
          <p:nvPr/>
        </p:nvSpPr>
        <p:spPr>
          <a:xfrm>
            <a:off x="540000" y="139956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【模型展示】</a:t>
            </a:r>
          </a:p>
        </p:txBody>
      </p:sp>
      <p:pic>
        <p:nvPicPr>
          <p:cNvPr id="15112" name="yt_image_151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6860" y="2031232"/>
            <a:ext cx="4518279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79545">
            <a:extLst>
              <a:ext uri="{FF2B5EF4-FFF2-40B4-BE49-F238E27FC236}">
                <a16:creationId xmlns:a16="http://schemas.microsoft.com/office/drawing/2014/main" id="{755763DC-19F7-8A2E-ED6D-8FB2603572F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2" name="yt_shape_15162"/>
          <p:cNvSpPr txBox="1"/>
          <p:nvPr/>
        </p:nvSpPr>
        <p:spPr>
          <a:xfrm>
            <a:off x="494314" y="900000"/>
            <a:ext cx="35538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一线三等角型</a:t>
            </a:r>
          </a:p>
        </p:txBody>
      </p:sp>
      <p:sp>
        <p:nvSpPr>
          <p:cNvPr id="15163" name="yt_shape_15163"/>
          <p:cNvSpPr txBox="1"/>
          <p:nvPr/>
        </p:nvSpPr>
        <p:spPr>
          <a:xfrm>
            <a:off x="540000" y="139956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【模型展示】</a:t>
            </a:r>
          </a:p>
        </p:txBody>
      </p:sp>
      <p:sp>
        <p:nvSpPr>
          <p:cNvPr id="15164" name="yt_shape_15164"/>
          <p:cNvSpPr txBox="1"/>
          <p:nvPr/>
        </p:nvSpPr>
        <p:spPr>
          <a:xfrm>
            <a:off x="540000" y="1878868"/>
            <a:ext cx="94016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609523"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65" name="yt_image_151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3713" y="2510535"/>
            <a:ext cx="458457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67" name="yt_shape_15167"/>
          <p:cNvSpPr txBox="1"/>
          <p:nvPr/>
        </p:nvSpPr>
        <p:spPr>
          <a:xfrm>
            <a:off x="540119" y="37726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模型分析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一线三等角型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的模型中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要根据相等的三个角找到隐含的其他相等的角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从而找到相似三角形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进一步解决问题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879807">
            <a:extLst>
              <a:ext uri="{FF2B5EF4-FFF2-40B4-BE49-F238E27FC236}">
                <a16:creationId xmlns:a16="http://schemas.microsoft.com/office/drawing/2014/main" id="{3F0F0C6D-2D60-4964-AA98-B0C296D8D57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8" name="yt_shape_1516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是两个全等的等腰直角三角形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69" name="yt_shape_15169"/>
          <p:cNvSpPr txBox="1"/>
          <p:nvPr/>
        </p:nvSpPr>
        <p:spPr>
          <a:xfrm>
            <a:off x="540000" y="2339566"/>
            <a:ext cx="101197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CQE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15170" name="yt_image_151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9328" y="3119787"/>
            <a:ext cx="1762790" cy="194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172">
            <a:extLst>
              <a:ext uri="{FF2B5EF4-FFF2-40B4-BE49-F238E27FC236}">
                <a16:creationId xmlns:a16="http://schemas.microsoft.com/office/drawing/2014/main" id="{BF16AEDA-7739-41B9-86F0-1B3EC8EB59B5}"/>
              </a:ext>
            </a:extLst>
          </p:cNvPr>
          <p:cNvSpPr txBox="1"/>
          <p:nvPr/>
        </p:nvSpPr>
        <p:spPr>
          <a:xfrm>
            <a:off x="539882" y="2996952"/>
            <a:ext cx="478496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边的中点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CQE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3" name="yt_shape_15173"/>
          <p:cNvSpPr txBox="1"/>
          <p:nvPr/>
        </p:nvSpPr>
        <p:spPr>
          <a:xfrm>
            <a:off x="540119" y="8861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并求出当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74" name="yt_image_1517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3623" y="1816052"/>
            <a:ext cx="1918495" cy="198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176">
                <a:extLst>
                  <a:ext uri="{FF2B5EF4-FFF2-40B4-BE49-F238E27FC236}">
                    <a16:creationId xmlns:a16="http://schemas.microsoft.com/office/drawing/2014/main" id="{FD0F29E3-F908-4432-8E67-02D9B5D2B6D9}"/>
                  </a:ext>
                </a:extLst>
              </p:cNvPr>
              <p:cNvSpPr txBox="1"/>
              <p:nvPr/>
            </p:nvSpPr>
            <p:spPr>
              <a:xfrm>
                <a:off x="539882" y="1822259"/>
                <a:ext cx="8103180" cy="45590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是两个全等的等腰直角三角形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EQC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EQC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EQC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𝐶𝑄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负值舍去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5176">
                <a:extLst>
                  <a:ext uri="{FF2B5EF4-FFF2-40B4-BE49-F238E27FC236}">
                    <a16:creationId xmlns:a16="http://schemas.microsoft.com/office/drawing/2014/main" id="{FD0F29E3-F908-4432-8E67-02D9B5D2B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822259"/>
                <a:ext cx="8103180" cy="4559069"/>
              </a:xfrm>
              <a:prstGeom prst="rect">
                <a:avLst/>
              </a:prstGeom>
              <a:blipFill>
                <a:blip r:embed="rId3"/>
                <a:stretch>
                  <a:fillRect l="-2333" t="-1203" r="-1354" b="-3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14" name="yt_shape_15114"/>
              <p:cNvSpPr txBox="1"/>
              <p:nvPr/>
            </p:nvSpPr>
            <p:spPr>
              <a:xfrm>
                <a:off x="540119" y="836712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14" name="yt_shape_15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r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16" name="yt_shape_15116"/>
          <p:cNvSpPr txBox="1"/>
          <p:nvPr/>
        </p:nvSpPr>
        <p:spPr>
          <a:xfrm>
            <a:off x="540000" y="1870846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117"/>
              <p:cNvSpPr txBox="1"/>
              <p:nvPr/>
            </p:nvSpPr>
            <p:spPr>
              <a:xfrm>
                <a:off x="540000" y="2502513"/>
                <a:ext cx="4135748" cy="38641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5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2513"/>
                <a:ext cx="4135748" cy="3864135"/>
              </a:xfrm>
              <a:prstGeom prst="rect">
                <a:avLst/>
              </a:prstGeom>
              <a:blipFill>
                <a:blip r:embed="rId3"/>
                <a:stretch>
                  <a:fillRect l="-4572" t="-1422" r="-3687" b="-4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19" name="yt_image_151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4432" y="1820058"/>
            <a:ext cx="1529280" cy="156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5121">
            <a:extLst>
              <a:ext uri="{FF2B5EF4-FFF2-40B4-BE49-F238E27FC236}">
                <a16:creationId xmlns:a16="http://schemas.microsoft.com/office/drawing/2014/main" id="{D0E4EC8B-8FDE-4E6E-8FC6-A88824DB227E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83235" y="3786639"/>
            <a:ext cx="1530477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23" name="yt_shape_15123"/>
              <p:cNvSpPr txBox="1"/>
              <p:nvPr/>
            </p:nvSpPr>
            <p:spPr>
              <a:xfrm>
                <a:off x="540000" y="764704"/>
                <a:ext cx="501271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23" name="yt_shape_15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5012719" cy="465577"/>
              </a:xfrm>
              <a:prstGeom prst="rect">
                <a:avLst/>
              </a:prstGeom>
              <a:blipFill>
                <a:blip r:embed="rId2"/>
                <a:stretch>
                  <a:fillRect l="-3771" t="-3896" r="-2920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125"/>
              <p:cNvSpPr txBox="1"/>
              <p:nvPr/>
            </p:nvSpPr>
            <p:spPr>
              <a:xfrm>
                <a:off x="540000" y="1433433"/>
                <a:ext cx="9660456" cy="55649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内接于圆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  <a:p>
                <a:pPr algn="just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5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3433"/>
                <a:ext cx="9660456" cy="5564921"/>
              </a:xfrm>
              <a:prstGeom prst="rect">
                <a:avLst/>
              </a:prstGeom>
              <a:blipFill>
                <a:blip r:embed="rId3"/>
                <a:stretch>
                  <a:fillRect l="-1957" t="-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27" name="yt_image_151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2719" y="1433433"/>
            <a:ext cx="1529280" cy="156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9" name="yt_shape_15129"/>
          <p:cNvSpPr txBox="1"/>
          <p:nvPr/>
        </p:nvSpPr>
        <p:spPr>
          <a:xfrm>
            <a:off x="494315" y="836712"/>
            <a:ext cx="408445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字型及变形</a:t>
            </a:r>
          </a:p>
        </p:txBody>
      </p:sp>
      <p:sp>
        <p:nvSpPr>
          <p:cNvPr id="15130" name="yt_shape_15130"/>
          <p:cNvSpPr txBox="1"/>
          <p:nvPr/>
        </p:nvSpPr>
        <p:spPr>
          <a:xfrm>
            <a:off x="540000" y="133627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【模型展示】</a:t>
            </a:r>
          </a:p>
        </p:txBody>
      </p:sp>
      <p:pic>
        <p:nvPicPr>
          <p:cNvPr id="15131" name="yt_image_151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1472" y="1967944"/>
            <a:ext cx="3869055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79600">
            <a:extLst>
              <a:ext uri="{FF2B5EF4-FFF2-40B4-BE49-F238E27FC236}">
                <a16:creationId xmlns:a16="http://schemas.microsoft.com/office/drawing/2014/main" id="{89C758B9-9490-961A-A488-3D963D274F2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51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3" name="yt_shape_15133"/>
          <p:cNvSpPr txBox="1"/>
          <p:nvPr/>
        </p:nvSpPr>
        <p:spPr>
          <a:xfrm>
            <a:off x="540000" y="900000"/>
            <a:ext cx="9613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34" name="yt_shape_15134"/>
          <p:cNvSpPr txBox="1"/>
          <p:nvPr/>
        </p:nvSpPr>
        <p:spPr>
          <a:xfrm>
            <a:off x="540000" y="1379303"/>
            <a:ext cx="61715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探究四边形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135"/>
          <p:cNvSpPr txBox="1"/>
          <p:nvPr/>
        </p:nvSpPr>
        <p:spPr>
          <a:xfrm>
            <a:off x="540000" y="2010970"/>
            <a:ext cx="678711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36" name="yt_image_1513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6920" y="2010970"/>
            <a:ext cx="1775079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38" name="yt_shape_15138"/>
              <p:cNvSpPr txBox="1"/>
              <p:nvPr/>
            </p:nvSpPr>
            <p:spPr>
              <a:xfrm>
                <a:off x="540119" y="900000"/>
                <a:ext cx="11111999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38" name="yt_shape_15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3638"/>
              </a:xfrm>
              <a:prstGeom prst="rect">
                <a:avLst/>
              </a:prstGeom>
              <a:blipFill>
                <a:blip r:embed="rId2"/>
                <a:stretch>
                  <a:fillRect l="-1701" r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5140"/>
              <p:cNvSpPr txBox="1"/>
              <p:nvPr/>
            </p:nvSpPr>
            <p:spPr>
              <a:xfrm>
                <a:off x="540000" y="2216790"/>
                <a:ext cx="7173695" cy="2759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为平行四边形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</a:p>
            </p:txBody>
          </p:sp>
        </mc:Choice>
        <mc:Fallback>
          <p:sp>
            <p:nvSpPr>
              <p:cNvPr id="3" name="yt_shape_15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16790"/>
                <a:ext cx="7173695" cy="2759025"/>
              </a:xfrm>
              <a:prstGeom prst="rect">
                <a:avLst/>
              </a:prstGeom>
              <a:blipFill>
                <a:blip r:embed="rId3"/>
                <a:stretch>
                  <a:fillRect l="-2636" r="-170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42" name="yt_image_151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6920" y="2216790"/>
            <a:ext cx="1775079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4" name="yt_shape_15144"/>
          <p:cNvSpPr txBox="1"/>
          <p:nvPr/>
        </p:nvSpPr>
        <p:spPr>
          <a:xfrm>
            <a:off x="494314" y="883560"/>
            <a:ext cx="29383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双垂直型</a:t>
            </a:r>
          </a:p>
        </p:txBody>
      </p:sp>
      <p:sp>
        <p:nvSpPr>
          <p:cNvPr id="15145" name="yt_shape_15145"/>
          <p:cNvSpPr txBox="1"/>
          <p:nvPr/>
        </p:nvSpPr>
        <p:spPr>
          <a:xfrm>
            <a:off x="540000" y="138312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【模型展示】</a:t>
            </a:r>
          </a:p>
        </p:txBody>
      </p:sp>
      <p:pic>
        <p:nvPicPr>
          <p:cNvPr id="15146" name="yt_image_151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0456" y="2014792"/>
            <a:ext cx="183108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8" name="yt_shape_15148"/>
          <p:cNvSpPr txBox="1"/>
          <p:nvPr/>
        </p:nvSpPr>
        <p:spPr>
          <a:xfrm>
            <a:off x="540119" y="32666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直角三角形被斜边上的高分成的两个直角三角形与原三角形相似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49" name="yt_shape_15149"/>
          <p:cNvSpPr txBox="1"/>
          <p:nvPr/>
        </p:nvSpPr>
        <p:spPr>
          <a:xfrm>
            <a:off x="540000" y="4226043"/>
            <a:ext cx="86065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609523"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相关结论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879761">
            <a:extLst>
              <a:ext uri="{FF2B5EF4-FFF2-40B4-BE49-F238E27FC236}">
                <a16:creationId xmlns:a16="http://schemas.microsoft.com/office/drawing/2014/main" id="{218D446D-0FD1-2C3A-AD83-9BC855D3ED3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359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5152"/>
          <p:cNvSpPr txBox="1"/>
          <p:nvPr/>
        </p:nvSpPr>
        <p:spPr>
          <a:xfrm>
            <a:off x="540000" y="2279702"/>
            <a:ext cx="624369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53" name="yt_image_1515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9039" y="1758681"/>
            <a:ext cx="2442960" cy="171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150">
            <a:extLst>
              <a:ext uri="{FF2B5EF4-FFF2-40B4-BE49-F238E27FC236}">
                <a16:creationId xmlns:a16="http://schemas.microsoft.com/office/drawing/2014/main" id="{2836AF71-55E4-4950-9384-92E6EEE21FED}"/>
              </a:ext>
            </a:extLst>
          </p:cNvPr>
          <p:cNvSpPr txBox="1"/>
          <p:nvPr/>
        </p:nvSpPr>
        <p:spPr>
          <a:xfrm>
            <a:off x="540000" y="7762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滨州市中考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5" name="yt_shape_15151">
            <a:extLst>
              <a:ext uri="{FF2B5EF4-FFF2-40B4-BE49-F238E27FC236}">
                <a16:creationId xmlns:a16="http://schemas.microsoft.com/office/drawing/2014/main" id="{033EF674-DDFF-4996-AA74-AD0C12533E23}"/>
              </a:ext>
            </a:extLst>
          </p:cNvPr>
          <p:cNvSpPr txBox="1"/>
          <p:nvPr/>
        </p:nvSpPr>
        <p:spPr>
          <a:xfrm>
            <a:off x="539881" y="1735689"/>
            <a:ext cx="32011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6" name="yt_image_15155">
            <a:extLst>
              <a:ext uri="{FF2B5EF4-FFF2-40B4-BE49-F238E27FC236}">
                <a16:creationId xmlns:a16="http://schemas.microsoft.com/office/drawing/2014/main" id="{80CD5DD2-76F6-4756-8A09-4E533EEABA0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9039" y="4077072"/>
            <a:ext cx="2440305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7" name="yt_shape_15157"/>
          <p:cNvSpPr txBox="1"/>
          <p:nvPr/>
        </p:nvSpPr>
        <p:spPr>
          <a:xfrm>
            <a:off x="540000" y="900000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158"/>
              <p:cNvSpPr txBox="1"/>
              <p:nvPr/>
            </p:nvSpPr>
            <p:spPr>
              <a:xfrm>
                <a:off x="540000" y="1531667"/>
                <a:ext cx="8174097" cy="4471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5158" descr="{&quot;rangeId&quot;: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174097" cy="4471480"/>
              </a:xfrm>
              <a:prstGeom prst="rect">
                <a:avLst/>
              </a:prstGeom>
              <a:blipFill>
                <a:blip r:embed="rId2"/>
                <a:stretch>
                  <a:fillRect l="-2313" t="-1090" r="-1269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60" name="yt_image_1516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9039" y="1531667"/>
            <a:ext cx="2442960" cy="171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1129</Words>
  <Application>Microsoft Office PowerPoint</Application>
  <PresentationFormat>宽屏</PresentationFormat>
  <Paragraphs>84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2023-05-05T05:33:04Z</dcterms:created>
  <dcterms:modified xsi:type="dcterms:W3CDTF">2023-05-19T03:05:21Z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