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0" r:id="rId4"/>
    <p:sldId id="305" r:id="rId5"/>
    <p:sldId id="312" r:id="rId6"/>
    <p:sldId id="313" r:id="rId7"/>
    <p:sldId id="306" r:id="rId8"/>
    <p:sldId id="315" r:id="rId9"/>
    <p:sldId id="317" r:id="rId10"/>
    <p:sldId id="308" r:id="rId11"/>
    <p:sldId id="319" r:id="rId12"/>
    <p:sldId id="320" r:id="rId13"/>
    <p:sldId id="321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33" d="100"/>
          <a:sy n="33" d="100"/>
        </p:scale>
        <p:origin x="1324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1.bin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二次函数与特殊三角形</a:t>
            </a:r>
          </a:p>
        </p:txBody>
      </p:sp>
      <p:sp>
        <p:nvSpPr>
          <p:cNvPr id="11508" name="yt_shape_1150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71a0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09" name="yt_image_11509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636912"/>
            <a:ext cx="153575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46383" title="H_25.973701">
            <a:extLst>
              <a:ext uri="{FF2B5EF4-FFF2-40B4-BE49-F238E27FC236}">
                <a16:creationId xmlns:a16="http://schemas.microsoft.com/office/drawing/2014/main" id="{0F18C729-B543-ED34-9A1E-BC14DF797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6" name="yt_shape_11511"/>
          <p:cNvSpPr txBox="1"/>
          <p:nvPr/>
        </p:nvSpPr>
        <p:spPr>
          <a:xfrm>
            <a:off x="475881" y="2334469"/>
            <a:ext cx="887743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依题意将抛物线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平移后为抛物线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AB9975-038F-9C09-3D55-418227647368}"/>
              </a:ext>
            </a:extLst>
          </p:cNvPr>
          <p:cNvSpPr txBox="1"/>
          <p:nvPr/>
        </p:nvSpPr>
        <p:spPr>
          <a:xfrm>
            <a:off x="385870" y="2763151"/>
            <a:ext cx="8971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依题意将抛物线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平移后为抛物线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780FD4-268D-D469-B325-DCF121AAB53B}"/>
              </a:ext>
            </a:extLst>
          </p:cNvPr>
          <p:cNvSpPr txBox="1"/>
          <p:nvPr/>
        </p:nvSpPr>
        <p:spPr>
          <a:xfrm>
            <a:off x="385870" y="3238639"/>
            <a:ext cx="2826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26E6AD-4570-80FC-0E19-8E85A2A7F5D9}"/>
              </a:ext>
            </a:extLst>
          </p:cNvPr>
          <p:cNvSpPr txBox="1"/>
          <p:nvPr/>
        </p:nvSpPr>
        <p:spPr>
          <a:xfrm>
            <a:off x="385870" y="3714127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B8CFCD-6E91-E5C9-16E3-3FF812DD1889}"/>
              </a:ext>
            </a:extLst>
          </p:cNvPr>
          <p:cNvSpPr txBox="1"/>
          <p:nvPr/>
        </p:nvSpPr>
        <p:spPr>
          <a:xfrm>
            <a:off x="385870" y="4189615"/>
            <a:ext cx="360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DAF494-38B3-C442-E270-2D4EB782AB07}"/>
              </a:ext>
            </a:extLst>
          </p:cNvPr>
          <p:cNvSpPr txBox="1"/>
          <p:nvPr/>
        </p:nvSpPr>
        <p:spPr>
          <a:xfrm>
            <a:off x="385870" y="4665103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33A139-D774-CDF7-CEEE-CA27A2FEEE19}"/>
              </a:ext>
            </a:extLst>
          </p:cNvPr>
          <p:cNvSpPr txBox="1"/>
          <p:nvPr/>
        </p:nvSpPr>
        <p:spPr>
          <a:xfrm>
            <a:off x="385870" y="5140591"/>
            <a:ext cx="1415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6A981D-FF27-9D9E-3A1B-2E95BA0B9794}"/>
              </a:ext>
            </a:extLst>
          </p:cNvPr>
          <p:cNvSpPr txBox="1"/>
          <p:nvPr/>
        </p:nvSpPr>
        <p:spPr>
          <a:xfrm>
            <a:off x="385870" y="5616079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EAC84A-753C-07A1-4E79-BA66F2D5637A}"/>
              </a:ext>
            </a:extLst>
          </p:cNvPr>
          <p:cNvSpPr txBox="1"/>
          <p:nvPr/>
        </p:nvSpPr>
        <p:spPr>
          <a:xfrm>
            <a:off x="385870" y="6091567"/>
            <a:ext cx="1265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62" name="yt_shape_11562"/>
              <p:cNvSpPr txBox="1"/>
              <p:nvPr/>
            </p:nvSpPr>
            <p:spPr>
              <a:xfrm>
                <a:off x="540000" y="900000"/>
                <a:ext cx="8720336" cy="5982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与此抛物线的另一交点为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将抛物线的解析式写成顶点式，得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点的坐标代入，得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与抛物线的解析式得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562" name="yt_shape_11562" descr="{&quot;rangeId&quot;:11,&quot;mathAnswerShape&quot;:1,&quot;IsSplitBraceMath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20336" cy="5982920"/>
              </a:xfrm>
              <a:prstGeom prst="rect">
                <a:avLst/>
              </a:prstGeom>
              <a:blipFill>
                <a:blip r:embed="rId2"/>
                <a:stretch>
                  <a:fillRect l="-2168" t="-917" r="-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07C300-2A89-0939-5E7D-11ADBAC120CE}"/>
              </a:ext>
            </a:extLst>
          </p:cNvPr>
          <p:cNvSpPr txBox="1"/>
          <p:nvPr/>
        </p:nvSpPr>
        <p:spPr>
          <a:xfrm>
            <a:off x="449989" y="132868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将抛物线的解析式写成顶点式，得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8DBA6B-C29B-B6C0-3FEC-E239A4DA0988}"/>
              </a:ext>
            </a:extLst>
          </p:cNvPr>
          <p:cNvSpPr txBox="1"/>
          <p:nvPr/>
        </p:nvSpPr>
        <p:spPr>
          <a:xfrm>
            <a:off x="497614" y="1804170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453A61-00D3-5962-5E8F-AFE59BE47AC8}"/>
              </a:ext>
            </a:extLst>
          </p:cNvPr>
          <p:cNvSpPr txBox="1"/>
          <p:nvPr/>
        </p:nvSpPr>
        <p:spPr>
          <a:xfrm>
            <a:off x="449989" y="2279658"/>
            <a:ext cx="418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A14D32-C099-604A-4E7D-FD4B32AEF18F}"/>
              </a:ext>
            </a:extLst>
          </p:cNvPr>
          <p:cNvSpPr txBox="1"/>
          <p:nvPr/>
        </p:nvSpPr>
        <p:spPr>
          <a:xfrm>
            <a:off x="449989" y="2755146"/>
            <a:ext cx="511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4CC598-FCF7-06E7-8410-FDCBD1AC3E42}"/>
              </a:ext>
            </a:extLst>
          </p:cNvPr>
          <p:cNvSpPr txBox="1"/>
          <p:nvPr/>
        </p:nvSpPr>
        <p:spPr>
          <a:xfrm>
            <a:off x="449989" y="3230634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766233-C505-872D-3508-61314D056D3B}"/>
              </a:ext>
            </a:extLst>
          </p:cNvPr>
          <p:cNvSpPr txBox="1"/>
          <p:nvPr/>
        </p:nvSpPr>
        <p:spPr>
          <a:xfrm>
            <a:off x="449989" y="3706122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点的坐标代入，得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03C07E1-5A08-D24A-120E-C67232E4E126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89185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F03C07E1-5A08-D24A-120E-C67232E4E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891851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4E26C20-A5D1-FD32-0059-94BA1E73FEAF}"/>
              </a:ext>
            </a:extLst>
          </p:cNvPr>
          <p:cNvSpPr txBox="1"/>
          <p:nvPr/>
        </p:nvSpPr>
        <p:spPr>
          <a:xfrm>
            <a:off x="449989" y="5242187"/>
            <a:ext cx="457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2DEDA2-EE2C-3052-22A3-2D090B259A65}"/>
                  </a:ext>
                </a:extLst>
              </p:cNvPr>
              <p:cNvSpPr txBox="1"/>
              <p:nvPr/>
            </p:nvSpPr>
            <p:spPr>
              <a:xfrm>
                <a:off x="449989" y="5717675"/>
                <a:ext cx="713111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联立直线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与抛物线的解析式得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A92DEDA2-EE2C-3052-22A3-2D090B259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17675"/>
                <a:ext cx="7131114" cy="1154189"/>
              </a:xfrm>
              <a:prstGeom prst="rect">
                <a:avLst/>
              </a:prstGeom>
              <a:blipFill>
                <a:blip r:embed="rId4"/>
                <a:stretch>
                  <a:fillRect l="-1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553" title="H_171.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0416" y="2490789"/>
            <a:ext cx="1567409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64" name="yt_shape_11564"/>
              <p:cNvSpPr txBox="1"/>
              <p:nvPr/>
            </p:nvSpPr>
            <p:spPr>
              <a:xfrm>
                <a:off x="425371" y="1194857"/>
                <a:ext cx="3601948" cy="2189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</p:txBody>
          </p:sp>
        </mc:Choice>
        <mc:Fallback>
          <p:sp>
            <p:nvSpPr>
              <p:cNvPr id="11564" name="yt_shape_11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194857"/>
                <a:ext cx="3601948" cy="2189958"/>
              </a:xfrm>
              <a:prstGeom prst="rect">
                <a:avLst/>
              </a:prstGeom>
              <a:blipFill>
                <a:blip r:embed="rId2"/>
                <a:stretch>
                  <a:fillRect l="-5245" r="-508" b="-4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9D3DE0-3823-5058-431D-7AA41E107535}"/>
                  </a:ext>
                </a:extLst>
              </p:cNvPr>
              <p:cNvSpPr txBox="1"/>
              <p:nvPr/>
            </p:nvSpPr>
            <p:spPr>
              <a:xfrm>
                <a:off x="335360" y="1148051"/>
                <a:ext cx="374719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9D3DE0-3823-5058-431D-7AA41E107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148051"/>
                <a:ext cx="3747198" cy="1154189"/>
              </a:xfrm>
              <a:prstGeom prst="rect">
                <a:avLst/>
              </a:prstGeom>
              <a:blipFill>
                <a:blip r:embed="rId3"/>
                <a:stretch>
                  <a:fillRect l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ADA84B-DECE-46CB-CF5D-2841B7BCA194}"/>
              </a:ext>
            </a:extLst>
          </p:cNvPr>
          <p:cNvSpPr txBox="1"/>
          <p:nvPr/>
        </p:nvSpPr>
        <p:spPr>
          <a:xfrm>
            <a:off x="335360" y="2208628"/>
            <a:ext cx="345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19BBC8-7877-C94B-6D46-931724AE4991}"/>
                  </a:ext>
                </a:extLst>
              </p:cNvPr>
              <p:cNvSpPr txBox="1"/>
              <p:nvPr/>
            </p:nvSpPr>
            <p:spPr>
              <a:xfrm>
                <a:off x="335360" y="2684116"/>
                <a:ext cx="3615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19BBC8-7877-C94B-6D46-931724AE4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684116"/>
                <a:ext cx="3615436" cy="726326"/>
              </a:xfrm>
              <a:prstGeom prst="rect">
                <a:avLst/>
              </a:prstGeom>
              <a:blipFill>
                <a:blip r:embed="rId4"/>
                <a:stretch>
                  <a:fillRect l="-2530" r="-286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562"/>
              <p:cNvSpPr txBox="1"/>
              <p:nvPr/>
            </p:nvSpPr>
            <p:spPr>
              <a:xfrm>
                <a:off x="335360" y="898466"/>
                <a:ext cx="8720336" cy="5982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与此抛物线的另一交点为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将抛物线的解析式写成顶点式，得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点的坐标代入，得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与抛物线的解析式得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" name="yt_shape_115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898466"/>
                <a:ext cx="8720336" cy="5982920"/>
              </a:xfrm>
              <a:prstGeom prst="rect">
                <a:avLst/>
              </a:prstGeom>
              <a:blipFill>
                <a:blip r:embed="rId5"/>
                <a:stretch>
                  <a:fillRect l="-2096" t="-815" r="-1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553" title="H_171.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384" y="1958571"/>
            <a:ext cx="1567409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68" name="yt_shape_11568"/>
              <p:cNvSpPr txBox="1"/>
              <p:nvPr/>
            </p:nvSpPr>
            <p:spPr>
              <a:xfrm>
                <a:off x="425371" y="3823107"/>
                <a:ext cx="5741956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当顶点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点坐标代入函数解析式，得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68" name="yt_shape_11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3823107"/>
                <a:ext cx="5741956" cy="2757293"/>
              </a:xfrm>
              <a:prstGeom prst="rect">
                <a:avLst/>
              </a:prstGeom>
              <a:blipFill>
                <a:blip r:embed="rId2"/>
                <a:stretch>
                  <a:fillRect l="-3291" t="-1770" r="-2229" b="-3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F3A586-630A-D498-A30E-F5EA022B2C26}"/>
              </a:ext>
            </a:extLst>
          </p:cNvPr>
          <p:cNvSpPr txBox="1"/>
          <p:nvPr/>
        </p:nvSpPr>
        <p:spPr>
          <a:xfrm>
            <a:off x="335360" y="3776301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当顶点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4F57F-2527-5D2D-15D4-7C5464207743}"/>
              </a:ext>
            </a:extLst>
          </p:cNvPr>
          <p:cNvSpPr txBox="1"/>
          <p:nvPr/>
        </p:nvSpPr>
        <p:spPr>
          <a:xfrm>
            <a:off x="335360" y="4251789"/>
            <a:ext cx="586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01F049-E866-9F6D-67C7-108E9C8728A2}"/>
              </a:ext>
            </a:extLst>
          </p:cNvPr>
          <p:cNvSpPr txBox="1"/>
          <p:nvPr/>
        </p:nvSpPr>
        <p:spPr>
          <a:xfrm>
            <a:off x="335360" y="4727277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点坐标代入函数解析式，得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968FA9-9C74-4D6E-AD49-1931609EC285}"/>
                  </a:ext>
                </a:extLst>
              </p:cNvPr>
              <p:cNvSpPr txBox="1"/>
              <p:nvPr/>
            </p:nvSpPr>
            <p:spPr>
              <a:xfrm>
                <a:off x="382985" y="5202765"/>
                <a:ext cx="4915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968FA9-9C74-4D6E-AD49-1931609EC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85" y="5202765"/>
                <a:ext cx="4915598" cy="765061"/>
              </a:xfrm>
              <a:prstGeom prst="rect">
                <a:avLst/>
              </a:prstGeom>
              <a:blipFill>
                <a:blip r:embed="rId3"/>
                <a:stretch>
                  <a:fillRect l="-1985" r="-198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123258-B9DD-DA02-2568-7F8E50C57952}"/>
                  </a:ext>
                </a:extLst>
              </p:cNvPr>
              <p:cNvSpPr txBox="1"/>
              <p:nvPr/>
            </p:nvSpPr>
            <p:spPr>
              <a:xfrm>
                <a:off x="335360" y="5874214"/>
                <a:ext cx="58426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123258-B9DD-DA02-2568-7F8E50C579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874214"/>
                <a:ext cx="5842698" cy="726326"/>
              </a:xfrm>
              <a:prstGeom prst="rect">
                <a:avLst/>
              </a:prstGeom>
              <a:blipFill>
                <a:blip r:embed="rId4"/>
                <a:stretch>
                  <a:fillRect l="-1566" r="-177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566"/>
          <p:cNvSpPr txBox="1"/>
          <p:nvPr/>
        </p:nvSpPr>
        <p:spPr>
          <a:xfrm>
            <a:off x="425371" y="9458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两点的抛物线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3725"/>
              </a:rPr>
              <a:t>使得四边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求出此抛物线的解析式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1567"/>
          <p:cNvSpPr txBox="1"/>
          <p:nvPr/>
        </p:nvSpPr>
        <p:spPr>
          <a:xfrm>
            <a:off x="425371" y="190532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两点的抛物线，其顶点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轴的对称点为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40e17"/>
              </a:rPr>
              <a:t>，使得四边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D851BB-7CB2-3743-3FEC-A7907048CC57}"/>
              </a:ext>
            </a:extLst>
          </p:cNvPr>
          <p:cNvSpPr txBox="1"/>
          <p:nvPr/>
        </p:nvSpPr>
        <p:spPr>
          <a:xfrm>
            <a:off x="335360" y="1858520"/>
            <a:ext cx="1124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两点的抛物线，其顶点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轴的对称点为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40e17"/>
              </a:rPr>
              <a:t>，使得四边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F17B93-E505-9CBA-6B77-4D0BB305952E}"/>
              </a:ext>
            </a:extLst>
          </p:cNvPr>
          <p:cNvSpPr txBox="1"/>
          <p:nvPr/>
        </p:nvSpPr>
        <p:spPr>
          <a:xfrm>
            <a:off x="335360" y="2334008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1C15AC-9548-7FE4-AB26-846F2F4310D2}"/>
              </a:ext>
            </a:extLst>
          </p:cNvPr>
          <p:cNvSpPr txBox="1"/>
          <p:nvPr/>
        </p:nvSpPr>
        <p:spPr>
          <a:xfrm>
            <a:off x="335360" y="2809497"/>
            <a:ext cx="7406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2BC8C22-7C87-4D62-3FC6-CB0269CCA694}"/>
              </a:ext>
            </a:extLst>
          </p:cNvPr>
          <p:cNvSpPr txBox="1"/>
          <p:nvPr/>
        </p:nvSpPr>
        <p:spPr>
          <a:xfrm>
            <a:off x="335360" y="3284984"/>
            <a:ext cx="846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1553" title="H_171.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8" y="3407880"/>
            <a:ext cx="1567409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71" name="yt_shape_11571"/>
              <p:cNvSpPr txBox="1"/>
              <p:nvPr/>
            </p:nvSpPr>
            <p:spPr>
              <a:xfrm>
                <a:off x="569387" y="1937283"/>
                <a:ext cx="9281387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当顶点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设抛物线解析式为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点坐标代入函数解析式，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故抛物线的解析式为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综上所述，存在抛物线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使得四边形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71" name="yt_shape_11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937283"/>
                <a:ext cx="9281387" cy="4383059"/>
              </a:xfrm>
              <a:prstGeom prst="rect">
                <a:avLst/>
              </a:prstGeom>
              <a:blipFill>
                <a:blip r:embed="rId2"/>
                <a:stretch>
                  <a:fillRect l="-1970" t="-1252" r="-1051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8FDAE7-9794-76EB-E9D6-15D02B1EE005}"/>
              </a:ext>
            </a:extLst>
          </p:cNvPr>
          <p:cNvSpPr txBox="1"/>
          <p:nvPr/>
        </p:nvSpPr>
        <p:spPr>
          <a:xfrm>
            <a:off x="479376" y="1890477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当顶点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2FCCDB-23B1-E56A-A159-444CA53F666C}"/>
              </a:ext>
            </a:extLst>
          </p:cNvPr>
          <p:cNvSpPr txBox="1"/>
          <p:nvPr/>
        </p:nvSpPr>
        <p:spPr>
          <a:xfrm>
            <a:off x="479376" y="2365965"/>
            <a:ext cx="556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设抛物线解析式为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97DC67-B275-A583-3CE8-55DB4EE696D7}"/>
              </a:ext>
            </a:extLst>
          </p:cNvPr>
          <p:cNvSpPr txBox="1"/>
          <p:nvPr/>
        </p:nvSpPr>
        <p:spPr>
          <a:xfrm>
            <a:off x="479376" y="2841453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点坐标代入函数解析式，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151589-1123-FFCC-93B7-7B361771099E}"/>
              </a:ext>
            </a:extLst>
          </p:cNvPr>
          <p:cNvSpPr txBox="1"/>
          <p:nvPr/>
        </p:nvSpPr>
        <p:spPr>
          <a:xfrm>
            <a:off x="479376" y="3316941"/>
            <a:ext cx="357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077788B-72E3-DD52-52EE-A45295D01668}"/>
                  </a:ext>
                </a:extLst>
              </p:cNvPr>
              <p:cNvSpPr txBox="1"/>
              <p:nvPr/>
            </p:nvSpPr>
            <p:spPr>
              <a:xfrm>
                <a:off x="479376" y="3792429"/>
                <a:ext cx="19469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077788B-72E3-DD52-52EE-A45295D01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92429"/>
                <a:ext cx="1946974" cy="765061"/>
              </a:xfrm>
              <a:prstGeom prst="rect">
                <a:avLst/>
              </a:prstGeom>
              <a:blipFill>
                <a:blip r:embed="rId3"/>
                <a:stretch>
                  <a:fillRect l="-5016" r="-501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95D3D3-4C9D-ABB9-D057-E6CD11894416}"/>
                  </a:ext>
                </a:extLst>
              </p:cNvPr>
              <p:cNvSpPr txBox="1"/>
              <p:nvPr/>
            </p:nvSpPr>
            <p:spPr>
              <a:xfrm>
                <a:off x="479376" y="4463878"/>
                <a:ext cx="5918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故抛物线的解析式为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95D3D3-4C9D-ABB9-D057-E6CD11894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63878"/>
                <a:ext cx="5918898" cy="765061"/>
              </a:xfrm>
              <a:prstGeom prst="rect">
                <a:avLst/>
              </a:prstGeom>
              <a:blipFill>
                <a:blip r:embed="rId4"/>
                <a:stretch>
                  <a:fillRect l="-1648" r="-16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6B6FB2-9872-C6EE-DD0A-3BA82CAD38E0}"/>
                  </a:ext>
                </a:extLst>
              </p:cNvPr>
              <p:cNvSpPr txBox="1"/>
              <p:nvPr/>
            </p:nvSpPr>
            <p:spPr>
              <a:xfrm>
                <a:off x="479376" y="5135327"/>
                <a:ext cx="93717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综上所述，存在抛物线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6B6FB2-9872-C6EE-DD0A-3BA82CAD3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35327"/>
                <a:ext cx="9371712" cy="765061"/>
              </a:xfrm>
              <a:prstGeom prst="rect">
                <a:avLst/>
              </a:prstGeom>
              <a:blipFill>
                <a:blip r:embed="rId5"/>
                <a:stretch>
                  <a:fillRect l="-1041" r="-10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B53A242-1397-7F47-5CE7-8F4BEC937EDF}"/>
              </a:ext>
            </a:extLst>
          </p:cNvPr>
          <p:cNvSpPr txBox="1"/>
          <p:nvPr/>
        </p:nvSpPr>
        <p:spPr>
          <a:xfrm>
            <a:off x="479376" y="5806776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使得四边形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566"/>
          <p:cNvSpPr txBox="1"/>
          <p:nvPr/>
        </p:nvSpPr>
        <p:spPr>
          <a:xfrm>
            <a:off x="479376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两点的抛物线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3725"/>
              </a:rPr>
              <a:t>使得四边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求出此抛物线的解析式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553" title="H_171.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50774" y="2334910"/>
            <a:ext cx="1567409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图中的抛物线上是否存在点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28cb"/>
              </a:rPr>
              <a:t>直接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4" name="yt_shape_11514"/>
              <p:cNvSpPr txBox="1"/>
              <p:nvPr/>
            </p:nvSpPr>
            <p:spPr>
              <a:xfrm>
                <a:off x="540000" y="1859435"/>
                <a:ext cx="5456622" cy="21260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4" name="yt_shape_11514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5456622" cy="2126031"/>
              </a:xfrm>
              <a:prstGeom prst="rect">
                <a:avLst/>
              </a:prstGeom>
              <a:blipFill>
                <a:blip r:embed="rId2"/>
                <a:stretch>
                  <a:fillRect l="-3464" t="-2292" r="-2346" b="-4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07F3D2-128E-52BB-F279-4CDAAF819901}"/>
              </a:ext>
            </a:extLst>
          </p:cNvPr>
          <p:cNvSpPr txBox="1"/>
          <p:nvPr/>
        </p:nvSpPr>
        <p:spPr>
          <a:xfrm>
            <a:off x="449989" y="1812629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9F7C35-CBD9-E917-E515-34CE0DB2512B}"/>
              </a:ext>
            </a:extLst>
          </p:cNvPr>
          <p:cNvSpPr txBox="1"/>
          <p:nvPr/>
        </p:nvSpPr>
        <p:spPr>
          <a:xfrm>
            <a:off x="449989" y="2288117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3C1A23-E401-389D-9F6F-42C6E5B79741}"/>
                  </a:ext>
                </a:extLst>
              </p:cNvPr>
              <p:cNvSpPr txBox="1"/>
              <p:nvPr/>
            </p:nvSpPr>
            <p:spPr>
              <a:xfrm>
                <a:off x="449989" y="2763605"/>
                <a:ext cx="31186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易知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223C1A23-E401-389D-9F6F-42C6E5B79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3605"/>
                <a:ext cx="3118676" cy="615392"/>
              </a:xfrm>
              <a:prstGeom prst="rect">
                <a:avLst/>
              </a:prstGeom>
              <a:blipFill>
                <a:blip r:embed="rId3"/>
                <a:stretch>
                  <a:fillRect l="-3131" r="-313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33B007-9D2E-601E-9B7A-377B91A73FFD}"/>
                  </a:ext>
                </a:extLst>
              </p:cNvPr>
              <p:cNvSpPr txBox="1"/>
              <p:nvPr/>
            </p:nvSpPr>
            <p:spPr>
              <a:xfrm>
                <a:off x="449989" y="3285386"/>
                <a:ext cx="546671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5A33B007-9D2E-601E-9B7A-377B91A73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5386"/>
                <a:ext cx="5466715" cy="726326"/>
              </a:xfrm>
              <a:prstGeom prst="rect">
                <a:avLst/>
              </a:prstGeom>
              <a:blipFill>
                <a:blip r:embed="rId4"/>
                <a:stretch>
                  <a:fillRect l="-1784" r="-167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509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2424" y="2082574"/>
            <a:ext cx="153575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119" y="900198"/>
            <a:ext cx="11492915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endParaRPr lang="en-US" altLang="zh-CN" sz="1500" b="0" i="1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9e1d"/>
              </a:rPr>
              <a:t>（－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17" name="yt_image_11517" title="H_137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765" y="1781179"/>
            <a:ext cx="179094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0" name="yt_shape_11520"/>
              <p:cNvSpPr txBox="1"/>
              <p:nvPr/>
            </p:nvSpPr>
            <p:spPr>
              <a:xfrm>
                <a:off x="540000" y="3531112"/>
                <a:ext cx="9571531" cy="2998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求二次函数的解析式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的图象上，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二次函数的解析式为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20" name="yt_shape_11520" descr="{&quot;rangeId&quot;:2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1112"/>
                <a:ext cx="9571531" cy="2998065"/>
              </a:xfrm>
              <a:prstGeom prst="rect">
                <a:avLst/>
              </a:prstGeom>
              <a:blipFill>
                <a:blip r:embed="rId3"/>
                <a:stretch>
                  <a:fillRect l="-1975" t="-3455" r="-955" b="-5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466E53-B77D-48F5-D7D8-0351DC6C96CF}"/>
              </a:ext>
            </a:extLst>
          </p:cNvPr>
          <p:cNvSpPr txBox="1"/>
          <p:nvPr/>
        </p:nvSpPr>
        <p:spPr>
          <a:xfrm>
            <a:off x="449989" y="3886642"/>
            <a:ext cx="96590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A6050B-6DF5-E7DD-90EE-EB1A65805E7E}"/>
                  </a:ext>
                </a:extLst>
              </p:cNvPr>
              <p:cNvSpPr txBox="1"/>
              <p:nvPr/>
            </p:nvSpPr>
            <p:spPr>
              <a:xfrm>
                <a:off x="449989" y="4288979"/>
                <a:ext cx="2656142" cy="9910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3, 'mathAnswerShape': 1, 'IsSplitBraceMath': 1}">
                <a:extLst>
                  <a:ext uri="{FF2B5EF4-FFF2-40B4-BE49-F238E27FC236}">
                    <a16:creationId xmlns:a16="http://schemas.microsoft.com/office/drawing/2014/main" id="{21A6050B-6DF5-E7DD-90EE-EB1A65805E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8979"/>
                <a:ext cx="2656142" cy="991058"/>
              </a:xfrm>
              <a:prstGeom prst="rect">
                <a:avLst/>
              </a:prstGeom>
              <a:blipFill>
                <a:blip r:embed="rId4"/>
                <a:stretch>
                  <a:fillRect l="-3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FEC723-5CF7-D0E1-846D-7492CEBE7ECD}"/>
                  </a:ext>
                </a:extLst>
              </p:cNvPr>
              <p:cNvSpPr txBox="1"/>
              <p:nvPr/>
            </p:nvSpPr>
            <p:spPr>
              <a:xfrm>
                <a:off x="449989" y="5186425"/>
                <a:ext cx="2247011" cy="9910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3, 'mathAnswerShape': 1, 'IsSplitBraceMath': 1}">
                <a:extLst>
                  <a:ext uri="{FF2B5EF4-FFF2-40B4-BE49-F238E27FC236}">
                    <a16:creationId xmlns:a16="http://schemas.microsoft.com/office/drawing/2014/main" id="{9CFEC723-5CF7-D0E1-846D-7492CEBE7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6425"/>
                <a:ext cx="2247011" cy="991057"/>
              </a:xfrm>
              <a:prstGeom prst="rect">
                <a:avLst/>
              </a:prstGeom>
              <a:blipFill>
                <a:blip r:embed="rId5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2021866-06F3-F3AD-B06F-E0B17C4BBE23}"/>
              </a:ext>
            </a:extLst>
          </p:cNvPr>
          <p:cNvSpPr txBox="1"/>
          <p:nvPr/>
        </p:nvSpPr>
        <p:spPr>
          <a:xfrm>
            <a:off x="449989" y="6083869"/>
            <a:ext cx="526802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二次函数的解析式为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4" name="yt_shape_11524"/>
          <p:cNvSpPr txBox="1"/>
          <p:nvPr/>
        </p:nvSpPr>
        <p:spPr>
          <a:xfrm>
            <a:off x="540000" y="900000"/>
            <a:ext cx="1050608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为抛物线对称轴上一动点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对称轴为直线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为直角三角形，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可分为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三种情况：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231A85-2F3D-D0E7-0723-9714EBCBF6BD}"/>
              </a:ext>
            </a:extLst>
          </p:cNvPr>
          <p:cNvSpPr txBox="1"/>
          <p:nvPr/>
        </p:nvSpPr>
        <p:spPr>
          <a:xfrm>
            <a:off x="449989" y="1328682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2E062E-80C5-F352-5D6C-E7CFC15733D8}"/>
              </a:ext>
            </a:extLst>
          </p:cNvPr>
          <p:cNvSpPr txBox="1"/>
          <p:nvPr/>
        </p:nvSpPr>
        <p:spPr>
          <a:xfrm>
            <a:off x="449989" y="1804170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D1E1EB-AD58-0C1A-80D8-C5C8C6B5CDE0}"/>
              </a:ext>
            </a:extLst>
          </p:cNvPr>
          <p:cNvSpPr txBox="1"/>
          <p:nvPr/>
        </p:nvSpPr>
        <p:spPr>
          <a:xfrm>
            <a:off x="449989" y="2279658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02926B-BB48-D2C1-6845-5314C1462F15}"/>
              </a:ext>
            </a:extLst>
          </p:cNvPr>
          <p:cNvSpPr txBox="1"/>
          <p:nvPr/>
        </p:nvSpPr>
        <p:spPr>
          <a:xfrm>
            <a:off x="449989" y="2755146"/>
            <a:ext cx="441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6A318E-1902-2852-A526-392E6F4931BE}"/>
              </a:ext>
            </a:extLst>
          </p:cNvPr>
          <p:cNvSpPr txBox="1"/>
          <p:nvPr/>
        </p:nvSpPr>
        <p:spPr>
          <a:xfrm>
            <a:off x="449989" y="3230634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3B688F-D6E0-9E54-A4FC-AD96860BAFD9}"/>
              </a:ext>
            </a:extLst>
          </p:cNvPr>
          <p:cNvSpPr txBox="1"/>
          <p:nvPr/>
        </p:nvSpPr>
        <p:spPr>
          <a:xfrm>
            <a:off x="497614" y="3706122"/>
            <a:ext cx="645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0532F2-8B2C-0A07-FCFD-38CC5A9D9650}"/>
              </a:ext>
            </a:extLst>
          </p:cNvPr>
          <p:cNvSpPr txBox="1"/>
          <p:nvPr/>
        </p:nvSpPr>
        <p:spPr>
          <a:xfrm>
            <a:off x="449989" y="4181610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1A2EA8-C32E-B425-FF7F-939D085D037A}"/>
              </a:ext>
            </a:extLst>
          </p:cNvPr>
          <p:cNvSpPr txBox="1"/>
          <p:nvPr/>
        </p:nvSpPr>
        <p:spPr>
          <a:xfrm>
            <a:off x="449989" y="4657098"/>
            <a:ext cx="8757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可分为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517" title="H_137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79658"/>
            <a:ext cx="179094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28" name="yt_shape_11528"/>
              <p:cNvSpPr txBox="1"/>
              <p:nvPr/>
            </p:nvSpPr>
            <p:spPr>
              <a:xfrm>
                <a:off x="479376" y="1044091"/>
                <a:ext cx="7163949" cy="3877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时，则有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28" name="yt_shape_115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44091"/>
                <a:ext cx="7163949" cy="3877280"/>
              </a:xfrm>
              <a:prstGeom prst="rect">
                <a:avLst/>
              </a:prstGeom>
              <a:blipFill>
                <a:blip r:embed="rId2"/>
                <a:stretch>
                  <a:fillRect l="-2638" t="-1258" r="-1532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7B6BD2-93B9-9A80-DB91-293DF9DF1A4B}"/>
              </a:ext>
            </a:extLst>
          </p:cNvPr>
          <p:cNvSpPr txBox="1"/>
          <p:nvPr/>
        </p:nvSpPr>
        <p:spPr>
          <a:xfrm>
            <a:off x="389365" y="997285"/>
            <a:ext cx="633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13A443-FD70-8542-3790-6028708E1B99}"/>
              </a:ext>
            </a:extLst>
          </p:cNvPr>
          <p:cNvSpPr txBox="1"/>
          <p:nvPr/>
        </p:nvSpPr>
        <p:spPr>
          <a:xfrm>
            <a:off x="389365" y="1472773"/>
            <a:ext cx="387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4C1D3A-5D45-A5BA-7E65-6523D9C95868}"/>
                  </a:ext>
                </a:extLst>
              </p:cNvPr>
              <p:cNvSpPr txBox="1"/>
              <p:nvPr/>
            </p:nvSpPr>
            <p:spPr>
              <a:xfrm>
                <a:off x="389365" y="1948261"/>
                <a:ext cx="4269613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4C1D3A-5D45-A5BA-7E65-6523D9C958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948261"/>
                <a:ext cx="4269613" cy="850342"/>
              </a:xfrm>
              <a:prstGeom prst="rect">
                <a:avLst/>
              </a:prstGeom>
              <a:blipFill>
                <a:blip r:embed="rId3"/>
                <a:stretch>
                  <a:fillRect l="-2286" r="-2143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85A3A3-CEB1-6DC8-EC92-DA93541B4394}"/>
                  </a:ext>
                </a:extLst>
              </p:cNvPr>
              <p:cNvSpPr txBox="1"/>
              <p:nvPr/>
            </p:nvSpPr>
            <p:spPr>
              <a:xfrm>
                <a:off x="389365" y="2704991"/>
                <a:ext cx="7274751" cy="8503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85A3A3-CEB1-6DC8-EC92-DA93541B43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704991"/>
                <a:ext cx="7274751" cy="850341"/>
              </a:xfrm>
              <a:prstGeom prst="rect">
                <a:avLst/>
              </a:prstGeom>
              <a:blipFill>
                <a:blip r:embed="rId4"/>
                <a:stretch>
                  <a:fillRect l="-1341" r="-125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58AE1A9-A8E5-D02D-E7F4-4FC9E39C4C38}"/>
              </a:ext>
            </a:extLst>
          </p:cNvPr>
          <p:cNvSpPr txBox="1"/>
          <p:nvPr/>
        </p:nvSpPr>
        <p:spPr>
          <a:xfrm>
            <a:off x="389365" y="3461720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FBE40-8734-FB52-F45B-49738FF06678}"/>
              </a:ext>
            </a:extLst>
          </p:cNvPr>
          <p:cNvSpPr txBox="1"/>
          <p:nvPr/>
        </p:nvSpPr>
        <p:spPr>
          <a:xfrm>
            <a:off x="389365" y="3937208"/>
            <a:ext cx="706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792A8B-0CEA-6792-0DBE-B16C469FF02C}"/>
              </a:ext>
            </a:extLst>
          </p:cNvPr>
          <p:cNvSpPr txBox="1"/>
          <p:nvPr/>
        </p:nvSpPr>
        <p:spPr>
          <a:xfrm>
            <a:off x="389365" y="4412696"/>
            <a:ext cx="5399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524"/>
          <p:cNvSpPr txBox="1"/>
          <p:nvPr/>
        </p:nvSpPr>
        <p:spPr>
          <a:xfrm>
            <a:off x="479376" y="621120"/>
            <a:ext cx="1050608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为抛物线对称轴上一动点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对称轴为直线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为直角三角形，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可分为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三种情况：</a:t>
            </a:r>
          </a:p>
        </p:txBody>
      </p:sp>
      <p:pic>
        <p:nvPicPr>
          <p:cNvPr id="11" name="yt_image_11517" title="H_137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2107764"/>
            <a:ext cx="179094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534"/>
              <p:cNvSpPr txBox="1"/>
              <p:nvPr/>
            </p:nvSpPr>
            <p:spPr>
              <a:xfrm>
                <a:off x="479376" y="4900428"/>
                <a:ext cx="11492915" cy="2633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综上可知：点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3cacb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1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900428"/>
                <a:ext cx="11492915" cy="2633028"/>
              </a:xfrm>
              <a:prstGeom prst="rect">
                <a:avLst/>
              </a:prstGeom>
              <a:blipFill>
                <a:blip r:embed="rId6"/>
                <a:stretch>
                  <a:fillRect l="-1645" t="-208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2CF82DB-1818-6033-3BA5-EE839A09229E}"/>
              </a:ext>
            </a:extLst>
          </p:cNvPr>
          <p:cNvSpPr txBox="1"/>
          <p:nvPr/>
        </p:nvSpPr>
        <p:spPr>
          <a:xfrm>
            <a:off x="389365" y="4853622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21E6A0-A250-E6CC-2C21-49066DDA345D}"/>
              </a:ext>
            </a:extLst>
          </p:cNvPr>
          <p:cNvSpPr txBox="1"/>
          <p:nvPr/>
        </p:nvSpPr>
        <p:spPr>
          <a:xfrm>
            <a:off x="389365" y="5329110"/>
            <a:ext cx="706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2990B2-0F3B-1D01-56A3-1C6BE4893025}"/>
              </a:ext>
            </a:extLst>
          </p:cNvPr>
          <p:cNvSpPr txBox="1"/>
          <p:nvPr/>
        </p:nvSpPr>
        <p:spPr>
          <a:xfrm>
            <a:off x="389365" y="5804598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493DED0-D2C8-25E3-F343-7CA4D8919BD2}"/>
                  </a:ext>
                </a:extLst>
              </p:cNvPr>
              <p:cNvSpPr txBox="1"/>
              <p:nvPr/>
            </p:nvSpPr>
            <p:spPr>
              <a:xfrm>
                <a:off x="389365" y="6280086"/>
                <a:ext cx="12763419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综上可知：点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3cacb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493DED0-D2C8-25E3-F343-7CA4D8919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6280086"/>
                <a:ext cx="12763419" cy="850342"/>
              </a:xfrm>
              <a:prstGeom prst="rect">
                <a:avLst/>
              </a:prstGeom>
              <a:blipFill>
                <a:blip r:embed="rId7"/>
                <a:stretch>
                  <a:fillRect l="-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5FD6B86-7434-0CDB-4C8F-F721E8692B5E}"/>
              </a:ext>
            </a:extLst>
          </p:cNvPr>
          <p:cNvSpPr txBox="1"/>
          <p:nvPr/>
        </p:nvSpPr>
        <p:spPr>
          <a:xfrm>
            <a:off x="10995181" y="6298551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6" name="yt_shape_11536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二次函数与特殊四边形</a:t>
            </a:r>
          </a:p>
        </p:txBody>
      </p:sp>
      <p:sp>
        <p:nvSpPr>
          <p:cNvPr id="11537" name="yt_shape_11537"/>
          <p:cNvSpPr txBox="1"/>
          <p:nvPr/>
        </p:nvSpPr>
        <p:spPr>
          <a:xfrm>
            <a:off x="540119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309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38" name="yt_image_11538" title="H_356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230401"/>
            <a:ext cx="2701280" cy="246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1746502" title="H_25.973701">
            <a:extLst>
              <a:ext uri="{FF2B5EF4-FFF2-40B4-BE49-F238E27FC236}">
                <a16:creationId xmlns:a16="http://schemas.microsoft.com/office/drawing/2014/main" id="{38A6246F-84CF-F93E-A790-89700616F6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C1A961-43A9-4FDC-0BA8-7B62F9FFDAA8}"/>
                  </a:ext>
                </a:extLst>
              </p:cNvPr>
              <p:cNvSpPr txBox="1"/>
              <p:nvPr/>
            </p:nvSpPr>
            <p:spPr>
              <a:xfrm>
                <a:off x="540000" y="2704159"/>
                <a:ext cx="37916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C1A961-43A9-4FDC-0BA8-7B62F9FFD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4159"/>
                <a:ext cx="3791648" cy="768490"/>
              </a:xfrm>
              <a:prstGeom prst="rect">
                <a:avLst/>
              </a:prstGeom>
              <a:blipFill>
                <a:blip r:embed="rId4"/>
                <a:stretch>
                  <a:fillRect l="-2572" r="-25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279063" y="2277770"/>
            <a:ext cx="403187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求该抛物线的解析式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1" name="yt_shape_11541"/>
              <p:cNvSpPr txBox="1"/>
              <p:nvPr/>
            </p:nvSpPr>
            <p:spPr>
              <a:xfrm>
                <a:off x="555400" y="3696"/>
                <a:ext cx="11492915" cy="2070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在抛物线上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eeb3"/>
                  </a:rPr>
                  <a:t>为顶点的四边形是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平行四边形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求所有满足条件的点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41" name="yt_shape_11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400" y="3696"/>
                <a:ext cx="11492915" cy="2070247"/>
              </a:xfrm>
              <a:prstGeom prst="rect">
                <a:avLst/>
              </a:prstGeom>
              <a:blipFill>
                <a:blip r:embed="rId2"/>
                <a:stretch>
                  <a:fillRect l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45" name="yt_shape_11545"/>
          <p:cNvSpPr txBox="1"/>
          <p:nvPr/>
        </p:nvSpPr>
        <p:spPr>
          <a:xfrm>
            <a:off x="638673" y="1029362"/>
            <a:ext cx="2434000" cy="20891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00" b="0" i="0" u="none" spc="-11600" dirty="0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</a:rPr>
              <a:t> </a:t>
            </a:r>
            <a:r>
              <a:rPr lang="en-US" altLang="zh-CN" sz="11600" b="0" i="0" u="none" spc="16080" dirty="0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</a:rPr>
              <a:t> </a:t>
            </a:r>
          </a:p>
        </p:txBody>
      </p:sp>
      <p:pic>
        <p:nvPicPr>
          <p:cNvPr id="11544" name="yt_image_11544" title="H_181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1252" y="3969931"/>
            <a:ext cx="2203218" cy="211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7" name="yt_shape_11547"/>
          <p:cNvSpPr txBox="1"/>
          <p:nvPr/>
        </p:nvSpPr>
        <p:spPr>
          <a:xfrm>
            <a:off x="555281" y="4646888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10B291-5F38-89B9-C704-6EC6840AD37F}"/>
              </a:ext>
            </a:extLst>
          </p:cNvPr>
          <p:cNvSpPr txBox="1"/>
          <p:nvPr/>
        </p:nvSpPr>
        <p:spPr>
          <a:xfrm>
            <a:off x="479376" y="157465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548"/>
              <p:cNvSpPr txBox="1"/>
              <p:nvPr/>
            </p:nvSpPr>
            <p:spPr>
              <a:xfrm>
                <a:off x="569387" y="2139441"/>
                <a:ext cx="6577122" cy="4217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为边时，只要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即可，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这时，符合条件的点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有两个，分别记为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8" name="yt_shape_11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139441"/>
                <a:ext cx="6577122" cy="4217629"/>
              </a:xfrm>
              <a:prstGeom prst="rect">
                <a:avLst/>
              </a:prstGeom>
              <a:blipFill>
                <a:blip r:embed="rId4"/>
                <a:stretch>
                  <a:fillRect l="-2780" t="-1301" r="-1946" b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C287931-645D-6786-3321-D473EE5EADE2}"/>
              </a:ext>
            </a:extLst>
          </p:cNvPr>
          <p:cNvSpPr txBox="1"/>
          <p:nvPr/>
        </p:nvSpPr>
        <p:spPr>
          <a:xfrm>
            <a:off x="479376" y="2092635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为边时，只要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F8DEE3-D20F-4EC7-2653-AEFA11FD022A}"/>
              </a:ext>
            </a:extLst>
          </p:cNvPr>
          <p:cNvSpPr txBox="1"/>
          <p:nvPr/>
        </p:nvSpPr>
        <p:spPr>
          <a:xfrm>
            <a:off x="479376" y="2568123"/>
            <a:ext cx="312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即可，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65A010-471A-CAFA-237D-6214E11B7744}"/>
              </a:ext>
            </a:extLst>
          </p:cNvPr>
          <p:cNvSpPr txBox="1"/>
          <p:nvPr/>
        </p:nvSpPr>
        <p:spPr>
          <a:xfrm>
            <a:off x="479376" y="3043611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2647A7-6F19-AE1A-0AAF-9064D7C775CA}"/>
              </a:ext>
            </a:extLst>
          </p:cNvPr>
          <p:cNvSpPr txBox="1"/>
          <p:nvPr/>
        </p:nvSpPr>
        <p:spPr>
          <a:xfrm>
            <a:off x="479376" y="3519099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C9A58B-7A0D-F08D-EBCF-CFC1BD0C8A4E}"/>
              </a:ext>
            </a:extLst>
          </p:cNvPr>
          <p:cNvSpPr txBox="1"/>
          <p:nvPr/>
        </p:nvSpPr>
        <p:spPr>
          <a:xfrm>
            <a:off x="479376" y="3994587"/>
            <a:ext cx="669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这时，符合条件的点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有两个，分别记为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17CBF1C-8A34-EC08-826C-8A38AD428EA3}"/>
                  </a:ext>
                </a:extLst>
              </p:cNvPr>
              <p:cNvSpPr txBox="1"/>
              <p:nvPr/>
            </p:nvSpPr>
            <p:spPr>
              <a:xfrm>
                <a:off x="479376" y="4470075"/>
                <a:ext cx="315029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17CBF1C-8A34-EC08-826C-8A38AD428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70075"/>
                <a:ext cx="3150299" cy="775221"/>
              </a:xfrm>
              <a:prstGeom prst="rect">
                <a:avLst/>
              </a:prstGeom>
              <a:blipFill>
                <a:blip r:embed="rId5"/>
                <a:stretch>
                  <a:fillRect l="-3101" r="-310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D9698264-1E91-9D99-66D7-E6D38704CBC6}"/>
              </a:ext>
            </a:extLst>
          </p:cNvPr>
          <p:cNvSpPr txBox="1"/>
          <p:nvPr/>
        </p:nvSpPr>
        <p:spPr>
          <a:xfrm>
            <a:off x="479376" y="5151684"/>
            <a:ext cx="285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6051D41-E906-BB98-1611-BB479DE2B7C9}"/>
                  </a:ext>
                </a:extLst>
              </p:cNvPr>
              <p:cNvSpPr txBox="1"/>
              <p:nvPr/>
            </p:nvSpPr>
            <p:spPr>
              <a:xfrm>
                <a:off x="479376" y="5627172"/>
                <a:ext cx="488384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6051D41-E906-BB98-1611-BB479DE2B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27172"/>
                <a:ext cx="4883848" cy="735915"/>
              </a:xfrm>
              <a:prstGeom prst="rect">
                <a:avLst/>
              </a:prstGeom>
              <a:blipFill>
                <a:blip r:embed="rId6"/>
                <a:stretch>
                  <a:fillRect l="-1998" r="-1873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1538" title="H_356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49363" y="1390496"/>
            <a:ext cx="2330175" cy="212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50" name="yt_shape_11550"/>
              <p:cNvSpPr txBox="1"/>
              <p:nvPr/>
            </p:nvSpPr>
            <p:spPr>
              <a:xfrm>
                <a:off x="471612" y="1861417"/>
                <a:ext cx="10373032" cy="2569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为对角线时，只要线段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互相平分即可，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轴上，且线段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中点的横坐标为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，这时，符合条件的点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只有一个，记为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综上，满足条件的点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50" name="yt_shape_115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12" y="1861417"/>
                <a:ext cx="10373032" cy="2569101"/>
              </a:xfrm>
              <a:prstGeom prst="rect">
                <a:avLst/>
              </a:prstGeom>
              <a:blipFill>
                <a:blip r:embed="rId2"/>
                <a:stretch>
                  <a:fillRect l="-1763" t="-1896" r="-823" b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3AAD6E6-1BF4-27B1-3DCD-47FEC7AB8748}"/>
              </a:ext>
            </a:extLst>
          </p:cNvPr>
          <p:cNvSpPr txBox="1"/>
          <p:nvPr/>
        </p:nvSpPr>
        <p:spPr>
          <a:xfrm>
            <a:off x="381601" y="1814611"/>
            <a:ext cx="8320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为对角线时，只要线段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互相平分即可，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FA123C-EBB9-6066-B6F8-065772FC1803}"/>
              </a:ext>
            </a:extLst>
          </p:cNvPr>
          <p:cNvSpPr txBox="1"/>
          <p:nvPr/>
        </p:nvSpPr>
        <p:spPr>
          <a:xfrm>
            <a:off x="381601" y="2290099"/>
            <a:ext cx="6831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轴上，且线段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80BF7C-C1CA-64C5-AC22-FDE1C8AFE3A6}"/>
              </a:ext>
            </a:extLst>
          </p:cNvPr>
          <p:cNvSpPr txBox="1"/>
          <p:nvPr/>
        </p:nvSpPr>
        <p:spPr>
          <a:xfrm>
            <a:off x="381601" y="2765587"/>
            <a:ext cx="862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，这时，符合条件的点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只有一个，记为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EC7923-0634-FE6F-D9DA-4C68116A11A2}"/>
              </a:ext>
            </a:extLst>
          </p:cNvPr>
          <p:cNvSpPr txBox="1"/>
          <p:nvPr/>
        </p:nvSpPr>
        <p:spPr>
          <a:xfrm>
            <a:off x="381601" y="3241075"/>
            <a:ext cx="592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875F63-E68B-6B93-A5F3-056C4908BF67}"/>
                  </a:ext>
                </a:extLst>
              </p:cNvPr>
              <p:cNvSpPr txBox="1"/>
              <p:nvPr/>
            </p:nvSpPr>
            <p:spPr>
              <a:xfrm>
                <a:off x="381601" y="3716563"/>
                <a:ext cx="1045279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综上，满足条件的点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875F63-E68B-6B93-A5F3-056C4908B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01" y="3716563"/>
                <a:ext cx="10452798" cy="735915"/>
              </a:xfrm>
              <a:prstGeom prst="rect">
                <a:avLst/>
              </a:prstGeom>
              <a:blipFill>
                <a:blip r:embed="rId3"/>
                <a:stretch>
                  <a:fillRect l="-933" r="-93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541"/>
              <p:cNvSpPr txBox="1"/>
              <p:nvPr/>
            </p:nvSpPr>
            <p:spPr>
              <a:xfrm>
                <a:off x="479376" y="188640"/>
                <a:ext cx="11492915" cy="2070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在抛物线上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eeb3"/>
                  </a:rPr>
                  <a:t>为顶点的四边形是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平行四边形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求所有满足条件的点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8640"/>
                <a:ext cx="11492915" cy="2070247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544" title="H_181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7389" y="4359890"/>
            <a:ext cx="2203218" cy="211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1538" title="H_356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45500" y="1780455"/>
            <a:ext cx="2330175" cy="212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2" name="yt_shape_1155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b2f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53" name="yt_image_11553" title="H_171.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490789"/>
            <a:ext cx="1567409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57" name="yt_shape_11557"/>
              <p:cNvSpPr txBox="1"/>
              <p:nvPr/>
            </p:nvSpPr>
            <p:spPr>
              <a:xfrm>
                <a:off x="630131" y="1920198"/>
                <a:ext cx="4722447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求抛物线的解析式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点坐标代入函数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解析式，得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1557" name="yt_shape_11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1" y="1920198"/>
                <a:ext cx="4722447" cy="2031197"/>
              </a:xfrm>
              <a:prstGeom prst="rect">
                <a:avLst/>
              </a:prstGeom>
              <a:blipFill>
                <a:blip r:embed="rId3"/>
                <a:stretch>
                  <a:fillRect l="-3871" t="-2703" r="-2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4D2095-5724-D465-18CE-26D8A32785A0}"/>
              </a:ext>
            </a:extLst>
          </p:cNvPr>
          <p:cNvSpPr txBox="1"/>
          <p:nvPr/>
        </p:nvSpPr>
        <p:spPr>
          <a:xfrm>
            <a:off x="540120" y="2348880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点坐标代入函数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AEC888-1582-8EF8-D669-6719D5C238F7}"/>
                  </a:ext>
                </a:extLst>
              </p:cNvPr>
              <p:cNvSpPr txBox="1"/>
              <p:nvPr/>
            </p:nvSpPr>
            <p:spPr>
              <a:xfrm>
                <a:off x="540120" y="2824368"/>
                <a:ext cx="40436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解析式，得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AEC888-1582-8EF8-D669-6719D5C238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24368"/>
                <a:ext cx="4043616" cy="1154189"/>
              </a:xfrm>
              <a:prstGeom prst="rect">
                <a:avLst/>
              </a:prstGeom>
              <a:blipFill>
                <a:blip r:embed="rId4"/>
                <a:stretch>
                  <a:fillRect l="-2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5C5128-4011-0E91-6EC6-4870BDE09DC9}"/>
                  </a:ext>
                </a:extLst>
              </p:cNvPr>
              <p:cNvSpPr txBox="1"/>
              <p:nvPr/>
            </p:nvSpPr>
            <p:spPr>
              <a:xfrm>
                <a:off x="540120" y="3876950"/>
                <a:ext cx="22470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5C5128-4011-0E91-6EC6-4870BDE09D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876950"/>
                <a:ext cx="2247011" cy="1154189"/>
              </a:xfrm>
              <a:prstGeom prst="rect">
                <a:avLst/>
              </a:prstGeom>
              <a:blipFill>
                <a:blip r:embed="rId5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3F9A1B1-D0B8-717A-021D-D20B1F19B3A0}"/>
              </a:ext>
            </a:extLst>
          </p:cNvPr>
          <p:cNvSpPr txBox="1"/>
          <p:nvPr/>
        </p:nvSpPr>
        <p:spPr>
          <a:xfrm>
            <a:off x="540120" y="4937527"/>
            <a:ext cx="4963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抛物线的解析式为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2458</Words>
  <Application>Microsoft Office PowerPoint</Application>
  <PresentationFormat>宽屏</PresentationFormat>
  <Paragraphs>209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_⨹_1_3cacb</vt:lpstr>
      <vt:lpstr>_⨹_1_471a0</vt:lpstr>
      <vt:lpstr>_⨹_1_d309c</vt:lpstr>
      <vt:lpstr>_⨹_1_eb2f5</vt:lpstr>
      <vt:lpstr>_⨹_2_a9e1d</vt:lpstr>
      <vt:lpstr>_⨹_2_b28cb</vt:lpstr>
      <vt:lpstr>_⨹_4_f3725</vt:lpstr>
      <vt:lpstr>_⨹_5_40e17</vt:lpstr>
      <vt:lpstr>_⨹_8_5eeb3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2024-04-26T08:51:16Z</dcterms:created>
  <dcterms:modified xsi:type="dcterms:W3CDTF">2024-04-28T06:48:08Z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