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2" r:id="rId6"/>
    <p:sldId id="331" r:id="rId7"/>
    <p:sldId id="313" r:id="rId8"/>
    <p:sldId id="315" r:id="rId9"/>
    <p:sldId id="319" r:id="rId10"/>
    <p:sldId id="332" r:id="rId11"/>
    <p:sldId id="322" r:id="rId12"/>
    <p:sldId id="324" r:id="rId13"/>
    <p:sldId id="325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3" name="yt_shape_103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12" name="yt_image_1031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5" name="yt_shape_10315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用因式分解法解一元二次方程</a:t>
            </a:r>
          </a:p>
        </p:txBody>
      </p:sp>
      <p:sp>
        <p:nvSpPr>
          <p:cNvPr id="10316" name="yt_shape_10316"/>
          <p:cNvSpPr txBox="1"/>
          <p:nvPr/>
        </p:nvSpPr>
        <p:spPr>
          <a:xfrm>
            <a:off x="540000" y="1971599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下列过程正确的是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7" name="yt_table_103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291512"/>
              </p:ext>
            </p:extLst>
          </p:nvPr>
        </p:nvGraphicFramePr>
        <p:xfrm>
          <a:off x="540047" y="2450902"/>
          <a:ext cx="7499350" cy="1901952"/>
        </p:xfrm>
        <a:graphic>
          <a:graphicData uri="http://schemas.openxmlformats.org/drawingml/2006/table">
            <a:tbl>
              <a:tblPr/>
              <a:tblGrid>
                <a:gridCol w="749935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sp>
        <p:nvSpPr>
          <p:cNvPr id="10319" name="yt_shape_10319"/>
          <p:cNvSpPr txBox="1"/>
          <p:nvPr/>
        </p:nvSpPr>
        <p:spPr>
          <a:xfrm>
            <a:off x="540000" y="4403222"/>
            <a:ext cx="47256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0" name="yt_table_103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489555"/>
              </p:ext>
            </p:extLst>
          </p:nvPr>
        </p:nvGraphicFramePr>
        <p:xfrm>
          <a:off x="540047" y="4882525"/>
          <a:ext cx="6556693" cy="950976"/>
        </p:xfrm>
        <a:graphic>
          <a:graphicData uri="http://schemas.openxmlformats.org/drawingml/2006/table">
            <a:tbl>
              <a:tblPr/>
              <a:tblGrid>
                <a:gridCol w="3583305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10322" name="yt_shape_10322"/>
          <p:cNvSpPr txBox="1"/>
          <p:nvPr/>
        </p:nvSpPr>
        <p:spPr>
          <a:xfrm>
            <a:off x="540119" y="5884079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74320">
            <a:extLst>
              <a:ext uri="{FF2B5EF4-FFF2-40B4-BE49-F238E27FC236}">
                <a16:creationId xmlns:a16="http://schemas.microsoft.com/office/drawing/2014/main" id="{C169A86A-49AB-7942-3C2C-58DC90A751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AB4F5D-3014-8129-41CF-FD2A13F77CCE}"/>
              </a:ext>
            </a:extLst>
          </p:cNvPr>
          <p:cNvSpPr txBox="1"/>
          <p:nvPr/>
        </p:nvSpPr>
        <p:spPr>
          <a:xfrm>
            <a:off x="6850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065D9E-1D6E-5932-CF3F-E2175325BF0B}"/>
              </a:ext>
            </a:extLst>
          </p:cNvPr>
          <p:cNvSpPr txBox="1"/>
          <p:nvPr/>
        </p:nvSpPr>
        <p:spPr>
          <a:xfrm>
            <a:off x="4317139" y="4356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0F0A2F-903F-21A9-DA0A-353E250B67E7}"/>
              </a:ext>
            </a:extLst>
          </p:cNvPr>
          <p:cNvSpPr txBox="1"/>
          <p:nvPr/>
        </p:nvSpPr>
        <p:spPr>
          <a:xfrm>
            <a:off x="9035307" y="5788061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6" name="yt_shape_1036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65" name="yt_image_1036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68" name="yt_shape_10368"/>
              <p:cNvSpPr txBox="1"/>
              <p:nvPr/>
            </p:nvSpPr>
            <p:spPr>
              <a:xfrm>
                <a:off x="540119" y="1482165"/>
                <a:ext cx="11492915" cy="1611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数学活动课上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7_0bc54"/>
                  </a:rPr>
                  <a:t>小云和小王在讨论张老师出示的一道代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数式求值问题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同时满足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68" name="yt_shape_10368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611916"/>
              </a:xfrm>
              <a:prstGeom prst="rect">
                <a:avLst/>
              </a:prstGeom>
              <a:blipFill>
                <a:blip r:embed="rId3"/>
                <a:stretch>
                  <a:fillRect l="-1701" t="-3019" b="-5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71" name="yt_image_10371" title="H_92.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58" y="3279925"/>
            <a:ext cx="4571883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73" name="yt_shape_10373"/>
              <p:cNvSpPr txBox="1"/>
              <p:nvPr/>
            </p:nvSpPr>
            <p:spPr>
              <a:xfrm>
                <a:off x="540000" y="4508886"/>
                <a:ext cx="5986895" cy="1611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结合他们的对话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73" name="yt_shape_10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8886"/>
                <a:ext cx="5986895" cy="1611916"/>
              </a:xfrm>
              <a:prstGeom prst="rect">
                <a:avLst/>
              </a:prstGeom>
              <a:blipFill>
                <a:blip r:embed="rId5"/>
                <a:stretch>
                  <a:fillRect l="-3157" t="-3409" r="-2138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940E71-6CA7-0DE5-8080-6A204B83B182}"/>
              </a:ext>
            </a:extLst>
          </p:cNvPr>
          <p:cNvSpPr txBox="1"/>
          <p:nvPr/>
        </p:nvSpPr>
        <p:spPr>
          <a:xfrm>
            <a:off x="4393339" y="493756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CDDFA9-17BB-BE58-DA41-4A59FF809299}"/>
              </a:ext>
            </a:extLst>
          </p:cNvPr>
          <p:cNvSpPr txBox="1"/>
          <p:nvPr/>
        </p:nvSpPr>
        <p:spPr>
          <a:xfrm>
            <a:off x="5845584" y="5413056"/>
            <a:ext cx="6372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7" name="yt_shape_10377"/>
          <p:cNvSpPr txBox="1"/>
          <p:nvPr/>
        </p:nvSpPr>
        <p:spPr>
          <a:xfrm>
            <a:off x="540000" y="900000"/>
            <a:ext cx="6006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十字相乘法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解一元二次方程</a:t>
            </a:r>
          </a:p>
        </p:txBody>
      </p:sp>
      <p:sp>
        <p:nvSpPr>
          <p:cNvPr id="10378" name="yt_shape_10378"/>
          <p:cNvSpPr txBox="1"/>
          <p:nvPr/>
        </p:nvSpPr>
        <p:spPr>
          <a:xfrm>
            <a:off x="540119" y="1379303"/>
            <a:ext cx="11492915" cy="482240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阅读与思考：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整式乘法与因式分解是相反的变形，如整式乘法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b69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，反过来为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7ba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，恰好是因式分解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基于上述原理，将式子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分解因式如下：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竖分二次项与常数项：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交叉相乘，验中项：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，求和的结果正好是该方程的一次项；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横向写出两因式：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，很容易验证其正确性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像这样系数交叉相乘分解因式的方法叫做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十字相乘法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根据乘法原理：若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9" name="yt_shape_10379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</a:p>
        </p:txBody>
      </p:sp>
      <p:sp>
        <p:nvSpPr>
          <p:cNvPr id="10380" name="yt_shape_10380"/>
          <p:cNvSpPr txBox="1"/>
          <p:nvPr/>
        </p:nvSpPr>
        <p:spPr>
          <a:xfrm>
            <a:off x="540000" y="1379303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请用上述方法解下列方程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81" name="yt_shape_10381"/>
          <p:cNvSpPr txBox="1"/>
          <p:nvPr/>
        </p:nvSpPr>
        <p:spPr>
          <a:xfrm>
            <a:off x="540000" y="1858606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382" name="yt_shape_10382"/>
          <p:cNvSpPr txBox="1"/>
          <p:nvPr/>
        </p:nvSpPr>
        <p:spPr>
          <a:xfrm>
            <a:off x="540000" y="2337909"/>
            <a:ext cx="5850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解：原方程可化为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383" name="yt_shape_10383"/>
          <p:cNvSpPr txBox="1"/>
          <p:nvPr/>
        </p:nvSpPr>
        <p:spPr>
          <a:xfrm>
            <a:off x="540000" y="2817212"/>
            <a:ext cx="3113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0384" name="yt_shape_10384"/>
          <p:cNvSpPr txBox="1"/>
          <p:nvPr/>
        </p:nvSpPr>
        <p:spPr>
          <a:xfrm>
            <a:off x="540000" y="3296515"/>
            <a:ext cx="2750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0385" name="yt_shape_10385"/>
          <p:cNvSpPr txBox="1"/>
          <p:nvPr/>
        </p:nvSpPr>
        <p:spPr>
          <a:xfrm>
            <a:off x="540000" y="3775818"/>
            <a:ext cx="5850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解：原方程可化为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386" name="yt_shape_10386"/>
          <p:cNvSpPr txBox="1"/>
          <p:nvPr/>
        </p:nvSpPr>
        <p:spPr>
          <a:xfrm>
            <a:off x="540000" y="4255121"/>
            <a:ext cx="28052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B36A13-3474-68AB-28E3-D821DC7D4918}"/>
              </a:ext>
            </a:extLst>
          </p:cNvPr>
          <p:cNvSpPr txBox="1"/>
          <p:nvPr/>
        </p:nvSpPr>
        <p:spPr>
          <a:xfrm>
            <a:off x="449989" y="2291103"/>
            <a:ext cx="597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9C0A20-82A0-1EE5-4BAC-1AEEDD5D49E5}"/>
              </a:ext>
            </a:extLst>
          </p:cNvPr>
          <p:cNvSpPr txBox="1"/>
          <p:nvPr/>
        </p:nvSpPr>
        <p:spPr>
          <a:xfrm>
            <a:off x="449989" y="2770406"/>
            <a:ext cx="3263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C16221-F87B-6794-57BF-4EAA7FA6D813}"/>
              </a:ext>
            </a:extLst>
          </p:cNvPr>
          <p:cNvSpPr txBox="1"/>
          <p:nvPr/>
        </p:nvSpPr>
        <p:spPr>
          <a:xfrm>
            <a:off x="449989" y="3729012"/>
            <a:ext cx="597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134D62-FF13-924E-EA7D-16E1C361B574}"/>
              </a:ext>
            </a:extLst>
          </p:cNvPr>
          <p:cNvSpPr txBox="1"/>
          <p:nvPr/>
        </p:nvSpPr>
        <p:spPr>
          <a:xfrm>
            <a:off x="449989" y="4208315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7" name="yt_shape_10387"/>
              <p:cNvSpPr txBox="1"/>
              <p:nvPr/>
            </p:nvSpPr>
            <p:spPr>
              <a:xfrm>
                <a:off x="540000" y="900000"/>
                <a:ext cx="8249694" cy="18819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【变式应用】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7" name="yt_shape_10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49694" cy="1881925"/>
              </a:xfrm>
              <a:prstGeom prst="rect">
                <a:avLst/>
              </a:prstGeom>
              <a:blipFill>
                <a:blip r:embed="rId2"/>
                <a:stretch>
                  <a:fillRect l="-2291" t="-2922" r="-1330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7E854D-EA38-CF7C-B142-A53B2641D954}"/>
              </a:ext>
            </a:extLst>
          </p:cNvPr>
          <p:cNvSpPr txBox="1"/>
          <p:nvPr/>
        </p:nvSpPr>
        <p:spPr>
          <a:xfrm>
            <a:off x="7476899" y="1328682"/>
            <a:ext cx="1246887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BC49B0-3058-75EF-5A62-2CA90388D2FB}"/>
              </a:ext>
            </a:extLst>
          </p:cNvPr>
          <p:cNvSpPr txBox="1"/>
          <p:nvPr/>
        </p:nvSpPr>
        <p:spPr>
          <a:xfrm>
            <a:off x="5260178" y="2018038"/>
            <a:ext cx="637285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0000" y="900000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24" name="yt_shape_10324"/>
          <p:cNvSpPr txBox="1"/>
          <p:nvPr/>
        </p:nvSpPr>
        <p:spPr>
          <a:xfrm>
            <a:off x="540000" y="1379303"/>
            <a:ext cx="25952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25" name="yt_shape_10325"/>
              <p:cNvSpPr txBox="1"/>
              <p:nvPr/>
            </p:nvSpPr>
            <p:spPr>
              <a:xfrm>
                <a:off x="540000" y="1858606"/>
                <a:ext cx="4312078" cy="1126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25" name="yt_shape_10325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4312078" cy="1126399"/>
              </a:xfrm>
              <a:prstGeom prst="rect">
                <a:avLst/>
              </a:prstGeom>
              <a:blipFill>
                <a:blip r:embed="rId2"/>
                <a:stretch>
                  <a:fillRect l="-4385" t="-4865" r="-339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27" name="yt_shape_10327"/>
          <p:cNvSpPr txBox="1"/>
          <p:nvPr/>
        </p:nvSpPr>
        <p:spPr>
          <a:xfrm>
            <a:off x="540000" y="3035793"/>
            <a:ext cx="33118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28" name="yt_shape_10328"/>
              <p:cNvSpPr txBox="1"/>
              <p:nvPr/>
            </p:nvSpPr>
            <p:spPr>
              <a:xfrm>
                <a:off x="540000" y="3515096"/>
                <a:ext cx="4722447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28" name="yt_shape_10328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5096"/>
                <a:ext cx="4722447" cy="1599156"/>
              </a:xfrm>
              <a:prstGeom prst="rect">
                <a:avLst/>
              </a:prstGeom>
              <a:blipFill>
                <a:blip r:embed="rId3"/>
                <a:stretch>
                  <a:fillRect l="-4005" t="-3435" r="-3101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F72A00-6324-8C15-0406-596AB1044BB1}"/>
              </a:ext>
            </a:extLst>
          </p:cNvPr>
          <p:cNvSpPr txBox="1"/>
          <p:nvPr/>
        </p:nvSpPr>
        <p:spPr>
          <a:xfrm>
            <a:off x="449989" y="181180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337092-3FD2-3693-847A-5BF79085050C}"/>
                  </a:ext>
                </a:extLst>
              </p:cNvPr>
              <p:cNvSpPr txBox="1"/>
              <p:nvPr/>
            </p:nvSpPr>
            <p:spPr>
              <a:xfrm>
                <a:off x="449989" y="2287288"/>
                <a:ext cx="27962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EB337092-3FD2-3693-847A-5BF790850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7288"/>
                <a:ext cx="2796286" cy="733629"/>
              </a:xfrm>
              <a:prstGeom prst="rect">
                <a:avLst/>
              </a:prstGeom>
              <a:blipFill>
                <a:blip r:embed="rId4"/>
                <a:stretch>
                  <a:fillRect l="-3486" r="-326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5379D14-3DC2-8534-17E6-5358FD26295C}"/>
              </a:ext>
            </a:extLst>
          </p:cNvPr>
          <p:cNvSpPr txBox="1"/>
          <p:nvPr/>
        </p:nvSpPr>
        <p:spPr>
          <a:xfrm>
            <a:off x="449989" y="3468290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210182-B70F-016F-6EDD-0AF37043B5A6}"/>
              </a:ext>
            </a:extLst>
          </p:cNvPr>
          <p:cNvSpPr txBox="1"/>
          <p:nvPr/>
        </p:nvSpPr>
        <p:spPr>
          <a:xfrm>
            <a:off x="1364389" y="3943778"/>
            <a:ext cx="358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4F1A56-BFD5-5995-3808-C4BBEB35BEC3}"/>
                  </a:ext>
                </a:extLst>
              </p:cNvPr>
              <p:cNvSpPr txBox="1"/>
              <p:nvPr/>
            </p:nvSpPr>
            <p:spPr>
              <a:xfrm>
                <a:off x="449989" y="4419266"/>
                <a:ext cx="23184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mathAnswerShape': 1}">
                <a:extLst>
                  <a:ext uri="{FF2B5EF4-FFF2-40B4-BE49-F238E27FC236}">
                    <a16:creationId xmlns:a16="http://schemas.microsoft.com/office/drawing/2014/main" id="{984F1A56-BFD5-5995-3808-C4BBEB35B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9266"/>
                <a:ext cx="2318449" cy="726326"/>
              </a:xfrm>
              <a:prstGeom prst="rect">
                <a:avLst/>
              </a:prstGeom>
              <a:blipFill>
                <a:blip r:embed="rId5"/>
                <a:stretch>
                  <a:fillRect l="-4211" r="-42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0" name="yt_shape_10330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选用适当的方法解一元二次方程</a:t>
            </a:r>
          </a:p>
        </p:txBody>
      </p:sp>
      <p:sp>
        <p:nvSpPr>
          <p:cNvPr id="10331" name="yt_shape_10331"/>
          <p:cNvSpPr txBox="1"/>
          <p:nvPr/>
        </p:nvSpPr>
        <p:spPr>
          <a:xfrm>
            <a:off x="540000" y="1389434"/>
            <a:ext cx="877644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在下列各题的横线上填写适当的解法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法较适宜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法较适宜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法较适宜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74411" title="H_26.259764">
            <a:extLst>
              <a:ext uri="{FF2B5EF4-FFF2-40B4-BE49-F238E27FC236}">
                <a16:creationId xmlns:a16="http://schemas.microsoft.com/office/drawing/2014/main" id="{103C12D9-2765-DB2E-188A-3A659E5FF1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75A213-04FB-B155-7DAA-1C7A6CBB5FF7}"/>
              </a:ext>
            </a:extLst>
          </p:cNvPr>
          <p:cNvSpPr txBox="1"/>
          <p:nvPr/>
        </p:nvSpPr>
        <p:spPr>
          <a:xfrm>
            <a:off x="4896577" y="181811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直接开平方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8339B2-FC17-1B0E-E73C-7C98AADA12A2}"/>
              </a:ext>
            </a:extLst>
          </p:cNvPr>
          <p:cNvSpPr txBox="1"/>
          <p:nvPr/>
        </p:nvSpPr>
        <p:spPr>
          <a:xfrm>
            <a:off x="4926739" y="22936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配方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F14D4B-9901-A796-F812-EE57D02B9FC5}"/>
              </a:ext>
            </a:extLst>
          </p:cNvPr>
          <p:cNvSpPr txBox="1"/>
          <p:nvPr/>
        </p:nvSpPr>
        <p:spPr>
          <a:xfrm>
            <a:off x="6322152" y="276909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因式分解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5" name="yt_shape_10335"/>
          <p:cNvSpPr txBox="1"/>
          <p:nvPr/>
        </p:nvSpPr>
        <p:spPr>
          <a:xfrm>
            <a:off x="540000" y="90000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6" name="yt_shape_10336"/>
              <p:cNvSpPr txBox="1"/>
              <p:nvPr/>
            </p:nvSpPr>
            <p:spPr>
              <a:xfrm>
                <a:off x="540000" y="1379303"/>
                <a:ext cx="317715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6" name="yt_shape_1033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177152" cy="639855"/>
              </a:xfrm>
              <a:prstGeom prst="rect">
                <a:avLst/>
              </a:prstGeom>
              <a:blipFill>
                <a:blip r:embed="rId2"/>
                <a:stretch>
                  <a:fillRect l="-5950" r="-479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38" name="yt_shape_10338"/>
              <p:cNvSpPr txBox="1"/>
              <p:nvPr/>
            </p:nvSpPr>
            <p:spPr>
              <a:xfrm>
                <a:off x="540000" y="2069946"/>
                <a:ext cx="2869375" cy="20043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8" name="yt_shape_10338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946"/>
                <a:ext cx="2869375" cy="2004331"/>
              </a:xfrm>
              <a:prstGeom prst="rect">
                <a:avLst/>
              </a:prstGeom>
              <a:blipFill>
                <a:blip r:embed="rId3"/>
                <a:stretch>
                  <a:fillRect l="-6596" r="-5532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40" name="yt_shape_10340"/>
          <p:cNvSpPr txBox="1"/>
          <p:nvPr/>
        </p:nvSpPr>
        <p:spPr>
          <a:xfrm>
            <a:off x="540000" y="4125065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1" name="yt_shape_10341"/>
              <p:cNvSpPr txBox="1"/>
              <p:nvPr/>
            </p:nvSpPr>
            <p:spPr>
              <a:xfrm>
                <a:off x="540000" y="4604368"/>
                <a:ext cx="5259453" cy="1709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41" name="yt_shape_10341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04368"/>
                <a:ext cx="5259453" cy="1709250"/>
              </a:xfrm>
              <a:prstGeom prst="rect">
                <a:avLst/>
              </a:prstGeom>
              <a:blipFill>
                <a:blip r:embed="rId4"/>
                <a:stretch>
                  <a:fillRect l="-3596" t="-2847" r="-2552" b="-9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35D0EE-11DD-4310-71C3-A8CF1E521652}"/>
                  </a:ext>
                </a:extLst>
              </p:cNvPr>
              <p:cNvSpPr txBox="1"/>
              <p:nvPr/>
            </p:nvSpPr>
            <p:spPr>
              <a:xfrm>
                <a:off x="449989" y="2023140"/>
                <a:ext cx="30217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8F35D0EE-11DD-4310-71C3-A8CF1E521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3140"/>
                <a:ext cx="3021711" cy="766077"/>
              </a:xfrm>
              <a:prstGeom prst="rect">
                <a:avLst/>
              </a:prstGeom>
              <a:blipFill>
                <a:blip r:embed="rId5"/>
                <a:stretch>
                  <a:fillRect l="-3226" r="-30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43F531-6510-5AC0-DA2C-90B1FD445FD8}"/>
                  </a:ext>
                </a:extLst>
              </p:cNvPr>
              <p:cNvSpPr txBox="1"/>
              <p:nvPr/>
            </p:nvSpPr>
            <p:spPr>
              <a:xfrm>
                <a:off x="449989" y="2695605"/>
                <a:ext cx="23105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D743F531-6510-5AC0-DA2C-90B1FD445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5605"/>
                <a:ext cx="2310511" cy="766077"/>
              </a:xfrm>
              <a:prstGeom prst="rect">
                <a:avLst/>
              </a:prstGeom>
              <a:blipFill>
                <a:blip r:embed="rId6"/>
                <a:stretch>
                  <a:fillRect l="-4222" r="-39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AF6B7B-5C84-A28A-CB40-E5124434505E}"/>
                  </a:ext>
                </a:extLst>
              </p:cNvPr>
              <p:cNvSpPr txBox="1"/>
              <p:nvPr/>
            </p:nvSpPr>
            <p:spPr>
              <a:xfrm>
                <a:off x="449989" y="3368070"/>
                <a:ext cx="27962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72AF6B7B-5C84-A28A-CB40-E51244345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8070"/>
                <a:ext cx="2796286" cy="733629"/>
              </a:xfrm>
              <a:prstGeom prst="rect">
                <a:avLst/>
              </a:prstGeom>
              <a:blipFill>
                <a:blip r:embed="rId7"/>
                <a:stretch>
                  <a:fillRect l="-3486" r="-326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2CC5F1-6A85-D208-C37B-52C48DFDC0BB}"/>
              </a:ext>
            </a:extLst>
          </p:cNvPr>
          <p:cNvSpPr txBox="1"/>
          <p:nvPr/>
        </p:nvSpPr>
        <p:spPr>
          <a:xfrm>
            <a:off x="449989" y="4557563"/>
            <a:ext cx="538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E74B0D-5F28-8A73-7009-F7123239562D}"/>
                  </a:ext>
                </a:extLst>
              </p:cNvPr>
              <p:cNvSpPr txBox="1"/>
              <p:nvPr/>
            </p:nvSpPr>
            <p:spPr>
              <a:xfrm>
                <a:off x="449989" y="5033050"/>
                <a:ext cx="3344164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05E74B0D-5F28-8A73-7009-F71232395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33050"/>
                <a:ext cx="3344164" cy="849770"/>
              </a:xfrm>
              <a:prstGeom prst="rect">
                <a:avLst/>
              </a:prstGeom>
              <a:blipFill>
                <a:blip r:embed="rId8"/>
                <a:stretch>
                  <a:fillRect l="-2920" r="-2920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1FCCD8-CF72-7FF0-00AE-B9072F755F21}"/>
                  </a:ext>
                </a:extLst>
              </p:cNvPr>
              <p:cNvSpPr txBox="1"/>
              <p:nvPr/>
            </p:nvSpPr>
            <p:spPr>
              <a:xfrm>
                <a:off x="449989" y="5789208"/>
                <a:ext cx="38855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mathAnswerShape': 1}">
                <a:extLst>
                  <a:ext uri="{FF2B5EF4-FFF2-40B4-BE49-F238E27FC236}">
                    <a16:creationId xmlns:a16="http://schemas.microsoft.com/office/drawing/2014/main" id="{471FCCD8-CF72-7FF0-00AE-B9072F755F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89208"/>
                <a:ext cx="3885565" cy="554686"/>
              </a:xfrm>
              <a:prstGeom prst="rect">
                <a:avLst/>
              </a:prstGeom>
              <a:blipFill>
                <a:blip r:embed="rId9"/>
                <a:stretch>
                  <a:fillRect l="-2512" r="-235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" name="yt_shape_10343"/>
          <p:cNvSpPr txBox="1"/>
          <p:nvPr/>
        </p:nvSpPr>
        <p:spPr>
          <a:xfrm>
            <a:off x="540000" y="900000"/>
            <a:ext cx="4724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0344" name="yt_shape_10344"/>
          <p:cNvSpPr txBox="1"/>
          <p:nvPr/>
        </p:nvSpPr>
        <p:spPr>
          <a:xfrm>
            <a:off x="540000" y="1379303"/>
            <a:ext cx="469840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19B23D-E1E7-C478-7F9E-9F15F7046695}"/>
              </a:ext>
            </a:extLst>
          </p:cNvPr>
          <p:cNvSpPr txBox="1"/>
          <p:nvPr/>
        </p:nvSpPr>
        <p:spPr>
          <a:xfrm>
            <a:off x="449989" y="1332497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047B99-BF8D-B2FE-A7D6-38BAD13DD6E0}"/>
              </a:ext>
            </a:extLst>
          </p:cNvPr>
          <p:cNvSpPr txBox="1"/>
          <p:nvPr/>
        </p:nvSpPr>
        <p:spPr>
          <a:xfrm>
            <a:off x="449989" y="1807985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7F5C1B-E801-6092-F615-A8330D9A446F}"/>
              </a:ext>
            </a:extLst>
          </p:cNvPr>
          <p:cNvSpPr txBox="1"/>
          <p:nvPr/>
        </p:nvSpPr>
        <p:spPr>
          <a:xfrm>
            <a:off x="449989" y="2283473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BA5BCE-37A6-795D-B4AC-DBA8D7A734CE}"/>
              </a:ext>
            </a:extLst>
          </p:cNvPr>
          <p:cNvSpPr txBox="1"/>
          <p:nvPr/>
        </p:nvSpPr>
        <p:spPr>
          <a:xfrm>
            <a:off x="449989" y="2758961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5" name="yt_shape_10345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等式的性质运用不当导致漏解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0280C9-F808-C93C-CF64-C8A5324115AF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等式的性质运用不当导致漏解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346"/>
          <p:cNvSpPr txBox="1"/>
          <p:nvPr/>
        </p:nvSpPr>
        <p:spPr>
          <a:xfrm>
            <a:off x="556497" y="14638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只得出一个根为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其错误原因是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漏掉的一个根是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yt_shape_10347"/>
          <p:cNvSpPr txBox="1"/>
          <p:nvPr/>
        </p:nvSpPr>
        <p:spPr>
          <a:xfrm>
            <a:off x="556378" y="2423321"/>
            <a:ext cx="90425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555DFE-9801-5B7F-01A8-64E5C322467E}"/>
              </a:ext>
            </a:extLst>
          </p:cNvPr>
          <p:cNvSpPr txBox="1"/>
          <p:nvPr/>
        </p:nvSpPr>
        <p:spPr>
          <a:xfrm>
            <a:off x="10859849" y="141708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99c68"/>
              </a:rPr>
              <a:t>未考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77C385-BCB4-4119-10D1-9D737E3136AD}"/>
              </a:ext>
            </a:extLst>
          </p:cNvPr>
          <p:cNvSpPr txBox="1"/>
          <p:nvPr/>
        </p:nvSpPr>
        <p:spPr>
          <a:xfrm>
            <a:off x="466486" y="1892568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201BB0-7C3F-25A2-A62F-6F61EB1DA77A}"/>
              </a:ext>
            </a:extLst>
          </p:cNvPr>
          <p:cNvSpPr txBox="1"/>
          <p:nvPr/>
        </p:nvSpPr>
        <p:spPr>
          <a:xfrm>
            <a:off x="5011499" y="1892568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5196A4-D235-AD85-8D35-18A7897958C0}"/>
              </a:ext>
            </a:extLst>
          </p:cNvPr>
          <p:cNvSpPr txBox="1"/>
          <p:nvPr/>
        </p:nvSpPr>
        <p:spPr>
          <a:xfrm>
            <a:off x="7300554" y="2327303"/>
            <a:ext cx="2224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9" name="yt_shape_1034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48" name="yt_image_1034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1" name="yt_shape_10351"/>
          <p:cNvSpPr txBox="1"/>
          <p:nvPr/>
        </p:nvSpPr>
        <p:spPr>
          <a:xfrm>
            <a:off x="540000" y="1482165"/>
            <a:ext cx="8107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的正确解法是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2" name="yt_table_103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936258"/>
              </p:ext>
            </p:extLst>
          </p:nvPr>
        </p:nvGraphicFramePr>
        <p:xfrm>
          <a:off x="540047" y="1961468"/>
          <a:ext cx="9734550" cy="1901952"/>
        </p:xfrm>
        <a:graphic>
          <a:graphicData uri="http://schemas.openxmlformats.org/drawingml/2006/table">
            <a:tbl>
              <a:tblPr/>
              <a:tblGrid>
                <a:gridCol w="973455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直接开平方得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化为一般形式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分解因式得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][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直接得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sp>
        <p:nvSpPr>
          <p:cNvPr id="10354" name="yt_shape_10354"/>
          <p:cNvSpPr txBox="1"/>
          <p:nvPr/>
        </p:nvSpPr>
        <p:spPr>
          <a:xfrm>
            <a:off x="540119" y="3913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192b"/>
              </a:rPr>
              <a:t>现给出另一个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5" name="yt_table_103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92877"/>
              </p:ext>
            </p:extLst>
          </p:nvPr>
        </p:nvGraphicFramePr>
        <p:xfrm>
          <a:off x="540047" y="4873223"/>
          <a:ext cx="7166293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3278188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sp>
        <p:nvSpPr>
          <p:cNvPr id="10357" name="yt_shape_10357"/>
          <p:cNvSpPr txBox="1"/>
          <p:nvPr/>
        </p:nvSpPr>
        <p:spPr>
          <a:xfrm>
            <a:off x="540000" y="5874777"/>
            <a:ext cx="60609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868BD6-BCA2-B975-BC65-4FCDA2556193}"/>
              </a:ext>
            </a:extLst>
          </p:cNvPr>
          <p:cNvSpPr txBox="1"/>
          <p:nvPr/>
        </p:nvSpPr>
        <p:spPr>
          <a:xfrm>
            <a:off x="766676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F88E24-CA6B-A2B4-06D5-550DA15000BB}"/>
              </a:ext>
            </a:extLst>
          </p:cNvPr>
          <p:cNvSpPr txBox="1"/>
          <p:nvPr/>
        </p:nvSpPr>
        <p:spPr>
          <a:xfrm>
            <a:off x="8784482" y="43424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839465-431A-AF35-8D3C-234AEC844AB7}"/>
              </a:ext>
            </a:extLst>
          </p:cNvPr>
          <p:cNvSpPr txBox="1"/>
          <p:nvPr/>
        </p:nvSpPr>
        <p:spPr>
          <a:xfrm>
            <a:off x="4699727" y="5827971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8" name="yt_shape_10358"/>
          <p:cNvSpPr txBox="1"/>
          <p:nvPr/>
        </p:nvSpPr>
        <p:spPr>
          <a:xfrm>
            <a:off x="540000" y="900000"/>
            <a:ext cx="541654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2F2699-7DC4-B907-A70F-3BF2F3E4BA10}"/>
              </a:ext>
            </a:extLst>
          </p:cNvPr>
          <p:cNvSpPr txBox="1"/>
          <p:nvPr/>
        </p:nvSpPr>
        <p:spPr>
          <a:xfrm>
            <a:off x="449989" y="1804170"/>
            <a:ext cx="554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1886D4-8A4F-F3A8-1197-C0AAC94A545F}"/>
              </a:ext>
            </a:extLst>
          </p:cNvPr>
          <p:cNvSpPr txBox="1"/>
          <p:nvPr/>
        </p:nvSpPr>
        <p:spPr>
          <a:xfrm>
            <a:off x="449989" y="2279658"/>
            <a:ext cx="539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E373D6-D790-92EC-665A-45F1F4411E03}"/>
              </a:ext>
            </a:extLst>
          </p:cNvPr>
          <p:cNvSpPr txBox="1"/>
          <p:nvPr/>
        </p:nvSpPr>
        <p:spPr>
          <a:xfrm>
            <a:off x="449989" y="2755146"/>
            <a:ext cx="549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CDDA37-CEC9-CEE2-499D-5F03818E8A55}"/>
              </a:ext>
            </a:extLst>
          </p:cNvPr>
          <p:cNvSpPr txBox="1"/>
          <p:nvPr/>
        </p:nvSpPr>
        <p:spPr>
          <a:xfrm>
            <a:off x="449989" y="3230634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8E48CA-BA2A-A1A4-3DB4-5B8FD3CDD442}"/>
              </a:ext>
            </a:extLst>
          </p:cNvPr>
          <p:cNvSpPr txBox="1"/>
          <p:nvPr/>
        </p:nvSpPr>
        <p:spPr>
          <a:xfrm>
            <a:off x="449989" y="3706122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1FF448-5242-3D19-C964-73457040319D}"/>
              </a:ext>
            </a:extLst>
          </p:cNvPr>
          <p:cNvSpPr txBox="1"/>
          <p:nvPr/>
        </p:nvSpPr>
        <p:spPr>
          <a:xfrm>
            <a:off x="449989" y="4181610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1" name="yt_shape_10361"/>
              <p:cNvSpPr txBox="1"/>
              <p:nvPr/>
            </p:nvSpPr>
            <p:spPr>
              <a:xfrm>
                <a:off x="540000" y="900000"/>
                <a:ext cx="3715761" cy="32836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61" name="yt_shape_10361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15761" cy="3283656"/>
              </a:xfrm>
              <a:prstGeom prst="rect">
                <a:avLst/>
              </a:prstGeom>
              <a:blipFill>
                <a:blip r:embed="rId2"/>
                <a:stretch>
                  <a:fillRect l="-5090" r="-4105" b="-2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48F403-1673-081B-AB12-6E4066A37441}"/>
              </a:ext>
            </a:extLst>
          </p:cNvPr>
          <p:cNvSpPr txBox="1"/>
          <p:nvPr/>
        </p:nvSpPr>
        <p:spPr>
          <a:xfrm>
            <a:off x="449989" y="1524643"/>
            <a:ext cx="325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76169A-E74F-5DC1-7544-0C1A54FD1D3E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5662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8076169A-E74F-5DC1-7544-0C1A54FD1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566226" cy="613931"/>
              </a:xfrm>
              <a:prstGeom prst="rect">
                <a:avLst/>
              </a:prstGeom>
              <a:blipFill>
                <a:blip r:embed="rId3"/>
                <a:stretch>
                  <a:fillRect l="-3800" r="-356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656025D-673C-1638-FA86-6EF91E4CDEE8}"/>
              </a:ext>
            </a:extLst>
          </p:cNvPr>
          <p:cNvSpPr txBox="1"/>
          <p:nvPr/>
        </p:nvSpPr>
        <p:spPr>
          <a:xfrm>
            <a:off x="449989" y="252045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C77D42-816A-2183-D004-448C92D49AE2}"/>
              </a:ext>
            </a:extLst>
          </p:cNvPr>
          <p:cNvSpPr txBox="1"/>
          <p:nvPr/>
        </p:nvSpPr>
        <p:spPr>
          <a:xfrm>
            <a:off x="449989" y="2995938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9D5156-0108-3221-760A-2B3938107C75}"/>
                  </a:ext>
                </a:extLst>
              </p:cNvPr>
              <p:cNvSpPr txBox="1"/>
              <p:nvPr/>
            </p:nvSpPr>
            <p:spPr>
              <a:xfrm>
                <a:off x="449989" y="3471426"/>
                <a:ext cx="27962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}">
                <a:extLst>
                  <a:ext uri="{FF2B5EF4-FFF2-40B4-BE49-F238E27FC236}">
                    <a16:creationId xmlns:a16="http://schemas.microsoft.com/office/drawing/2014/main" id="{999D5156-0108-3221-760A-2B3938107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1426"/>
                <a:ext cx="2796286" cy="727279"/>
              </a:xfrm>
              <a:prstGeom prst="rect">
                <a:avLst/>
              </a:prstGeom>
              <a:blipFill>
                <a:blip r:embed="rId4"/>
                <a:stretch>
                  <a:fillRect l="-3486" r="-326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1513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,isEnd</vt:lpstr>
      <vt:lpstr>_⨹_1_7b690</vt:lpstr>
      <vt:lpstr>_⨹_1_a7ba4</vt:lpstr>
      <vt:lpstr>_⨹_17_0bc54</vt:lpstr>
      <vt:lpstr>_⨹_2_99c68</vt:lpstr>
      <vt:lpstr>_⨹_6_0192b</vt:lpstr>
      <vt:lpstr>Finished</vt:lpstr>
      <vt:lpstr>W:6.004961,H:37.44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2024-04-28T05:49:42Z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