
<file path=[Content_Types].xml><?xml version="1.0" encoding="utf-8"?>
<Types xmlns="http://schemas.openxmlformats.org/package/2006/content-types">
  <Default Extension="png" ContentType="image/png"/>
  <Default Extension="bin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23" r:id="rId4"/>
    <p:sldId id="304" r:id="rId5"/>
    <p:sldId id="307" r:id="rId6"/>
    <p:sldId id="308" r:id="rId7"/>
    <p:sldId id="320" r:id="rId8"/>
    <p:sldId id="309" r:id="rId9"/>
    <p:sldId id="311" r:id="rId10"/>
    <p:sldId id="312" r:id="rId11"/>
    <p:sldId id="321" r:id="rId12"/>
    <p:sldId id="314" r:id="rId13"/>
    <p:sldId id="318" r:id="rId14"/>
    <p:sldId id="324" r:id="rId15"/>
    <p:sldId id="325" r:id="rId16"/>
    <p:sldId id="256" r:id="rId17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50" d="100"/>
          <a:sy n="50" d="100"/>
        </p:scale>
        <p:origin x="860" y="35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gs" Target="tags/tag1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0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3" Type="http://schemas.openxmlformats.org/officeDocument/2006/relationships/image" Target="../media/image27.png"/><Relationship Id="rId7" Type="http://schemas.openxmlformats.org/officeDocument/2006/relationships/image" Target="../media/image31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10" Type="http://schemas.openxmlformats.org/officeDocument/2006/relationships/image" Target="../media/image24.png"/><Relationship Id="rId4" Type="http://schemas.openxmlformats.org/officeDocument/2006/relationships/image" Target="../media/image28.png"/><Relationship Id="rId9" Type="http://schemas.openxmlformats.org/officeDocument/2006/relationships/image" Target="../media/image3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7" Type="http://schemas.openxmlformats.org/officeDocument/2006/relationships/image" Target="../media/image24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8.png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bin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823" name="yt_image_11823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30540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825" name="yt_image_11825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91744" y="116632"/>
            <a:ext cx="4782003" cy="64964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id="{9F736AAF-E875-1AA3-F1C2-73E3D1E0854A}"/>
              </a:ext>
            </a:extLst>
          </p:cNvPr>
          <p:cNvSpPr/>
          <p:nvPr/>
        </p:nvSpPr>
        <p:spPr>
          <a:xfrm>
            <a:off x="6592113" y="1700808"/>
            <a:ext cx="1592119" cy="504056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C945DF3E-8103-8E37-9B59-82D86FDC6790}"/>
              </a:ext>
            </a:extLst>
          </p:cNvPr>
          <p:cNvSpPr/>
          <p:nvPr/>
        </p:nvSpPr>
        <p:spPr>
          <a:xfrm>
            <a:off x="6349878" y="3376750"/>
            <a:ext cx="248511" cy="248516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37A42E34-AA03-ACD4-EBAB-8DC043646D54}"/>
              </a:ext>
            </a:extLst>
          </p:cNvPr>
          <p:cNvSpPr/>
          <p:nvPr/>
        </p:nvSpPr>
        <p:spPr>
          <a:xfrm>
            <a:off x="7392145" y="260648"/>
            <a:ext cx="792088" cy="307159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6655DB04-E8DC-B71D-ED08-47083088914C}"/>
              </a:ext>
            </a:extLst>
          </p:cNvPr>
          <p:cNvSpPr/>
          <p:nvPr/>
        </p:nvSpPr>
        <p:spPr>
          <a:xfrm>
            <a:off x="6711948" y="4941168"/>
            <a:ext cx="698199" cy="339175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AC11216E-DDFC-2954-51CB-77942323A855}"/>
              </a:ext>
            </a:extLst>
          </p:cNvPr>
          <p:cNvSpPr/>
          <p:nvPr/>
        </p:nvSpPr>
        <p:spPr>
          <a:xfrm>
            <a:off x="6921259" y="5805265"/>
            <a:ext cx="488888" cy="304224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9F736AAF-E875-1AA3-F1C2-73E3D1E0854A}"/>
              </a:ext>
            </a:extLst>
          </p:cNvPr>
          <p:cNvSpPr/>
          <p:nvPr/>
        </p:nvSpPr>
        <p:spPr>
          <a:xfrm>
            <a:off x="7410147" y="2267848"/>
            <a:ext cx="774085" cy="585088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C945DF3E-8103-8E37-9B59-82D86FDC6790}"/>
              </a:ext>
            </a:extLst>
          </p:cNvPr>
          <p:cNvSpPr/>
          <p:nvPr/>
        </p:nvSpPr>
        <p:spPr>
          <a:xfrm>
            <a:off x="7241587" y="3823750"/>
            <a:ext cx="248511" cy="248516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7" grpId="0" animBg="1"/>
      <p:bldP spid="12" grpId="0" animBg="1"/>
      <p:bldP spid="13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68" name="yt_shape_11868"/>
          <p:cNvSpPr txBox="1"/>
          <p:nvPr/>
        </p:nvSpPr>
        <p:spPr>
          <a:xfrm>
            <a:off x="540119" y="900000"/>
            <a:ext cx="11492915" cy="474969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当销售单价定为多少元时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商家销售该商品每天获得的利润最大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963a6"/>
              </a:rPr>
              <a:t>并求出最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大利润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设商家销售该商品每天获得的利润为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w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元，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根据题意，得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w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15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1500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18375.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当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≤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时，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w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随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的增大而增大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≤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当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时，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w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取最大值，为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18000.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答：当销售单价定为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sym typeface="_⨹_26_b15b2"/>
              </a:rPr>
              <a:t>元时，商家销售该商品每天获得的利润最大，其最大利润为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/>
            </a:r>
            <a:b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18000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元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974F1DDB-CCC3-18A8-72F1-8CC913481F64}"/>
              </a:ext>
            </a:extLst>
          </p:cNvPr>
          <p:cNvSpPr txBox="1"/>
          <p:nvPr/>
        </p:nvSpPr>
        <p:spPr>
          <a:xfrm>
            <a:off x="450108" y="1804170"/>
            <a:ext cx="73365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设商家销售该商品每天获得的利润为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w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9FCB0E2-C344-DCA0-434C-6765E14E371E}"/>
              </a:ext>
            </a:extLst>
          </p:cNvPr>
          <p:cNvSpPr txBox="1"/>
          <p:nvPr/>
        </p:nvSpPr>
        <p:spPr>
          <a:xfrm>
            <a:off x="450108" y="2279658"/>
            <a:ext cx="64253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根据题意，得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w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15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1500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633DE39-B7A3-5BF4-1814-37AD3C68A202}"/>
              </a:ext>
            </a:extLst>
          </p:cNvPr>
          <p:cNvSpPr txBox="1"/>
          <p:nvPr/>
        </p:nvSpPr>
        <p:spPr>
          <a:xfrm>
            <a:off x="450108" y="2755146"/>
            <a:ext cx="37884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18375.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17B73C5-9A03-F51E-A359-5DFC0A16F5EE}"/>
              </a:ext>
            </a:extLst>
          </p:cNvPr>
          <p:cNvSpPr txBox="1"/>
          <p:nvPr/>
        </p:nvSpPr>
        <p:spPr>
          <a:xfrm>
            <a:off x="450108" y="3230634"/>
            <a:ext cx="665391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≤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w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随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的增大而增大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A0520D7A-8E00-956D-C22F-4A0187E3B34B}"/>
              </a:ext>
            </a:extLst>
          </p:cNvPr>
          <p:cNvSpPr txBox="1"/>
          <p:nvPr/>
        </p:nvSpPr>
        <p:spPr>
          <a:xfrm>
            <a:off x="450108" y="3706122"/>
            <a:ext cx="16294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≤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232A4A8E-00ED-9DCB-AB5C-F93E6E025AE3}"/>
              </a:ext>
            </a:extLst>
          </p:cNvPr>
          <p:cNvSpPr txBox="1"/>
          <p:nvPr/>
        </p:nvSpPr>
        <p:spPr>
          <a:xfrm>
            <a:off x="450108" y="4181610"/>
            <a:ext cx="52045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w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取最大值，为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18000.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51272451-D326-C3A7-8A70-858BA4ECEB01}"/>
              </a:ext>
            </a:extLst>
          </p:cNvPr>
          <p:cNvSpPr txBox="1"/>
          <p:nvPr/>
        </p:nvSpPr>
        <p:spPr>
          <a:xfrm>
            <a:off x="450108" y="4657098"/>
            <a:ext cx="1122902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答：当销售单价定为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  <a:sym typeface="_⨹_26_b15b2"/>
              </a:rPr>
              <a:t>元时，商家销售该商品每天获得的利润最大，其最大利润为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/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3590AA85-CCE8-49ED-5157-06908BAD8BB9}"/>
              </a:ext>
            </a:extLst>
          </p:cNvPr>
          <p:cNvSpPr txBox="1"/>
          <p:nvPr/>
        </p:nvSpPr>
        <p:spPr>
          <a:xfrm>
            <a:off x="450108" y="5132586"/>
            <a:ext cx="13230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18000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2" name="yt_shape_11872"/>
          <p:cNvSpPr txBox="1"/>
          <p:nvPr/>
        </p:nvSpPr>
        <p:spPr>
          <a:xfrm>
            <a:off x="540000" y="900000"/>
            <a:ext cx="2366866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7794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1871" name="yt_image_11871" title="H_41.85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341816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874" name="yt_shape_11874"/>
          <p:cNvSpPr txBox="1"/>
          <p:nvPr/>
        </p:nvSpPr>
        <p:spPr>
          <a:xfrm>
            <a:off x="540119" y="1482165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baseline="3000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15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 baseline="3000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是关于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的二次函数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的值为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已知二次函数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h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随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的增大而增大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h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0c9e6,isEnd"/>
              </a:rPr>
              <a:t>的取值满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足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</a:t>
            </a:r>
            <a:r>
              <a:rPr sz="1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B88CD173-8201-D524-2029-B198021D6FCA}"/>
              </a:ext>
            </a:extLst>
          </p:cNvPr>
          <p:cNvSpPr txBox="1"/>
          <p:nvPr/>
        </p:nvSpPr>
        <p:spPr>
          <a:xfrm>
            <a:off x="9624271" y="1435359"/>
            <a:ext cx="6372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4631D19-BC77-6F0E-2835-EB10BD473FEA}"/>
              </a:ext>
            </a:extLst>
          </p:cNvPr>
          <p:cNvSpPr txBox="1"/>
          <p:nvPr/>
        </p:nvSpPr>
        <p:spPr>
          <a:xfrm>
            <a:off x="1107333" y="2386335"/>
            <a:ext cx="1142112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h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≤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7" name="yt_shape_11877"/>
          <p:cNvSpPr txBox="1"/>
          <p:nvPr/>
        </p:nvSpPr>
        <p:spPr>
          <a:xfrm>
            <a:off x="540000" y="900000"/>
            <a:ext cx="2366866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7794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1876" name="yt_image_11876" title="H_41.85">
            <a:extLst>
              <a:ext uri="">
                <a16:creationId xmlns:a16="http://schemas.microsoft.com/office/drawing/2014/main" xmlns:a14="http://schemas.microsoft.com/office/drawing/2010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341816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1879" name="yt_shape_11879"/>
              <p:cNvSpPr txBox="1"/>
              <p:nvPr/>
            </p:nvSpPr>
            <p:spPr>
              <a:xfrm>
                <a:off x="540119" y="1482165"/>
                <a:ext cx="11111999" cy="111998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10.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内江市中考改编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在平面直角坐标系中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抛物线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41900"/>
                  </a:rPr>
                  <a:t>轴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交于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两点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轴交于点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顶点坐标为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11879" name="yt_shape_11879" descr="{&quot;rangeId&quot;:26,&quot;color&quot;:&quot;B&quot;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482165"/>
                <a:ext cx="11111999" cy="1119987"/>
              </a:xfrm>
              <a:prstGeom prst="rect">
                <a:avLst/>
              </a:prstGeom>
              <a:blipFill>
                <a:blip r:embed="rId3"/>
                <a:stretch>
                  <a:fillRect l="-1701" t="-4348" r="-1701" b="-869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1881" name="yt_image_11881" title="H_148.14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:m="http://schemas.openxmlformats.org/officeDocument/2006/math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27848" y="2728914"/>
            <a:ext cx="1837623" cy="18813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883" name="yt_shape_11883"/>
          <p:cNvSpPr txBox="1"/>
          <p:nvPr/>
        </p:nvSpPr>
        <p:spPr>
          <a:xfrm>
            <a:off x="540119" y="4737055"/>
            <a:ext cx="11492915" cy="179703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该抛物线的函数解析式为</a:t>
            </a:r>
            <a:r>
              <a:rPr sz="3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</a:t>
            </a:r>
            <a:r>
              <a:rPr sz="100" spc="-100" dirty="0">
                <a:latin typeface="Times New Roman"/>
              </a:rPr>
              <a:t>⁠</a:t>
            </a: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  <a:endParaRPr lang="zh-CN" altLang="zh-CN" sz="2400" b="0" i="0" u="none" dirty="0">
              <a:solidFill>
                <a:srgbClr val="000000"/>
              </a:solidFill>
              <a:effectLst/>
              <a:latin typeface="宋体" pitchFamily="24"/>
              <a:ea typeface="宋体" pitchFamily="24"/>
              <a:sym typeface=",isEnd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B9394642-361B-14E2-4C9E-B10AAA200A52}"/>
                  </a:ext>
                </a:extLst>
              </p:cNvPr>
              <p:cNvSpPr txBox="1"/>
              <p:nvPr/>
            </p:nvSpPr>
            <p:spPr>
              <a:xfrm>
                <a:off x="4986064" y="4509120"/>
                <a:ext cx="2601024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30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B9394642-361B-14E2-4C9E-B10AAA200A5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86064" y="4509120"/>
                <a:ext cx="2601024" cy="765061"/>
              </a:xfrm>
              <a:prstGeom prst="rect">
                <a:avLst/>
              </a:prstGeom>
              <a:blipFill>
                <a:blip r:embed="rId5"/>
                <a:stretch>
                  <a:fillRect l="-3747" b="-32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1887" name="yt_shape_11887"/>
              <p:cNvSpPr txBox="1"/>
              <p:nvPr/>
            </p:nvSpPr>
            <p:spPr>
              <a:xfrm>
                <a:off x="479376" y="1628454"/>
                <a:ext cx="10666381" cy="547977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30000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解：由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知函数解析式为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对称轴为直线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令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，解得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易求得直线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的函数解析式为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2.</a:t>
                </a: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设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PK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PD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PK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PD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）＋（－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）＝－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</p:txBody>
          </p:sp>
        </mc:Choice>
        <mc:Fallback>
          <p:sp>
            <p:nvSpPr>
              <p:cNvPr id="11887" name="yt_shape_1188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376" y="1628454"/>
                <a:ext cx="10666381" cy="5479770"/>
              </a:xfrm>
              <a:prstGeom prst="rect">
                <a:avLst/>
              </a:prstGeom>
              <a:blipFill>
                <a:blip r:embed="rId2"/>
                <a:stretch>
                  <a:fillRect l="-1772" r="-743" b="-100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2EF86465-3124-3B2D-8258-3AAE33402938}"/>
                  </a:ext>
                </a:extLst>
              </p:cNvPr>
              <p:cNvSpPr txBox="1"/>
              <p:nvPr/>
            </p:nvSpPr>
            <p:spPr>
              <a:xfrm>
                <a:off x="389365" y="1581648"/>
                <a:ext cx="7220648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解：由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知函数解析式为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30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2EF86465-3124-3B2D-8258-3AAE3340293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9365" y="1581648"/>
                <a:ext cx="7220648" cy="765061"/>
              </a:xfrm>
              <a:prstGeom prst="rect">
                <a:avLst/>
              </a:prstGeom>
              <a:blipFill>
                <a:blip r:embed="rId3"/>
                <a:stretch>
                  <a:fillRect l="-1351" r="-1351" b="-31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6B789265-B27C-9BF2-76E8-AE49B3359473}"/>
              </a:ext>
            </a:extLst>
          </p:cNvPr>
          <p:cNvSpPr txBox="1"/>
          <p:nvPr/>
        </p:nvSpPr>
        <p:spPr>
          <a:xfrm>
            <a:off x="7320136" y="1730741"/>
            <a:ext cx="30010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对称轴为直线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74735B8-185F-2DDB-04E0-A413BB63D78D}"/>
              </a:ext>
            </a:extLst>
          </p:cNvPr>
          <p:cNvSpPr txBox="1"/>
          <p:nvPr/>
        </p:nvSpPr>
        <p:spPr>
          <a:xfrm>
            <a:off x="389365" y="2191869"/>
            <a:ext cx="44933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9DC1B761-0B83-8DBE-5580-84B66A765F9D}"/>
              </a:ext>
            </a:extLst>
          </p:cNvPr>
          <p:cNvSpPr txBox="1"/>
          <p:nvPr/>
        </p:nvSpPr>
        <p:spPr>
          <a:xfrm>
            <a:off x="389365" y="2667357"/>
            <a:ext cx="55696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令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，解得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546822A5-5E64-22E6-83A5-B41731EFC33D}"/>
                  </a:ext>
                </a:extLst>
              </p:cNvPr>
              <p:cNvSpPr txBox="1"/>
              <p:nvPr/>
            </p:nvSpPr>
            <p:spPr>
              <a:xfrm>
                <a:off x="389365" y="3142845"/>
                <a:ext cx="5779198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易求得直线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的函数解析式为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546822A5-5E64-22E6-83A5-B41731EFC33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9365" y="3142845"/>
                <a:ext cx="5779198" cy="765061"/>
              </a:xfrm>
              <a:prstGeom prst="rect">
                <a:avLst/>
              </a:prstGeom>
              <a:blipFill>
                <a:blip r:embed="rId4"/>
                <a:stretch>
                  <a:fillRect l="-1688" r="-1688" b="-32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D690C91F-9AA3-70DC-AD51-D4C5DFE1104A}"/>
                  </a:ext>
                </a:extLst>
              </p:cNvPr>
              <p:cNvSpPr txBox="1"/>
              <p:nvPr/>
            </p:nvSpPr>
            <p:spPr>
              <a:xfrm>
                <a:off x="389365" y="3814294"/>
                <a:ext cx="3896423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设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P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p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p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p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D690C91F-9AA3-70DC-AD51-D4C5DFE1104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9365" y="3814294"/>
                <a:ext cx="3896423" cy="765061"/>
              </a:xfrm>
              <a:prstGeom prst="rect">
                <a:avLst/>
              </a:prstGeom>
              <a:blipFill>
                <a:blip r:embed="rId5"/>
                <a:stretch>
                  <a:fillRect l="-2504" r="-2347" b="-32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029E3EBB-28BD-7772-4D6E-193B17029006}"/>
                  </a:ext>
                </a:extLst>
              </p:cNvPr>
              <p:cNvSpPr txBox="1"/>
              <p:nvPr/>
            </p:nvSpPr>
            <p:spPr>
              <a:xfrm>
                <a:off x="389365" y="4485743"/>
                <a:ext cx="6631687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p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K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p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p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p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p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029E3EBB-28BD-7772-4D6E-193B1702900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9365" y="4485743"/>
                <a:ext cx="6631687" cy="765061"/>
              </a:xfrm>
              <a:prstGeom prst="rect">
                <a:avLst/>
              </a:prstGeom>
              <a:blipFill>
                <a:blip r:embed="rId6"/>
                <a:stretch>
                  <a:fillRect l="-1471" r="-1379" b="-32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1A105993-C641-F4B6-670D-47F86A75B152}"/>
                  </a:ext>
                </a:extLst>
              </p:cNvPr>
              <p:cNvSpPr txBox="1"/>
              <p:nvPr/>
            </p:nvSpPr>
            <p:spPr>
              <a:xfrm>
                <a:off x="389365" y="5157192"/>
                <a:ext cx="6145911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PK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p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p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PD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p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p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1A105993-C641-F4B6-670D-47F86A75B15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9365" y="5157192"/>
                <a:ext cx="6145911" cy="765061"/>
              </a:xfrm>
              <a:prstGeom prst="rect">
                <a:avLst/>
              </a:prstGeom>
              <a:blipFill>
                <a:blip r:embed="rId7"/>
                <a:stretch>
                  <a:fillRect l="-1587" r="-1488" b="-32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E29C94BE-4784-DE3F-2954-6F35ABC5D3F1}"/>
                  </a:ext>
                </a:extLst>
              </p:cNvPr>
              <p:cNvSpPr txBox="1"/>
              <p:nvPr/>
            </p:nvSpPr>
            <p:spPr>
              <a:xfrm>
                <a:off x="389365" y="5828641"/>
                <a:ext cx="10743312" cy="73667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PK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PD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p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p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）＋（－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p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p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）＝－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p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E29C94BE-4784-DE3F-2954-6F35ABC5D3F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9365" y="5828641"/>
                <a:ext cx="10743312" cy="736677"/>
              </a:xfrm>
              <a:prstGeom prst="rect">
                <a:avLst/>
              </a:prstGeom>
              <a:blipFill>
                <a:blip r:embed="rId8"/>
                <a:stretch>
                  <a:fillRect l="-908" r="-851" b="-495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2" name="矩形 11"/>
              <p:cNvSpPr/>
              <p:nvPr/>
            </p:nvSpPr>
            <p:spPr>
              <a:xfrm>
                <a:off x="479376" y="620688"/>
                <a:ext cx="11532664" cy="125047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 hangingPunct="0">
                  <a:lnSpc>
                    <a:spcPct val="129999"/>
                  </a:lnSpc>
                </a:pPr>
                <a:r>
                  <a:rPr lang="zh-CN" altLang="zh-CN" sz="2400" dirty="0">
                    <a:solidFill>
                      <a:srgbClr val="000000"/>
                    </a:solidFill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dirty="0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>若点</a:t>
                </a:r>
                <a:r>
                  <a:rPr lang="en-US" altLang="zh-CN" sz="1500" i="1" dirty="0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i="1" dirty="0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en-US" altLang="zh-CN" sz="1500" i="1" dirty="0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>是直线</a:t>
                </a:r>
                <a:r>
                  <a:rPr lang="en-US" altLang="zh-CN" sz="1500" i="1" dirty="0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i="1" dirty="0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i="1" dirty="0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>下方抛物线上的一动点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>过点</a:t>
                </a:r>
                <a:r>
                  <a:rPr lang="en-US" altLang="zh-CN" sz="1500" i="1" dirty="0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i="1" dirty="0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en-US" altLang="zh-CN" sz="1500" i="1" dirty="0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>作</a:t>
                </a:r>
                <a:r>
                  <a:rPr lang="en-US" altLang="zh-CN" sz="1500" i="1" dirty="0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i="1" dirty="0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i="1" dirty="0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>轴的平行线交</a:t>
                </a:r>
                <a:r>
                  <a:rPr lang="en-US" altLang="zh-CN" sz="1500" i="1" dirty="0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i="1" dirty="0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i="1" dirty="0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>于点</a:t>
                </a:r>
                <a:r>
                  <a:rPr lang="en-US" altLang="zh-CN" sz="1500" i="1" dirty="0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  <a:sym typeface="_⨹_1_cc8e5,isEnd"/>
                  </a:rPr>
                  <a:t> </a:t>
                </a:r>
                <a:r>
                  <a:rPr lang="en-US" altLang="zh-CN" sz="1500" i="1" dirty="0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</a:rPr>
                  <a:t/>
                </a:r>
                <a:br>
                  <a:rPr lang="en-US" altLang="zh-CN" sz="1500" i="1" dirty="0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</a:rPr>
                </a:br>
                <a:r>
                  <a:rPr lang="en-US" altLang="zh-CN" sz="2400" i="1" dirty="0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1500" i="1" dirty="0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>过点</a:t>
                </a:r>
                <a:r>
                  <a:rPr lang="en-US" altLang="zh-CN" sz="1500" i="1" dirty="0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i="1" dirty="0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en-US" altLang="zh-CN" sz="1500" i="1" dirty="0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>作</a:t>
                </a:r>
                <a:r>
                  <a:rPr lang="en-US" altLang="zh-CN" sz="1500" i="1" dirty="0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i="1" dirty="0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i="1" dirty="0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>轴的平行线交</a:t>
                </a:r>
                <a:r>
                  <a:rPr lang="en-US" altLang="zh-CN" sz="1500" i="1" dirty="0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i="1" dirty="0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i="1" dirty="0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>轴于点</a:t>
                </a:r>
                <a:r>
                  <a:rPr lang="en-US" altLang="zh-CN" sz="1500" i="1" dirty="0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i="1" dirty="0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en-US" altLang="zh-CN" sz="1500" i="1" dirty="0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>求</a:t>
                </a:r>
                <a:r>
                  <a:rPr lang="en-US" altLang="zh-CN" sz="1500" i="1" dirty="0">
                    <a:solidFill>
                      <a:srgbClr val="010000"/>
                    </a:solid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i="1">
                            <a:solidFill>
                              <a:srgbClr val="010000"/>
                            </a:solid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i="1">
                            <a:solidFill>
                              <a:srgbClr val="010000"/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i="1">
                            <a:solidFill>
                              <a:srgbClr val="010000"/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i="1" dirty="0">
                    <a:solidFill>
                      <a:srgbClr val="010000"/>
                    </a:solid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i="1" dirty="0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</a:rPr>
                  <a:t>PK</a:t>
                </a:r>
                <a:r>
                  <a:rPr lang="en-US" altLang="zh-CN" sz="1500" i="1" dirty="0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i="1" dirty="0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i="1" dirty="0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</a:rPr>
                  <a:t>PD</a:t>
                </a:r>
                <a:r>
                  <a:rPr lang="en-US" altLang="zh-CN" sz="1500" i="1" dirty="0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>的最大值及此时点</a:t>
                </a:r>
                <a:r>
                  <a:rPr lang="en-US" altLang="zh-CN" sz="1500" i="1" dirty="0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i="1" dirty="0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en-US" altLang="zh-CN" sz="1500" i="1" dirty="0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>的坐标</a:t>
                </a:r>
                <a:r>
                  <a:rPr lang="en-US" altLang="zh-CN" sz="2400" dirty="0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</p:txBody>
          </p:sp>
        </mc:Choice>
        <mc:Fallback>
          <p:sp>
            <p:nvSpPr>
              <p:cNvPr id="12" name="矩形 1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376" y="620688"/>
                <a:ext cx="11532664" cy="1250471"/>
              </a:xfrm>
              <a:prstGeom prst="rect">
                <a:avLst/>
              </a:prstGeom>
              <a:blipFill>
                <a:blip r:embed="rId9"/>
                <a:stretch>
                  <a:fillRect l="-846" t="-488" b="-97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4" name="yt_image_11881" title="H_148.14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:m="http://schemas.openxmlformats.org/officeDocument/2006/math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8679736" y="2790561"/>
            <a:ext cx="1837623" cy="18813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yt_shape_2">
                <a:extLst>
                  <a:ext uri="{FF2B5EF4-FFF2-40B4-BE49-F238E27FC236}">
                    <a16:creationId xmlns:a16="http://schemas.microsoft.com/office/drawing/2014/main" id="{582B7609-AA08-CE99-D1FE-EE06DD6DF010}"/>
                  </a:ext>
                </a:extLst>
              </p:cNvPr>
              <p:cNvSpPr txBox="1"/>
              <p:nvPr/>
            </p:nvSpPr>
            <p:spPr>
              <a:xfrm>
                <a:off x="556811" y="1846647"/>
                <a:ext cx="6929782" cy="2016258"/>
              </a:xfrm>
              <a:prstGeom prst="rect">
                <a:avLst/>
              </a:prstGeom>
              <a:noFill/>
              <a:extLst>
                <a:ext uri="{909E8E84-426E-40DD-AFC4-6F175D3DCCD1}">
                  <a14:hiddenFill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none" lIns="0" tIns="0" rIns="0" bIns="0" rtlCol="0">
                <a:noAutofit/>
              </a:bodyPr>
              <a:lstStyle/>
              <a:p>
                <a:pPr lvl="0" hangingPunct="0">
                  <a:lnSpc>
                    <a:spcPct val="130000"/>
                  </a:lnSpc>
                </a:pPr>
                <a:r>
                  <a:rPr lang="en-US" altLang="zh-CN" sz="2400">
                    <a:solidFill>
                      <a:srgbClr val="FF0000">
                        <a:alpha val="0"/>
                      </a:srgbClr>
                    </a:solidFill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i="1">
                    <a:solidFill>
                      <a:srgbClr val="FF0000">
                        <a:alpha val="0"/>
                      </a:srgbClr>
                    </a:solid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i="1">
                    <a:solidFill>
                      <a:srgbClr val="FF0000">
                        <a:alpha val="0"/>
                      </a:srgbClr>
                    </a:solid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1500" i="1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i="1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en-US" altLang="zh-CN" sz="1500" i="1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lvl="0" hangingPunct="0">
                  <a:lnSpc>
                    <a:spcPct val="130000"/>
                  </a:lnSpc>
                </a:pPr>
                <a:r>
                  <a:rPr lang="en-US" altLang="zh-CN" sz="2400">
                    <a:solidFill>
                      <a:srgbClr val="FF0000">
                        <a:alpha val="0"/>
                      </a:srgbClr>
                    </a:solidFill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楷体" pitchFamily="24"/>
                  </a:rPr>
                  <a:t>当</a:t>
                </a:r>
                <a:r>
                  <a:rPr lang="en-US" altLang="zh-CN" sz="1500" i="1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i="1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en-US" altLang="zh-CN" sz="1500" i="1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i="1">
                    <a:solidFill>
                      <a:srgbClr val="FF0000">
                        <a:alpha val="0"/>
                      </a:srgbClr>
                    </a:solid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i="1">
                    <a:solidFill>
                      <a:srgbClr val="FF0000">
                        <a:alpha val="0"/>
                      </a:srgbClr>
                    </a:solid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楷体" pitchFamily="24"/>
                  </a:rPr>
                  <a:t>时，</a:t>
                </a:r>
                <a:r>
                  <a:rPr lang="en-US" altLang="zh-CN" sz="1500" i="1">
                    <a:solidFill>
                      <a:srgbClr val="FF0000">
                        <a:alpha val="0"/>
                      </a:srgbClr>
                    </a:solid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i="1">
                    <a:solidFill>
                      <a:srgbClr val="FF0000">
                        <a:alpha val="0"/>
                      </a:srgbClr>
                    </a:solid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i="1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</a:rPr>
                  <a:t>PK</a:t>
                </a:r>
                <a:r>
                  <a:rPr lang="en-US" altLang="zh-CN" sz="1500" i="1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i="1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i="1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</a:rPr>
                  <a:t>PD</a:t>
                </a:r>
                <a:r>
                  <a:rPr lang="en-US" altLang="zh-CN" sz="1500" i="1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楷体" pitchFamily="24"/>
                  </a:rPr>
                  <a:t>取最大值，最大值为</a:t>
                </a:r>
                <a:r>
                  <a:rPr lang="en-US" altLang="zh-CN" sz="1500" i="1">
                    <a:solidFill>
                      <a:srgbClr val="FF0000">
                        <a:alpha val="0"/>
                      </a:srgbClr>
                    </a:solid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25</m:t>
                        </m:r>
                      </m:num>
                      <m:den>
                        <m:r>
                          <a:rPr lang="en-US" altLang="zh-CN" sz="240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1500" i="1">
                    <a:solidFill>
                      <a:srgbClr val="FF0000">
                        <a:alpha val="0"/>
                      </a:srgbClr>
                    </a:solid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lvl="0" hangingPunct="0">
                  <a:lnSpc>
                    <a:spcPct val="130000"/>
                  </a:lnSpc>
                </a:pPr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楷体" pitchFamily="24"/>
                  </a:rPr>
                  <a:t>此时点</a:t>
                </a:r>
                <a:r>
                  <a:rPr lang="en-US" altLang="zh-CN" sz="1500" i="1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i="1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en-US" altLang="zh-CN" sz="1500" i="1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楷体" pitchFamily="24"/>
                  </a:rPr>
                  <a:t>的坐标为</a:t>
                </a:r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i="1">
                    <a:solidFill>
                      <a:srgbClr val="FF0000">
                        <a:alpha val="0"/>
                      </a:srgbClr>
                    </a:solid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i="1">
                    <a:solidFill>
                      <a:srgbClr val="FF0000">
                        <a:alpha val="0"/>
                      </a:srgbClr>
                    </a:solid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楷体" pitchFamily="24"/>
                  </a:rPr>
                  <a:t>，</a:t>
                </a:r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i="1">
                    <a:solidFill>
                      <a:srgbClr val="FF0000">
                        <a:alpha val="0"/>
                      </a:srgbClr>
                    </a:solid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35</m:t>
                        </m:r>
                      </m:num>
                      <m:den>
                        <m:r>
                          <a:rPr lang="en-US" altLang="zh-CN" sz="240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16</m:t>
                        </m:r>
                      </m:den>
                    </m:f>
                  </m:oMath>
                </a14:m>
                <a:r>
                  <a:rPr lang="en-US" altLang="zh-CN" sz="1500" i="1">
                    <a:solidFill>
                      <a:srgbClr val="FF0000">
                        <a:alpha val="0"/>
                      </a:srgbClr>
                    </a:solid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/>
              </a:p>
            </p:txBody>
          </p:sp>
        </mc:Choice>
        <mc:Fallback>
          <p:sp>
            <p:nvSpPr>
              <p:cNvPr id="2" name="yt_shape_2">
                <a:extLst>
                  <a:ext uri="{FF2B5EF4-FFF2-40B4-BE49-F238E27FC236}">
                    <a16:creationId xmlns:a16="http://schemas.microsoft.com/office/drawing/2014/main" id="{582B7609-AA08-CE99-D1FE-EE06DD6DF01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6811" y="1846647"/>
                <a:ext cx="6929782" cy="2016258"/>
              </a:xfrm>
              <a:prstGeom prst="rect">
                <a:avLst/>
              </a:prstGeom>
              <a:blipFill>
                <a:blip r:embed="rId2"/>
                <a:stretch>
                  <a:fillRect l="-2639" r="-1671" b="-3927"/>
                </a:stretch>
              </a:blipFill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B75BBEBF-27D4-427F-364C-0FD48B63A57A}"/>
                  </a:ext>
                </a:extLst>
              </p:cNvPr>
              <p:cNvSpPr txBox="1"/>
              <p:nvPr/>
            </p:nvSpPr>
            <p:spPr>
              <a:xfrm>
                <a:off x="466800" y="1799841"/>
                <a:ext cx="3242374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＜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＜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p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＜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B75BBEBF-27D4-427F-364C-0FD48B63A57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6800" y="1799841"/>
                <a:ext cx="3242374" cy="765061"/>
              </a:xfrm>
              <a:prstGeom prst="rect">
                <a:avLst/>
              </a:prstGeom>
              <a:blipFill>
                <a:blip r:embed="rId3"/>
                <a:stretch>
                  <a:fillRect l="-3013" r="-3013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EFA0EB13-7AAA-5D67-4395-7CC56B335445}"/>
                  </a:ext>
                </a:extLst>
              </p:cNvPr>
              <p:cNvSpPr txBox="1"/>
              <p:nvPr/>
            </p:nvSpPr>
            <p:spPr>
              <a:xfrm>
                <a:off x="466800" y="2471290"/>
                <a:ext cx="7042848" cy="77604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当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p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时，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PK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PD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取最大值，最大值为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EFA0EB13-7AAA-5D67-4395-7CC56B33544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6800" y="2471290"/>
                <a:ext cx="7042848" cy="776047"/>
              </a:xfrm>
              <a:prstGeom prst="rect">
                <a:avLst/>
              </a:prstGeom>
              <a:blipFill>
                <a:blip r:embed="rId4"/>
                <a:stretch>
                  <a:fillRect l="-1385" r="-1299" b="-234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069600BC-E412-2FB7-5CE4-C395D369E2C8}"/>
                  </a:ext>
                </a:extLst>
              </p:cNvPr>
              <p:cNvSpPr txBox="1"/>
              <p:nvPr/>
            </p:nvSpPr>
            <p:spPr>
              <a:xfrm>
                <a:off x="466800" y="3153725"/>
                <a:ext cx="4466336" cy="73648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此时点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P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的坐标为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069600BC-E412-2FB7-5CE4-C395D369E2C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6800" y="3153725"/>
                <a:ext cx="4466336" cy="736486"/>
              </a:xfrm>
              <a:prstGeom prst="rect">
                <a:avLst/>
              </a:prstGeom>
              <a:blipFill>
                <a:blip r:embed="rId5"/>
                <a:stretch>
                  <a:fillRect l="-2186" r="-2186" b="-495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矩形 5"/>
              <p:cNvSpPr/>
              <p:nvPr/>
            </p:nvSpPr>
            <p:spPr>
              <a:xfrm>
                <a:off x="479376" y="836712"/>
                <a:ext cx="11532664" cy="125047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 hangingPunct="0">
                  <a:lnSpc>
                    <a:spcPct val="129999"/>
                  </a:lnSpc>
                </a:pPr>
                <a:r>
                  <a:rPr lang="zh-CN" altLang="zh-CN" sz="2400" dirty="0">
                    <a:solidFill>
                      <a:srgbClr val="000000"/>
                    </a:solidFill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dirty="0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>若点</a:t>
                </a:r>
                <a:r>
                  <a:rPr lang="en-US" altLang="zh-CN" sz="1500" i="1" dirty="0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i="1" dirty="0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en-US" altLang="zh-CN" sz="1500" i="1" dirty="0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>是直线</a:t>
                </a:r>
                <a:r>
                  <a:rPr lang="en-US" altLang="zh-CN" sz="1500" i="1" dirty="0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i="1" dirty="0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i="1" dirty="0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>下方抛物线上的一动点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>过点</a:t>
                </a:r>
                <a:r>
                  <a:rPr lang="en-US" altLang="zh-CN" sz="1500" i="1" dirty="0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i="1" dirty="0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en-US" altLang="zh-CN" sz="1500" i="1" dirty="0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>作</a:t>
                </a:r>
                <a:r>
                  <a:rPr lang="en-US" altLang="zh-CN" sz="1500" i="1" dirty="0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i="1" dirty="0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i="1" dirty="0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>轴的平行线交</a:t>
                </a:r>
                <a:r>
                  <a:rPr lang="en-US" altLang="zh-CN" sz="1500" i="1" dirty="0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i="1" dirty="0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i="1" dirty="0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>于点</a:t>
                </a:r>
                <a:r>
                  <a:rPr lang="en-US" altLang="zh-CN" sz="1500" i="1" dirty="0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  <a:sym typeface="_⨹_1_cc8e5,isEnd"/>
                  </a:rPr>
                  <a:t> </a:t>
                </a:r>
                <a:r>
                  <a:rPr lang="en-US" altLang="zh-CN" sz="1500" i="1" dirty="0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</a:rPr>
                  <a:t/>
                </a:r>
                <a:br>
                  <a:rPr lang="en-US" altLang="zh-CN" sz="1500" i="1" dirty="0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</a:rPr>
                </a:br>
                <a:r>
                  <a:rPr lang="en-US" altLang="zh-CN" sz="2400" i="1" dirty="0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1500" i="1" dirty="0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>过点</a:t>
                </a:r>
                <a:r>
                  <a:rPr lang="en-US" altLang="zh-CN" sz="1500" i="1" dirty="0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i="1" dirty="0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en-US" altLang="zh-CN" sz="1500" i="1" dirty="0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>作</a:t>
                </a:r>
                <a:r>
                  <a:rPr lang="en-US" altLang="zh-CN" sz="1500" i="1" dirty="0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i="1" dirty="0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i="1" dirty="0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>轴的平行线交</a:t>
                </a:r>
                <a:r>
                  <a:rPr lang="en-US" altLang="zh-CN" sz="1500" i="1" dirty="0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i="1" dirty="0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i="1" dirty="0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>轴于点</a:t>
                </a:r>
                <a:r>
                  <a:rPr lang="en-US" altLang="zh-CN" sz="1500" i="1" dirty="0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i="1" dirty="0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en-US" altLang="zh-CN" sz="1500" i="1" dirty="0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>求</a:t>
                </a:r>
                <a:r>
                  <a:rPr lang="en-US" altLang="zh-CN" sz="1500" i="1" dirty="0">
                    <a:solidFill>
                      <a:srgbClr val="010000"/>
                    </a:solid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i="1">
                            <a:solidFill>
                              <a:srgbClr val="010000"/>
                            </a:solid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i="1">
                            <a:solidFill>
                              <a:srgbClr val="010000"/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i="1">
                            <a:solidFill>
                              <a:srgbClr val="010000"/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i="1" dirty="0">
                    <a:solidFill>
                      <a:srgbClr val="010000"/>
                    </a:solid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i="1" dirty="0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</a:rPr>
                  <a:t>PK</a:t>
                </a:r>
                <a:r>
                  <a:rPr lang="en-US" altLang="zh-CN" sz="1500" i="1" dirty="0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i="1" dirty="0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i="1" dirty="0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</a:rPr>
                  <a:t>PD</a:t>
                </a:r>
                <a:r>
                  <a:rPr lang="en-US" altLang="zh-CN" sz="1500" i="1" dirty="0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>的最大值及此时点</a:t>
                </a:r>
                <a:r>
                  <a:rPr lang="en-US" altLang="zh-CN" sz="1500" i="1" dirty="0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i="1" dirty="0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en-US" altLang="zh-CN" sz="1500" i="1" dirty="0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>的坐标</a:t>
                </a:r>
                <a:r>
                  <a:rPr lang="en-US" altLang="zh-CN" sz="2400" dirty="0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</p:txBody>
          </p:sp>
        </mc:Choice>
        <mc:Fallback>
          <p:sp>
            <p:nvSpPr>
              <p:cNvPr id="6" name="矩形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376" y="836712"/>
                <a:ext cx="11532664" cy="1250471"/>
              </a:xfrm>
              <a:prstGeom prst="rect">
                <a:avLst/>
              </a:prstGeom>
              <a:blipFill>
                <a:blip r:embed="rId6"/>
                <a:stretch>
                  <a:fillRect l="-846" t="-488" b="-97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7" name="yt_image_11881" title="H_148.14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:m="http://schemas.openxmlformats.org/officeDocument/2006/math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9048328" y="2306648"/>
            <a:ext cx="1837623" cy="18813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xmlns:p14="http://schemas.microsoft.com/office/powerpoint/2010/main" xmlns:a16="http://schemas.microsoft.com/office/drawing/2014/main" xmlns="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827" name="yt_image_11827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11624" y="555804"/>
            <a:ext cx="4960680" cy="62074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id="{69AD38DA-F18F-1937-DEDA-0A562238EFAD}"/>
              </a:ext>
            </a:extLst>
          </p:cNvPr>
          <p:cNvSpPr/>
          <p:nvPr/>
        </p:nvSpPr>
        <p:spPr>
          <a:xfrm>
            <a:off x="5519936" y="764704"/>
            <a:ext cx="1656184" cy="37300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CA7A14A0-D639-009A-E442-BDC6C5F85F67}"/>
              </a:ext>
            </a:extLst>
          </p:cNvPr>
          <p:cNvSpPr/>
          <p:nvPr/>
        </p:nvSpPr>
        <p:spPr>
          <a:xfrm>
            <a:off x="5519937" y="1205917"/>
            <a:ext cx="1656184" cy="386513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38067E3C-1C5C-56AA-8B14-4AAAD3B24090}"/>
              </a:ext>
            </a:extLst>
          </p:cNvPr>
          <p:cNvSpPr/>
          <p:nvPr/>
        </p:nvSpPr>
        <p:spPr>
          <a:xfrm>
            <a:off x="6276937" y="3132678"/>
            <a:ext cx="422937" cy="272855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CA2F784E-9A46-5BF6-B5A9-F35EBD03EAC2}"/>
              </a:ext>
            </a:extLst>
          </p:cNvPr>
          <p:cNvSpPr/>
          <p:nvPr/>
        </p:nvSpPr>
        <p:spPr>
          <a:xfrm>
            <a:off x="6324687" y="5840854"/>
            <a:ext cx="550795" cy="252442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38067E3C-1C5C-56AA-8B14-4AAAD3B24090}"/>
              </a:ext>
            </a:extLst>
          </p:cNvPr>
          <p:cNvSpPr/>
          <p:nvPr/>
        </p:nvSpPr>
        <p:spPr>
          <a:xfrm>
            <a:off x="6276937" y="4509120"/>
            <a:ext cx="422937" cy="272855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30" name="yt_shape_11830"/>
          <p:cNvSpPr txBox="1"/>
          <p:nvPr/>
        </p:nvSpPr>
        <p:spPr>
          <a:xfrm>
            <a:off x="540000" y="900000"/>
            <a:ext cx="2366866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7794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1829" name="yt_image_11829" title="H_41.85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341816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832" name="yt_shape_11832"/>
          <p:cNvSpPr txBox="1"/>
          <p:nvPr/>
        </p:nvSpPr>
        <p:spPr>
          <a:xfrm>
            <a:off x="540000" y="1482165"/>
            <a:ext cx="6529031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二次函数的图象和性质及解析式的确定</a:t>
            </a:r>
          </a:p>
        </p:txBody>
      </p:sp>
      <p:sp>
        <p:nvSpPr>
          <p:cNvPr id="11833" name="yt_shape_11833"/>
          <p:cNvSpPr txBox="1"/>
          <p:nvPr/>
        </p:nvSpPr>
        <p:spPr>
          <a:xfrm>
            <a:off x="540000" y="1971599"/>
            <a:ext cx="1094690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郴州市中考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关于二次函数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下列说法正确的是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834" name="yt_table_11834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93029207"/>
              </p:ext>
            </p:extLst>
          </p:nvPr>
        </p:nvGraphicFramePr>
        <p:xfrm>
          <a:off x="540047" y="2450902"/>
          <a:ext cx="5588000" cy="1901952"/>
        </p:xfrm>
        <a:graphic>
          <a:graphicData uri="http://schemas.openxmlformats.org/drawingml/2006/table">
            <a:tbl>
              <a:tblPr/>
              <a:tblGrid>
                <a:gridCol w="5588000">
                  <a:extLst>
                    <a:ext uri="{9D8B030D-6E8A-4147-A177-3AD203B41FA5}">
                      <a16:colId xmlns:a16="http://schemas.microsoft.com/office/drawing/2014/main" val="1023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函数图象的开口向下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6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函数图象的顶点坐标是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6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该函数有最大值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最大值是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6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当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时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随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的增大而增大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70"/>
                  </a:ext>
                </a:extLst>
              </a:tr>
            </a:tbl>
          </a:graphicData>
        </a:graphic>
      </p:graphicFrame>
      <p:sp>
        <p:nvSpPr>
          <p:cNvPr id="11836" name="yt_shape_11836"/>
          <p:cNvSpPr txBox="1"/>
          <p:nvPr/>
        </p:nvSpPr>
        <p:spPr>
          <a:xfrm>
            <a:off x="540120" y="4403222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将抛物线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向上平移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个单位长度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再向右平移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个单位长度后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e2a24"/>
              </a:rPr>
              <a:t>得到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的抛物线的解析式是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837" name="yt_table_11837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95391149"/>
              </p:ext>
            </p:extLst>
          </p:nvPr>
        </p:nvGraphicFramePr>
        <p:xfrm>
          <a:off x="540047" y="5362657"/>
          <a:ext cx="7475856" cy="950976"/>
        </p:xfrm>
        <a:graphic>
          <a:graphicData uri="http://schemas.openxmlformats.org/drawingml/2006/table">
            <a:tbl>
              <a:tblPr/>
              <a:tblGrid>
                <a:gridCol w="4204018">
                  <a:extLst>
                    <a:ext uri="{9D8B030D-6E8A-4147-A177-3AD203B41FA5}">
                      <a16:colId xmlns:a16="http://schemas.microsoft.com/office/drawing/2014/main" val="10234"/>
                    </a:ext>
                  </a:extLst>
                </a:gridCol>
                <a:gridCol w="3271838">
                  <a:extLst>
                    <a:ext uri="{9D8B030D-6E8A-4147-A177-3AD203B41FA5}">
                      <a16:colId xmlns:a16="http://schemas.microsoft.com/office/drawing/2014/main" val="1023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＝（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＝（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7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＝（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＝（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72"/>
                  </a:ext>
                </a:extLst>
              </a:tr>
            </a:tbl>
          </a:graphicData>
        </a:graphic>
      </p:graphicFrame>
      <p:pic>
        <p:nvPicPr>
          <p:cNvPr id="3" name="yt_shape_1714121796904" title="H_25.973701">
            <a:extLst>
              <a:ext uri="{FF2B5EF4-FFF2-40B4-BE49-F238E27FC236}">
                <a16:creationId xmlns:a16="http://schemas.microsoft.com/office/drawing/2014/main" id="{82CE4B11-7860-1E7F-5879-FE1E43EB715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4434"/>
            <a:ext cx="979677" cy="329866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710F19B3-08BF-24F7-3951-3B49E98F7B20}"/>
              </a:ext>
            </a:extLst>
          </p:cNvPr>
          <p:cNvSpPr txBox="1"/>
          <p:nvPr/>
        </p:nvSpPr>
        <p:spPr>
          <a:xfrm>
            <a:off x="10460764" y="1924793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28DCCBD-EEBA-63FC-B142-5CC80D699620}"/>
              </a:ext>
            </a:extLst>
          </p:cNvPr>
          <p:cNvSpPr txBox="1"/>
          <p:nvPr/>
        </p:nvSpPr>
        <p:spPr>
          <a:xfrm>
            <a:off x="3802909" y="4831904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839" name="yt_shape_11839"/>
              <p:cNvSpPr txBox="1"/>
              <p:nvPr/>
            </p:nvSpPr>
            <p:spPr>
              <a:xfrm>
                <a:off x="540120" y="900000"/>
                <a:ext cx="11492915" cy="160165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二次函数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的图象如图所示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下列结论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②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_⨹_1_06394,isEnd"/>
                  </a:rPr>
                  <a:t>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</a:b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③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④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关于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的一元二次方程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的一个根为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另一个根为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  <a:sym typeface="_⨹_1_57466,isEnd"/>
                  </a:rPr>
                  <a:t> 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/>
                </a:r>
                <a:b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</a:b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其中正确结论的序号是</a:t>
                </a:r>
                <a:r>
                  <a:rPr sz="3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</a:t>
                </a:r>
                <a:r>
                  <a:rPr sz="8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839" name="yt_shape_1183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20" y="900000"/>
                <a:ext cx="11492915" cy="1601657"/>
              </a:xfrm>
              <a:prstGeom prst="rect">
                <a:avLst/>
              </a:prstGeom>
              <a:blipFill>
                <a:blip r:embed="rId2"/>
                <a:stretch>
                  <a:fillRect l="-1645" t="-3435" b="-572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1841" name="yt_image_11841" title="H_122.22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51374" y="3068960"/>
            <a:ext cx="1440347" cy="15521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12FEFE51-AF13-05AA-650C-8A1754F62448}"/>
              </a:ext>
            </a:extLst>
          </p:cNvPr>
          <p:cNvSpPr txBox="1"/>
          <p:nvPr/>
        </p:nvSpPr>
        <p:spPr>
          <a:xfrm>
            <a:off x="4071832" y="1804170"/>
            <a:ext cx="1399286" cy="728803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②③④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43" name="yt_shape_11843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在平面直角坐标系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xOy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关于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的二次函数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q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的图象过点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053fb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交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轴于点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</p:txBody>
      </p:sp>
      <p:pic>
        <p:nvPicPr>
          <p:cNvPr id="11844" name="yt_image_11844" title="H_148.14">
            <a:extLst>
              <a:ext uri="">
                <a16:creationId xmlns:a16="http://schemas.microsoft.com/office/drawing/2014/main" xmlns:m="http://schemas.openxmlformats.org/officeDocument/2006/math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12424" y="1872220"/>
            <a:ext cx="1933257" cy="18813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1847" name="yt_shape_11847"/>
              <p:cNvSpPr txBox="1"/>
              <p:nvPr/>
            </p:nvSpPr>
            <p:spPr>
              <a:xfrm>
                <a:off x="540119" y="1988840"/>
                <a:ext cx="8388515" cy="203119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求这个二次函数的解析式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将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代入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q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中，得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12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12"/>
                    <a:ea typeface="宋体" pitchFamily="12"/>
                  </a:rPr>
                  <a:t>​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&amp;1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𝑝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𝑞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4+2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𝑝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𝑞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12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Times New Roman" pitchFamily="12"/>
                  <a:ea typeface="宋体" pitchFamily="12"/>
                </a:endParaRPr>
              </a:p>
            </p:txBody>
          </p:sp>
        </mc:Choice>
        <mc:Fallback>
          <p:sp>
            <p:nvSpPr>
              <p:cNvPr id="11847" name="yt_shape_1184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988840"/>
                <a:ext cx="8388515" cy="2031197"/>
              </a:xfrm>
              <a:prstGeom prst="rect">
                <a:avLst/>
              </a:prstGeom>
              <a:blipFill>
                <a:blip r:embed="rId3"/>
                <a:stretch>
                  <a:fillRect l="-2253" t="-2402" r="-123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122320EB-7355-4499-487B-8F5956D38F8D}"/>
              </a:ext>
            </a:extLst>
          </p:cNvPr>
          <p:cNvSpPr txBox="1"/>
          <p:nvPr/>
        </p:nvSpPr>
        <p:spPr>
          <a:xfrm>
            <a:off x="450108" y="2417522"/>
            <a:ext cx="84874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将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代入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px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q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中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03DC2473-FE52-AFC6-DBC7-310FD074D425}"/>
                  </a:ext>
                </a:extLst>
              </p:cNvPr>
              <p:cNvSpPr txBox="1"/>
              <p:nvPr/>
            </p:nvSpPr>
            <p:spPr>
              <a:xfrm>
                <a:off x="450108" y="2893010"/>
                <a:ext cx="2547748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1200" b="0" i="0" strike="noStrike" kern="1200" cap="none" spc="0" normalizeH="0" baseline="0" noProof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12"/>
                    <a:ea typeface="宋体" pitchFamily="12"/>
                  </a:rPr>
                  <a:t>​</a:t>
                </a:r>
                <a:r>
                  <a:rPr lang="zh-CN" altLang="zh-CN" sz="2400" dirty="0" smtClean="0">
                    <a:solidFill>
                      <a:srgbClr val="FF0000"/>
                    </a:solidFill>
                    <a:latin typeface="Times New Roman" pitchFamily="24"/>
                    <a:ea typeface="楷体" pitchFamily="24"/>
                  </a:rPr>
                  <a:t>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&amp;1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𝑝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𝑞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=0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4+2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𝑝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𝑞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=0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03DC2473-FE52-AFC6-DBC7-310FD074D42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893010"/>
                <a:ext cx="2547748" cy="1154189"/>
              </a:xfrm>
              <a:prstGeom prst="rect">
                <a:avLst/>
              </a:prstGeom>
              <a:blipFill>
                <a:blip r:embed="rId4"/>
                <a:stretch>
                  <a:fillRect l="-382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7C876D28-B8D8-B2E3-E31F-27F2D2B4A1D5}"/>
                  </a:ext>
                </a:extLst>
              </p:cNvPr>
              <p:cNvSpPr txBox="1"/>
              <p:nvPr/>
            </p:nvSpPr>
            <p:spPr>
              <a:xfrm>
                <a:off x="426668" y="4033683"/>
                <a:ext cx="2251774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𝑝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𝑞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7C876D28-B8D8-B2E3-E31F-27F2D2B4A1D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6668" y="4033683"/>
                <a:ext cx="2251774" cy="1154189"/>
              </a:xfrm>
              <a:prstGeom prst="rect">
                <a:avLst/>
              </a:prstGeom>
              <a:blipFill>
                <a:blip r:embed="rId5"/>
                <a:stretch>
                  <a:fillRect l="-433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文本框 7">
            <a:extLst>
              <a:ext uri="{FF2B5EF4-FFF2-40B4-BE49-F238E27FC236}">
                <a16:creationId xmlns:a16="http://schemas.microsoft.com/office/drawing/2014/main" id="{05470411-B1F1-6720-5883-000FFAD6710A}"/>
              </a:ext>
            </a:extLst>
          </p:cNvPr>
          <p:cNvSpPr txBox="1"/>
          <p:nvPr/>
        </p:nvSpPr>
        <p:spPr>
          <a:xfrm>
            <a:off x="426668" y="5094260"/>
            <a:ext cx="23724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7" grpId="0" build="allAtOnce"/>
      <p:bldP spid="8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1849" name="yt_shape_11849"/>
              <p:cNvSpPr txBox="1"/>
              <p:nvPr/>
            </p:nvSpPr>
            <p:spPr>
              <a:xfrm>
                <a:off x="479376" y="-603448"/>
                <a:ext cx="7082067" cy="498373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𝑝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𝑞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Times New Roman" pitchFamily="24"/>
                  <a:ea typeface="楷体" pitchFamily="24"/>
                  <a:sym typeface=",isEnd"/>
                </a:endParaRP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2.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当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≤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≤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的最大值与最小值的差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顶点坐标是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sym typeface=",isEnd"/>
                  </a:rPr>
                  <a:t>，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当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≤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≤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时，函数有最小值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，最大值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sym typeface=",isEnd"/>
                  </a:rPr>
                  <a:t>，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最大值与最小值的差是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－（－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是抛物线上一点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且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PBC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，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的坐标是</a:t>
                </a:r>
                <a:r>
                  <a:rPr sz="2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        </a:t>
                </a:r>
                <a:r>
                  <a:rPr sz="1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</p:txBody>
          </p:sp>
        </mc:Choice>
        <mc:Fallback>
          <p:sp>
            <p:nvSpPr>
              <p:cNvPr id="11849" name="yt_shape_1184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376" y="-603448"/>
                <a:ext cx="7082067" cy="4983737"/>
              </a:xfrm>
              <a:prstGeom prst="rect">
                <a:avLst/>
              </a:prstGeom>
              <a:blipFill>
                <a:blip r:embed="rId2"/>
                <a:stretch>
                  <a:fillRect l="-2670" r="-1723" b="-293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4DCC3D9B-DCA1-BBB2-B7EF-BF7E906D18B1}"/>
                  </a:ext>
                </a:extLst>
              </p:cNvPr>
              <p:cNvSpPr txBox="1"/>
              <p:nvPr/>
            </p:nvSpPr>
            <p:spPr>
              <a:xfrm>
                <a:off x="389365" y="1361299"/>
                <a:ext cx="5047361" cy="76607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顶点坐标是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4DCC3D9B-DCA1-BBB2-B7EF-BF7E906D18B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9365" y="1361299"/>
                <a:ext cx="5047361" cy="766077"/>
              </a:xfrm>
              <a:prstGeom prst="rect">
                <a:avLst/>
              </a:prstGeom>
              <a:blipFill>
                <a:blip r:embed="rId3"/>
                <a:stretch>
                  <a:fillRect l="-1932" r="-1812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49DAAE91-29FF-28CB-E584-0E5856C59183}"/>
                  </a:ext>
                </a:extLst>
              </p:cNvPr>
              <p:cNvSpPr txBox="1"/>
              <p:nvPr/>
            </p:nvSpPr>
            <p:spPr>
              <a:xfrm>
                <a:off x="389365" y="2033764"/>
                <a:ext cx="6577712" cy="76607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当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≤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≤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时，函数有最小值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，最大值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49DAAE91-29FF-28CB-E584-0E5856C5918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9365" y="2033764"/>
                <a:ext cx="6577712" cy="766077"/>
              </a:xfrm>
              <a:prstGeom prst="rect">
                <a:avLst/>
              </a:prstGeom>
              <a:blipFill>
                <a:blip r:embed="rId4"/>
                <a:stretch>
                  <a:fillRect l="-1483" r="-1390" b="-32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9627AD77-24E6-96FC-EF75-E634172AAEEB}"/>
                  </a:ext>
                </a:extLst>
              </p:cNvPr>
              <p:cNvSpPr txBox="1"/>
              <p:nvPr/>
            </p:nvSpPr>
            <p:spPr>
              <a:xfrm>
                <a:off x="389365" y="2706229"/>
                <a:ext cx="5861748" cy="77280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最大值与最小值的差是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－（－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9627AD77-24E6-96FC-EF75-E634172AAEE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9365" y="2706229"/>
                <a:ext cx="5861748" cy="772808"/>
              </a:xfrm>
              <a:prstGeom prst="rect">
                <a:avLst/>
              </a:prstGeom>
              <a:blipFill>
                <a:blip r:embed="rId5"/>
                <a:stretch>
                  <a:fillRect l="-1665" r="-1665" b="-23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D13F643D-63ED-F2C4-3311-A538EAC8CEC0}"/>
              </a:ext>
            </a:extLst>
          </p:cNvPr>
          <p:cNvSpPr txBox="1"/>
          <p:nvPr/>
        </p:nvSpPr>
        <p:spPr>
          <a:xfrm>
            <a:off x="2803953" y="3860913"/>
            <a:ext cx="2008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56" name="yt_shape_11856"/>
          <p:cNvSpPr txBox="1"/>
          <p:nvPr/>
        </p:nvSpPr>
        <p:spPr>
          <a:xfrm>
            <a:off x="540000" y="900000"/>
            <a:ext cx="6221255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二次函数与一元二次方程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不等式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sp>
        <p:nvSpPr>
          <p:cNvPr id="11857" name="yt_shape_11857"/>
          <p:cNvSpPr txBox="1"/>
          <p:nvPr/>
        </p:nvSpPr>
        <p:spPr>
          <a:xfrm>
            <a:off x="540119" y="1389434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二次函数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的图象与直线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交于点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2_7bcfd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则不等式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的解集为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858" name="yt_table_11858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07445212"/>
              </p:ext>
            </p:extLst>
          </p:nvPr>
        </p:nvGraphicFramePr>
        <p:xfrm>
          <a:off x="540047" y="2348869"/>
          <a:ext cx="5559743" cy="950976"/>
        </p:xfrm>
        <a:graphic>
          <a:graphicData uri="http://schemas.openxmlformats.org/drawingml/2006/table">
            <a:tbl>
              <a:tblPr/>
              <a:tblGrid>
                <a:gridCol w="3475355">
                  <a:extLst>
                    <a:ext uri="{9D8B030D-6E8A-4147-A177-3AD203B41FA5}">
                      <a16:colId xmlns:a16="http://schemas.microsoft.com/office/drawing/2014/main" val="10236"/>
                    </a:ext>
                  </a:extLst>
                </a:gridCol>
                <a:gridCol w="2084388">
                  <a:extLst>
                    <a:ext uri="{9D8B030D-6E8A-4147-A177-3AD203B41FA5}">
                      <a16:colId xmlns:a16="http://schemas.microsoft.com/office/drawing/2014/main" val="1023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7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或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74"/>
                  </a:ext>
                </a:extLst>
              </a:tr>
            </a:tbl>
          </a:graphicData>
        </a:graphic>
      </p:graphicFrame>
      <p:pic>
        <p:nvPicPr>
          <p:cNvPr id="11860" name="yt_image_11860" title="H_145.08">
            <a:extLst>
              <a:ext uri="">
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552384" y="2298081"/>
            <a:ext cx="1801510" cy="18425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14121797036" title="H_25.973701">
            <a:extLst>
              <a:ext uri="{FF2B5EF4-FFF2-40B4-BE49-F238E27FC236}">
                <a16:creationId xmlns:a16="http://schemas.microsoft.com/office/drawing/2014/main" id="{EA0EEC64-5CA8-897F-2503-C0C9E1ECEE4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2269"/>
            <a:ext cx="979677" cy="329866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A9152A6C-1FE0-2079-0172-FFC707B39550}"/>
              </a:ext>
            </a:extLst>
          </p:cNvPr>
          <p:cNvSpPr txBox="1"/>
          <p:nvPr/>
        </p:nvSpPr>
        <p:spPr>
          <a:xfrm>
            <a:off x="7595446" y="1818116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862" name="yt_shape_11862"/>
              <p:cNvSpPr txBox="1"/>
              <p:nvPr/>
            </p:nvSpPr>
            <p:spPr>
              <a:xfrm>
                <a:off x="540000" y="900000"/>
                <a:ext cx="10264028" cy="110652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已知二次函数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的图象与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轴有交点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,isEnd"/>
                  </a:rPr>
                  <a:t>的取值范围是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sz="2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</a:t>
                </a:r>
                <a:r>
                  <a:rPr sz="1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862" name="yt_shape_1186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10264028" cy="1106521"/>
              </a:xfrm>
              <a:prstGeom prst="rect">
                <a:avLst/>
              </a:prstGeom>
              <a:blipFill>
                <a:blip r:embed="rId2"/>
                <a:stretch>
                  <a:fillRect l="-1842" r="-832" b="-165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E0A12806-490B-413E-2890-4FE87DD9C68A}"/>
              </a:ext>
            </a:extLst>
          </p:cNvPr>
          <p:cNvSpPr txBox="1"/>
          <p:nvPr/>
        </p:nvSpPr>
        <p:spPr>
          <a:xfrm>
            <a:off x="802414" y="1524643"/>
            <a:ext cx="121037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≤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65" name="yt_shape_11865"/>
          <p:cNvSpPr txBox="1"/>
          <p:nvPr/>
        </p:nvSpPr>
        <p:spPr>
          <a:xfrm>
            <a:off x="540000" y="900000"/>
            <a:ext cx="4066819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二次函数的实际应用</a:t>
            </a:r>
          </a:p>
        </p:txBody>
      </p:sp>
      <p:sp>
        <p:nvSpPr>
          <p:cNvPr id="11866" name="yt_shape_11866"/>
          <p:cNvSpPr txBox="1"/>
          <p:nvPr/>
        </p:nvSpPr>
        <p:spPr>
          <a:xfrm>
            <a:off x="540119" y="1389434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某商家销售一种成本为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元的商品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销售一段时间后发现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每天的销量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de5b9,isEnd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与当天的销售单价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满足的函数关系式为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15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1500.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物价部门规定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7610d,isEnd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该商品的销售单价不能超过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当销售单价定为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商家销售该商品每天获得的利润是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9000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</p:txBody>
      </p:sp>
      <p:pic>
        <p:nvPicPr>
          <p:cNvPr id="3" name="yt_shape_1714121797146" title="H_25.973701">
            <a:extLst>
              <a:ext uri="{FF2B5EF4-FFF2-40B4-BE49-F238E27FC236}">
                <a16:creationId xmlns:a16="http://schemas.microsoft.com/office/drawing/2014/main" id="{AB78EB9E-6A89-8F0E-F683-5C431813702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2269"/>
            <a:ext cx="979677" cy="329866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6E15923F-90F3-B176-33D6-02B2B2F6C3CE}"/>
              </a:ext>
            </a:extLst>
          </p:cNvPr>
          <p:cNvSpPr txBox="1"/>
          <p:nvPr/>
        </p:nvSpPr>
        <p:spPr>
          <a:xfrm>
            <a:off x="3650508" y="2769092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40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991</Words>
  <Application>Microsoft Office PowerPoint</Application>
  <PresentationFormat>宽屏</PresentationFormat>
  <Paragraphs>107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24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15</vt:i4>
      </vt:variant>
    </vt:vector>
  </HeadingPairs>
  <TitlesOfParts>
    <vt:vector size="41" baseType="lpstr">
      <vt:lpstr>,isEnd</vt:lpstr>
      <vt:lpstr>_⨹_1_053fb</vt:lpstr>
      <vt:lpstr>_⨹_1_06394,isEnd</vt:lpstr>
      <vt:lpstr>_⨹_1_41900</vt:lpstr>
      <vt:lpstr>_⨹_1_57466,isEnd</vt:lpstr>
      <vt:lpstr>_⨹_1_7610d,isEnd</vt:lpstr>
      <vt:lpstr>_⨹_1_cc8e5,isEnd</vt:lpstr>
      <vt:lpstr>_⨹_1_de5b9,isEnd</vt:lpstr>
      <vt:lpstr>_⨹_2_7bcfd</vt:lpstr>
      <vt:lpstr>_⨹_2_e2a24</vt:lpstr>
      <vt:lpstr>_⨹_26_b15b2</vt:lpstr>
      <vt:lpstr>_⨹_4_0c9e6,isEnd</vt:lpstr>
      <vt:lpstr>_⨹_4_963a6</vt:lpstr>
      <vt:lpstr>Finished</vt:lpstr>
      <vt:lpstr>等线</vt:lpstr>
      <vt:lpstr>等线 Light</vt:lpstr>
      <vt:lpstr>黑体</vt:lpstr>
      <vt:lpstr>华文行楷</vt:lpstr>
      <vt:lpstr>楷体</vt:lpstr>
      <vt:lpstr>宋体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11</cp:revision>
  <dcterms:created xsi:type="dcterms:W3CDTF">2024-04-26T08:51:16Z</dcterms:created>
  <dcterms:modified xsi:type="dcterms:W3CDTF">2024-04-28T06:56:48Z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