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7" r:id="rId5"/>
    <p:sldId id="308" r:id="rId6"/>
    <p:sldId id="309" r:id="rId7"/>
    <p:sldId id="310" r:id="rId8"/>
    <p:sldId id="312" r:id="rId9"/>
    <p:sldId id="314" r:id="rId10"/>
    <p:sldId id="315" r:id="rId11"/>
    <p:sldId id="320" r:id="rId12"/>
    <p:sldId id="316" r:id="rId13"/>
    <p:sldId id="321" r:id="rId14"/>
    <p:sldId id="318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32" autoAdjust="0"/>
    <p:restoredTop sz="94660"/>
  </p:normalViewPr>
  <p:slideViewPr>
    <p:cSldViewPr showGuides="1">
      <p:cViewPr varScale="1">
        <p:scale>
          <a:sx n="64" d="100"/>
          <a:sy n="64" d="100"/>
        </p:scale>
        <p:origin x="12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3" name="yt_image_11573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75" name="yt_shape_11575"/>
          <p:cNvSpPr txBox="1"/>
          <p:nvPr/>
        </p:nvSpPr>
        <p:spPr>
          <a:xfrm>
            <a:off x="540000" y="1482165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几何图形面积与二次函数</a:t>
            </a:r>
          </a:p>
        </p:txBody>
      </p:sp>
      <p:sp>
        <p:nvSpPr>
          <p:cNvPr id="11576" name="yt_shape_11576"/>
          <p:cNvSpPr txBox="1"/>
          <p:nvPr/>
        </p:nvSpPr>
        <p:spPr>
          <a:xfrm>
            <a:off x="540119" y="197159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北京市中考改编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用绳子围成周长为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的矩形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记矩形的一边长为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3fbe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它的邻边长为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矩形的面积为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在一定范围内变化时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9095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的变化而变化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满足的函数关系式为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78" name="yt_table_11578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3984978"/>
              </p:ext>
            </p:extLst>
          </p:nvPr>
        </p:nvGraphicFramePr>
        <p:xfrm>
          <a:off x="540047" y="3411165"/>
          <a:ext cx="4943475" cy="1901952"/>
        </p:xfrm>
        <a:graphic>
          <a:graphicData uri="http://schemas.openxmlformats.org/drawingml/2006/table">
            <a:tbl>
              <a:tblPr/>
              <a:tblGrid>
                <a:gridCol w="4943475">
                  <a:extLst>
                    <a:ext uri="{9D8B030D-6E8A-4147-A177-3AD203B41FA5}">
                      <a16:colId xmlns:a16="http://schemas.microsoft.com/office/drawing/2014/main" val="102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"/>
                  </a:ext>
                </a:extLst>
              </a:tr>
            </a:tbl>
          </a:graphicData>
        </a:graphic>
      </p:graphicFrame>
      <p:pic>
        <p:nvPicPr>
          <p:cNvPr id="11577" name="yt_image_11577_skip" title="H_71.2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91898" y="3411165"/>
            <a:ext cx="1357884" cy="905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756778" title="H_26.259764">
            <a:extLst>
              <a:ext uri="{FF2B5EF4-FFF2-40B4-BE49-F238E27FC236}">
                <a16:creationId xmlns:a16="http://schemas.microsoft.com/office/drawing/2014/main" id="{F063319F-DB9B-408D-994F-F78423D9F6A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704822B-5105-00BE-F60C-CFE89355B26E}"/>
              </a:ext>
            </a:extLst>
          </p:cNvPr>
          <p:cNvSpPr txBox="1"/>
          <p:nvPr/>
        </p:nvSpPr>
        <p:spPr>
          <a:xfrm>
            <a:off x="7023946" y="287576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9" name="yt_shape_11629"/>
          <p:cNvSpPr txBox="1"/>
          <p:nvPr/>
        </p:nvSpPr>
        <p:spPr>
          <a:xfrm>
            <a:off x="540000" y="900000"/>
            <a:ext cx="7617470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是多少米时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设计费最多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最多是多少元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最大值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当矩形的一边长为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米时，矩形的最大面积为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平方米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此时设计费最多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设计费最多是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BBA229D-43CA-5382-1D0C-94C95C90A89F}"/>
              </a:ext>
            </a:extLst>
          </p:cNvPr>
          <p:cNvSpPr txBox="1"/>
          <p:nvPr/>
        </p:nvSpPr>
        <p:spPr>
          <a:xfrm>
            <a:off x="449989" y="1328682"/>
            <a:ext cx="660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82F153D-3978-E0A9-B970-5DFF41CF5545}"/>
              </a:ext>
            </a:extLst>
          </p:cNvPr>
          <p:cNvSpPr txBox="1"/>
          <p:nvPr/>
        </p:nvSpPr>
        <p:spPr>
          <a:xfrm>
            <a:off x="449989" y="1804170"/>
            <a:ext cx="3505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最大值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9B7C641-20CF-1F34-15EB-5ED4246141D8}"/>
              </a:ext>
            </a:extLst>
          </p:cNvPr>
          <p:cNvSpPr txBox="1"/>
          <p:nvPr/>
        </p:nvSpPr>
        <p:spPr>
          <a:xfrm>
            <a:off x="449989" y="2279658"/>
            <a:ext cx="7723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当矩形的一边长为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米时，矩形的最大面积为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平方米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F5059F0-0F16-285B-02C1-2AA92AD0C5F8}"/>
              </a:ext>
            </a:extLst>
          </p:cNvPr>
          <p:cNvSpPr txBox="1"/>
          <p:nvPr/>
        </p:nvSpPr>
        <p:spPr>
          <a:xfrm>
            <a:off x="449989" y="2755146"/>
            <a:ext cx="2389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此时设计费最多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FEC329E-6EDB-A331-DC5B-90173CC1162B}"/>
              </a:ext>
            </a:extLst>
          </p:cNvPr>
          <p:cNvSpPr txBox="1"/>
          <p:nvPr/>
        </p:nvSpPr>
        <p:spPr>
          <a:xfrm>
            <a:off x="449989" y="3230634"/>
            <a:ext cx="3456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778FBA7-C1F9-5D0D-A68D-35C7076E9AC3}"/>
              </a:ext>
            </a:extLst>
          </p:cNvPr>
          <p:cNvSpPr txBox="1"/>
          <p:nvPr/>
        </p:nvSpPr>
        <p:spPr>
          <a:xfrm>
            <a:off x="449989" y="3706122"/>
            <a:ext cx="3456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设计费最多是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2" name="yt_shape_1163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631" name="yt_image_11631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34" name="yt_shape_11634"/>
          <p:cNvSpPr txBox="1"/>
          <p:nvPr/>
        </p:nvSpPr>
        <p:spPr>
          <a:xfrm>
            <a:off x="540119" y="143137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数据观念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某游乐园景区内有一块如图所示的矩形油菜花田地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fd04"/>
              </a:rPr>
              <a:t>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计划修建一条如图中阴影部分所示的观花道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供游人赏花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fe772"/>
              </a:rPr>
              <a:t>设改造后观花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道的面积为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635" name="yt_image_11635" title="H_118.7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52793" y="2534295"/>
            <a:ext cx="1799325" cy="150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637" name="yt_shape_11637"/>
              <p:cNvSpPr txBox="1"/>
              <p:nvPr/>
            </p:nvSpPr>
            <p:spPr>
              <a:xfrm>
                <a:off x="569387" y="3916988"/>
                <a:ext cx="11492915" cy="25469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之间的函数关系式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2639d"/>
                  </a:rPr>
                  <a:t>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之间的函数关系式为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637" name="yt_shape_116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3916988"/>
                <a:ext cx="11492915" cy="2546916"/>
              </a:xfrm>
              <a:prstGeom prst="rect">
                <a:avLst/>
              </a:prstGeom>
              <a:blipFill>
                <a:blip r:embed="rId4"/>
                <a:stretch>
                  <a:fillRect l="-1591" t="-2158" b="-67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8B2FDB6-ED44-6B36-C479-126C6DA21173}"/>
                  </a:ext>
                </a:extLst>
              </p:cNvPr>
              <p:cNvSpPr txBox="1"/>
              <p:nvPr/>
            </p:nvSpPr>
            <p:spPr>
              <a:xfrm>
                <a:off x="479376" y="4345670"/>
                <a:ext cx="109829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由题意，得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14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8B2FDB6-ED44-6B36-C479-126C6DA211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345670"/>
                <a:ext cx="10982961" cy="765061"/>
              </a:xfrm>
              <a:prstGeom prst="rect">
                <a:avLst/>
              </a:prstGeom>
              <a:blipFill>
                <a:blip r:embed="rId5"/>
                <a:stretch>
                  <a:fillRect l="-888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83D2BBA-3BAD-5F23-AAAF-87E2AA728A52}"/>
              </a:ext>
            </a:extLst>
          </p:cNvPr>
          <p:cNvSpPr txBox="1"/>
          <p:nvPr/>
        </p:nvSpPr>
        <p:spPr>
          <a:xfrm>
            <a:off x="479376" y="5017119"/>
            <a:ext cx="71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＜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  <a:sym typeface="_⨹_1_2639d"/>
              </a:rPr>
              <a:t>＜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4852E91-E389-21DA-51A5-92C3E9541133}"/>
              </a:ext>
            </a:extLst>
          </p:cNvPr>
          <p:cNvSpPr txBox="1"/>
          <p:nvPr/>
        </p:nvSpPr>
        <p:spPr>
          <a:xfrm>
            <a:off x="479376" y="5492607"/>
            <a:ext cx="3993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之间的函数关系式为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8A4B2A7-0E2C-BF29-A460-93219C322A7F}"/>
              </a:ext>
            </a:extLst>
          </p:cNvPr>
          <p:cNvSpPr txBox="1"/>
          <p:nvPr/>
        </p:nvSpPr>
        <p:spPr>
          <a:xfrm>
            <a:off x="527001" y="5968096"/>
            <a:ext cx="3926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0" name="yt_shape_11640"/>
          <p:cNvSpPr txBox="1"/>
          <p:nvPr/>
        </p:nvSpPr>
        <p:spPr>
          <a:xfrm>
            <a:off x="540000" y="900000"/>
            <a:ext cx="65755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若改造后观花道的面积为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1641" name="yt_shape_11641"/>
          <p:cNvSpPr txBox="1"/>
          <p:nvPr/>
        </p:nvSpPr>
        <p:spPr>
          <a:xfrm>
            <a:off x="540000" y="1379303"/>
            <a:ext cx="46743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由题意，得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1642" name="yt_shape_11642"/>
          <p:cNvSpPr txBox="1"/>
          <p:nvPr/>
        </p:nvSpPr>
        <p:spPr>
          <a:xfrm>
            <a:off x="540000" y="1858606"/>
            <a:ext cx="5652188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不合题意，舍去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p:sp>
        <p:nvSpPr>
          <p:cNvPr id="11643" name="yt_shape_11643"/>
          <p:cNvSpPr txBox="1"/>
          <p:nvPr/>
        </p:nvSpPr>
        <p:spPr>
          <a:xfrm>
            <a:off x="540000" y="2818041"/>
            <a:ext cx="869629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若要求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求改造后油菜花田地所占面积的最大值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644" name="yt_shape_11644"/>
          <p:cNvSpPr txBox="1"/>
          <p:nvPr/>
        </p:nvSpPr>
        <p:spPr>
          <a:xfrm>
            <a:off x="540000" y="3297344"/>
            <a:ext cx="597759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设改造后油菜花田地所占面积为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45" name="yt_shape_11645"/>
              <p:cNvSpPr txBox="1"/>
              <p:nvPr/>
            </p:nvSpPr>
            <p:spPr>
              <a:xfrm>
                <a:off x="540000" y="3776647"/>
                <a:ext cx="8720336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45" name="yt_shape_11645" descr="{&quot;rangeId&quot;:2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76647"/>
                <a:ext cx="8720336" cy="638893"/>
              </a:xfrm>
              <a:prstGeom prst="rect">
                <a:avLst/>
              </a:prstGeom>
              <a:blipFill>
                <a:blip r:embed="rId2"/>
                <a:stretch>
                  <a:fillRect l="-2168" r="-1189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647" name="yt_shape_11647"/>
          <p:cNvSpPr txBox="1"/>
          <p:nvPr/>
        </p:nvSpPr>
        <p:spPr>
          <a:xfrm>
            <a:off x="540000" y="4466328"/>
            <a:ext cx="525464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随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的增大而减小，</a:t>
            </a:r>
          </a:p>
        </p:txBody>
      </p:sp>
      <p:sp>
        <p:nvSpPr>
          <p:cNvPr id="11648" name="yt_shape_11648"/>
          <p:cNvSpPr txBox="1"/>
          <p:nvPr/>
        </p:nvSpPr>
        <p:spPr>
          <a:xfrm>
            <a:off x="540000" y="4945631"/>
            <a:ext cx="502220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取得最大值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41.25.</a:t>
            </a:r>
          </a:p>
        </p:txBody>
      </p:sp>
      <p:sp>
        <p:nvSpPr>
          <p:cNvPr id="11649" name="yt_shape_11649"/>
          <p:cNvSpPr txBox="1"/>
          <p:nvPr/>
        </p:nvSpPr>
        <p:spPr>
          <a:xfrm>
            <a:off x="540000" y="5424934"/>
            <a:ext cx="66508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故改造后油菜花田地所占面积的最大值为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41.25m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DE5A24E-DB63-ED37-3993-6F82088A844D}"/>
              </a:ext>
            </a:extLst>
          </p:cNvPr>
          <p:cNvSpPr txBox="1"/>
          <p:nvPr/>
        </p:nvSpPr>
        <p:spPr>
          <a:xfrm>
            <a:off x="449989" y="1332497"/>
            <a:ext cx="4809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1D849CE-4656-F836-4C5D-CC01079DC060}"/>
              </a:ext>
            </a:extLst>
          </p:cNvPr>
          <p:cNvSpPr txBox="1"/>
          <p:nvPr/>
        </p:nvSpPr>
        <p:spPr>
          <a:xfrm>
            <a:off x="449989" y="1811800"/>
            <a:ext cx="5777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不合题意，舍去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6391F6B-D720-0AA0-CF34-08F8474E8E57}"/>
              </a:ext>
            </a:extLst>
          </p:cNvPr>
          <p:cNvSpPr txBox="1"/>
          <p:nvPr/>
        </p:nvSpPr>
        <p:spPr>
          <a:xfrm>
            <a:off x="449989" y="2287288"/>
            <a:ext cx="21628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0EA1F68-47CB-29E7-7B10-AC5F9CBF9A1D}"/>
              </a:ext>
            </a:extLst>
          </p:cNvPr>
          <p:cNvSpPr txBox="1"/>
          <p:nvPr/>
        </p:nvSpPr>
        <p:spPr>
          <a:xfrm>
            <a:off x="449989" y="3250538"/>
            <a:ext cx="6099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设改造后油菜花田地所占面积为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4302754-1115-57AC-6C4C-31E8D0CBEF59}"/>
                  </a:ext>
                </a:extLst>
              </p:cNvPr>
              <p:cNvSpPr txBox="1"/>
              <p:nvPr/>
            </p:nvSpPr>
            <p:spPr>
              <a:xfrm>
                <a:off x="449989" y="3729841"/>
                <a:ext cx="8816087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3, 'mathAnswerShape': 1}">
                <a:extLst>
                  <a:ext uri="{FF2B5EF4-FFF2-40B4-BE49-F238E27FC236}">
                    <a16:creationId xmlns:a16="http://schemas.microsoft.com/office/drawing/2014/main" id="{A4302754-1115-57AC-6C4C-31E8D0CBEF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29841"/>
                <a:ext cx="8816087" cy="726326"/>
              </a:xfrm>
              <a:prstGeom prst="rect">
                <a:avLst/>
              </a:prstGeom>
              <a:blipFill>
                <a:blip r:embed="rId3"/>
                <a:stretch>
                  <a:fillRect l="-1107" r="-110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DBAB9097-3CFF-A85E-A568-0F7DB77AEB82}"/>
              </a:ext>
            </a:extLst>
          </p:cNvPr>
          <p:cNvSpPr txBox="1"/>
          <p:nvPr/>
        </p:nvSpPr>
        <p:spPr>
          <a:xfrm>
            <a:off x="449989" y="4419522"/>
            <a:ext cx="5383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的增大而减小，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8A8847D-77A2-2366-1625-9235C02BE97A}"/>
              </a:ext>
            </a:extLst>
          </p:cNvPr>
          <p:cNvSpPr txBox="1"/>
          <p:nvPr/>
        </p:nvSpPr>
        <p:spPr>
          <a:xfrm>
            <a:off x="449989" y="4898825"/>
            <a:ext cx="51537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取得最大值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41.25.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CCD52D9-A952-E4C6-FA96-06C3BF6FDF6A}"/>
              </a:ext>
            </a:extLst>
          </p:cNvPr>
          <p:cNvSpPr txBox="1"/>
          <p:nvPr/>
        </p:nvSpPr>
        <p:spPr>
          <a:xfrm>
            <a:off x="449989" y="5378128"/>
            <a:ext cx="6766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故改造后油菜花田地所占面积的最大值为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41.25m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9" name="yt_image_11635" title="H_118.7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40416" y="2380900"/>
            <a:ext cx="1799325" cy="150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0" name="yt_shape_11650"/>
          <p:cNvSpPr txBox="1"/>
          <p:nvPr/>
        </p:nvSpPr>
        <p:spPr>
          <a:xfrm>
            <a:off x="540000" y="900000"/>
            <a:ext cx="12375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11651" name="yt_shape_11651"/>
          <p:cNvSpPr txBox="1"/>
          <p:nvPr/>
        </p:nvSpPr>
        <p:spPr>
          <a:xfrm>
            <a:off x="2207568" y="1484784"/>
            <a:ext cx="7608988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值实际是抛物线的最高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点的纵坐标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实际问题要考虑自变量的取值范围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0" name="yt_shape_1158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利用一个直角墙角修建一个梯形储料场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若新建墙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dd60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总长为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则该梯形储料场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的最大面积是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584" name="yt_table_11584_skip" title="H_92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68074802"/>
                  </p:ext>
                </p:extLst>
              </p:nvPr>
            </p:nvGraphicFramePr>
            <p:xfrm>
              <a:off x="540047" y="1859435"/>
              <a:ext cx="6392038" cy="1276731"/>
            </p:xfrm>
            <a:graphic>
              <a:graphicData uri="http://schemas.openxmlformats.org/drawingml/2006/table">
                <a:tbl>
                  <a:tblPr/>
                  <a:tblGrid>
                    <a:gridCol w="4371023">
                      <a:extLst>
                        <a:ext uri="{9D8B030D-6E8A-4147-A177-3AD203B41FA5}">
                          <a16:colId xmlns:a16="http://schemas.microsoft.com/office/drawing/2014/main" val="10209"/>
                        </a:ext>
                      </a:extLst>
                    </a:gridCol>
                    <a:gridCol w="2021015">
                      <a:extLst>
                        <a:ext uri="{9D8B030D-6E8A-4147-A177-3AD203B41FA5}">
                          <a16:colId xmlns:a16="http://schemas.microsoft.com/office/drawing/2014/main" val="1021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18m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18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24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45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9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584" name="yt_table_11584_skip" descr="{&quot;rangeId&quot;:3,&quot;type&quot;:&quot;Option&quot;,&quot;drawing&quot;:[&quot;yt_shape_11581&quot;]}" title="H_92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68074802"/>
                  </p:ext>
                </p:extLst>
              </p:nvPr>
            </p:nvGraphicFramePr>
            <p:xfrm>
              <a:off x="540047" y="1859435"/>
              <a:ext cx="6392038" cy="1173862"/>
            </p:xfrm>
            <a:graphic>
              <a:graphicData uri="http://schemas.openxmlformats.org/drawingml/2006/table">
                <a:tbl>
                  <a:tblPr/>
                  <a:tblGrid>
                    <a:gridCol w="4371023">
                      <a:extLst>
                        <a:ext uri="{9D8B030D-6E8A-4147-A177-3AD203B41FA5}">
                          <a16:colId xmlns:a16="http://schemas.microsoft.com/office/drawing/2014/main" val="10209"/>
                        </a:ext>
                      </a:extLst>
                    </a:gridCol>
                    <a:gridCol w="2021015">
                      <a:extLst>
                        <a:ext uri="{9D8B030D-6E8A-4147-A177-3AD203B41FA5}">
                          <a16:colId xmlns:a16="http://schemas.microsoft.com/office/drawing/2014/main" val="10210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18m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16265" t="-2632" b="-17631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58"/>
                      </a:ext>
                    </a:extLst>
                  </a:tr>
                  <a:tr h="71278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66667" r="-46240" b="-145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16265" t="-66667" b="-1453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59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581" name="yt_shape_11581_skip" title="H_129.1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94698" y="1859435"/>
            <a:ext cx="1755172" cy="1640727"/>
            <a:chOff x="0" y="0"/>
            <a:chExt cx="1755172" cy="1640727"/>
          </a:xfrm>
        </p:grpSpPr>
        <p:pic>
          <p:nvPicPr>
            <p:cNvPr id="3" name="yt_image_11581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55172" cy="12447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83" name="yt_shape_11583"/>
            <p:cNvSpPr txBox="1"/>
            <p:nvPr/>
          </p:nvSpPr>
          <p:spPr>
            <a:xfrm>
              <a:off x="344305" y="128072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1585" name="yt_shape_11585"/>
          <p:cNvSpPr txBox="1"/>
          <p:nvPr/>
        </p:nvSpPr>
        <p:spPr>
          <a:xfrm>
            <a:off x="540119" y="355058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的两条对角线互相垂直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2260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的面积最大值是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89" name="yt_table_1158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8853808"/>
              </p:ext>
            </p:extLst>
          </p:nvPr>
        </p:nvGraphicFramePr>
        <p:xfrm>
          <a:off x="540047" y="4510023"/>
          <a:ext cx="7809866" cy="475488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211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212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213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2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0"/>
                  </a:ext>
                </a:extLst>
              </a:tr>
            </a:tbl>
          </a:graphicData>
        </a:graphic>
      </p:graphicFrame>
      <p:grpSp>
        <p:nvGrpSpPr>
          <p:cNvPr id="11586" name="yt_shape_11586_skip" title="H_122.71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55420" y="4510023"/>
            <a:ext cx="1394370" cy="1558431"/>
            <a:chOff x="0" y="0"/>
            <a:chExt cx="1394370" cy="1558431"/>
          </a:xfrm>
        </p:grpSpPr>
        <p:pic>
          <p:nvPicPr>
            <p:cNvPr id="2" name="yt_image_11586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394370" cy="1162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88" name="yt_shape_11588"/>
            <p:cNvSpPr txBox="1"/>
            <p:nvPr/>
          </p:nvSpPr>
          <p:spPr>
            <a:xfrm>
              <a:off x="163904" y="119843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A520112C-CBCF-AF75-48DA-E624B7864015}"/>
              </a:ext>
            </a:extLst>
          </p:cNvPr>
          <p:cNvSpPr txBox="1"/>
          <p:nvPr/>
        </p:nvSpPr>
        <p:spPr>
          <a:xfrm>
            <a:off x="8933707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1586CDA-E081-977B-342B-2E54B769B1A5}"/>
              </a:ext>
            </a:extLst>
          </p:cNvPr>
          <p:cNvSpPr txBox="1"/>
          <p:nvPr/>
        </p:nvSpPr>
        <p:spPr>
          <a:xfrm>
            <a:off x="6671521" y="397927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1" name="yt_shape_1159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用一段长为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的篱笆围成一个一边靠墙的矩形围栏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墙足够长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7cb4,isEnd"/>
              </a:rPr>
              <a:t>则这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个围栏的最大面积为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1595" name="yt_shape_11595"/>
          <p:cNvSpPr txBox="1"/>
          <p:nvPr/>
        </p:nvSpPr>
        <p:spPr>
          <a:xfrm>
            <a:off x="540000" y="320928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592" name="yt_shape_11592" title="H_90.31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05615" y="2011799"/>
            <a:ext cx="1980768" cy="1146951"/>
            <a:chOff x="0" y="0"/>
            <a:chExt cx="1980768" cy="1146951"/>
          </a:xfrm>
        </p:grpSpPr>
        <p:pic>
          <p:nvPicPr>
            <p:cNvPr id="2" name="yt_image_1159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80768" cy="7509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94" name="yt_shape_11594"/>
            <p:cNvSpPr txBox="1"/>
            <p:nvPr/>
          </p:nvSpPr>
          <p:spPr>
            <a:xfrm>
              <a:off x="457103" y="78695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27F8647-4B48-0263-DFAA-C47B7424279F}"/>
              </a:ext>
            </a:extLst>
          </p:cNvPr>
          <p:cNvSpPr txBox="1"/>
          <p:nvPr/>
        </p:nvSpPr>
        <p:spPr>
          <a:xfrm>
            <a:off x="3498108" y="13286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6" name="yt_shape_1159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若边长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1845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11600" name="yt_shape_11600"/>
          <p:cNvSpPr txBox="1"/>
          <p:nvPr/>
        </p:nvSpPr>
        <p:spPr>
          <a:xfrm>
            <a:off x="540000" y="335212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597" name="yt_shape_11597" title="H_101.56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26941" y="2011799"/>
            <a:ext cx="2338117" cy="1289826"/>
            <a:chOff x="0" y="0"/>
            <a:chExt cx="2338117" cy="1289826"/>
          </a:xfrm>
        </p:grpSpPr>
        <p:pic>
          <p:nvPicPr>
            <p:cNvPr id="2" name="yt_image_11597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38117" cy="8938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99" name="yt_shape_11599"/>
            <p:cNvSpPr txBox="1"/>
            <p:nvPr/>
          </p:nvSpPr>
          <p:spPr>
            <a:xfrm>
              <a:off x="635777" y="92982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601" name="yt_shape_11601"/>
              <p:cNvSpPr txBox="1"/>
              <p:nvPr/>
            </p:nvSpPr>
            <p:spPr>
              <a:xfrm>
                <a:off x="540000" y="3761412"/>
                <a:ext cx="6192401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用含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的代数式表示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01" name="yt_shape_116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61412"/>
                <a:ext cx="6192401" cy="638893"/>
              </a:xfrm>
              <a:prstGeom prst="rect">
                <a:avLst/>
              </a:prstGeom>
              <a:blipFill>
                <a:blip r:embed="rId3"/>
                <a:stretch>
                  <a:fillRect l="-3054" r="-2069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603" name="yt_shape_11603"/>
              <p:cNvSpPr txBox="1"/>
              <p:nvPr/>
            </p:nvSpPr>
            <p:spPr>
              <a:xfrm>
                <a:off x="540119" y="4451093"/>
                <a:ext cx="11492915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▱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之间的函数解析式为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8cf43,isEnd"/>
                  </a:rPr>
                  <a:t>自变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03" name="yt_shape_116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451093"/>
                <a:ext cx="11492915" cy="1106521"/>
              </a:xfrm>
              <a:prstGeom prst="rect">
                <a:avLst/>
              </a:prstGeom>
              <a:blipFill>
                <a:blip r:embed="rId4"/>
                <a:stretch>
                  <a:fillRect l="-164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605" name="yt_shape_11605"/>
          <p:cNvSpPr txBox="1"/>
          <p:nvPr/>
        </p:nvSpPr>
        <p:spPr>
          <a:xfrm>
            <a:off x="540000" y="5608402"/>
            <a:ext cx="685123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最大值为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6B521DE-0F2A-1BE8-95B3-4AE4EF9EA9F6}"/>
                  </a:ext>
                </a:extLst>
              </p:cNvPr>
              <p:cNvSpPr txBox="1"/>
              <p:nvPr/>
            </p:nvSpPr>
            <p:spPr>
              <a:xfrm>
                <a:off x="2335939" y="3573016"/>
                <a:ext cx="84366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6B521DE-0F2A-1BE8-95B3-4AE4EF9EA9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5939" y="3573016"/>
                <a:ext cx="843661" cy="726326"/>
              </a:xfrm>
              <a:prstGeom prst="rect">
                <a:avLst/>
              </a:prstGeom>
              <a:blipFill>
                <a:blip r:embed="rId5"/>
                <a:stretch>
                  <a:fillRect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6C83E04-A4F4-D926-AA31-0D98A77A3D02}"/>
                  </a:ext>
                </a:extLst>
              </p:cNvPr>
              <p:cNvSpPr txBox="1"/>
              <p:nvPr/>
            </p:nvSpPr>
            <p:spPr>
              <a:xfrm>
                <a:off x="8255846" y="4262697"/>
                <a:ext cx="24248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6C83E04-A4F4-D926-AA31-0D98A77A3D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55846" y="4262697"/>
                <a:ext cx="2424811" cy="765061"/>
              </a:xfrm>
              <a:prstGeom prst="rect">
                <a:avLst/>
              </a:prstGeom>
              <a:blipFill>
                <a:blip r:embed="rId6"/>
                <a:stretch>
                  <a:fillRect l="-3769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1CD76D2-6E8F-9EC5-877D-4E24ECE8E5B8}"/>
              </a:ext>
            </a:extLst>
          </p:cNvPr>
          <p:cNvSpPr txBox="1"/>
          <p:nvPr/>
        </p:nvSpPr>
        <p:spPr>
          <a:xfrm>
            <a:off x="3118696" y="5075736"/>
            <a:ext cx="1629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1C2D6E2-C9E5-4889-B2DD-025718A786B1}"/>
              </a:ext>
            </a:extLst>
          </p:cNvPr>
          <p:cNvSpPr txBox="1"/>
          <p:nvPr/>
        </p:nvSpPr>
        <p:spPr>
          <a:xfrm>
            <a:off x="2356577" y="5561596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B9CC36C-ADAD-7C4D-8893-9AFB502CFF9D}"/>
              </a:ext>
            </a:extLst>
          </p:cNvPr>
          <p:cNvSpPr txBox="1"/>
          <p:nvPr/>
        </p:nvSpPr>
        <p:spPr>
          <a:xfrm>
            <a:off x="6701564" y="556159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06" name="yt_shape_11606"/>
              <p:cNvSpPr txBox="1"/>
              <p:nvPr/>
            </p:nvSpPr>
            <p:spPr>
              <a:xfrm>
                <a:off x="540119" y="900000"/>
                <a:ext cx="11492915" cy="486319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已知直角三角形两条直角边的和等于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两条直角边各为多少时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0e474"/>
                  </a:rPr>
                  <a:t>这个直角三角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形的面积最大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最大值是多少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解：设直角三角形的一直角边长为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则另一直角边长为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，其面积为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最大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当两条直角边都为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时，三角形面积最大为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06" name="yt_shape_11606" descr="{&quot;rangeId&quot;: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863191"/>
              </a:xfrm>
              <a:prstGeom prst="rect">
                <a:avLst/>
              </a:prstGeom>
              <a:blipFill>
                <a:blip r:embed="rId2"/>
                <a:stretch>
                  <a:fillRect l="-1645" t="-1129" b="-30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F005599-1B92-C8DD-2F95-8B7B88B5132C}"/>
              </a:ext>
            </a:extLst>
          </p:cNvPr>
          <p:cNvSpPr txBox="1"/>
          <p:nvPr/>
        </p:nvSpPr>
        <p:spPr>
          <a:xfrm>
            <a:off x="450108" y="1804170"/>
            <a:ext cx="5287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解：设直角三角形的一直角边长为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0CA4F6C-67C5-E5C6-CFFF-95C57B4195E8}"/>
              </a:ext>
            </a:extLst>
          </p:cNvPr>
          <p:cNvSpPr txBox="1"/>
          <p:nvPr/>
        </p:nvSpPr>
        <p:spPr>
          <a:xfrm>
            <a:off x="450108" y="2279658"/>
            <a:ext cx="6126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则另一直角边长为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，其面积为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BF5F0D3-D7A2-4613-9F48-87CBE9DC903C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28756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7, 'hasSerialNum': 1}">
                <a:extLst>
                  <a:ext uri="{FF2B5EF4-FFF2-40B4-BE49-F238E27FC236}">
                    <a16:creationId xmlns:a16="http://schemas.microsoft.com/office/drawing/2014/main" id="{EBF5F0D3-D7A2-4613-9F48-87CBE9DC90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2875661" cy="765061"/>
              </a:xfrm>
              <a:prstGeom prst="rect">
                <a:avLst/>
              </a:prstGeom>
              <a:blipFill>
                <a:blip r:embed="rId3"/>
                <a:stretch>
                  <a:fillRect l="-3390" r="-317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46B5826-0E71-FB50-EE54-C518E6758D9A}"/>
                  </a:ext>
                </a:extLst>
              </p:cNvPr>
              <p:cNvSpPr txBox="1"/>
              <p:nvPr/>
            </p:nvSpPr>
            <p:spPr>
              <a:xfrm>
                <a:off x="450108" y="3426595"/>
                <a:ext cx="208984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7, 'hasSerialNum': 1}">
                <a:extLst>
                  <a:ext uri="{FF2B5EF4-FFF2-40B4-BE49-F238E27FC236}">
                    <a16:creationId xmlns:a16="http://schemas.microsoft.com/office/drawing/2014/main" id="{546B5826-0E71-FB50-EE54-C518E6758D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26595"/>
                <a:ext cx="2089849" cy="765061"/>
              </a:xfrm>
              <a:prstGeom prst="rect">
                <a:avLst/>
              </a:prstGeom>
              <a:blipFill>
                <a:blip r:embed="rId4"/>
                <a:stretch>
                  <a:fillRect l="-4665" r="-204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9541616-B855-F3F9-B331-7A5DBADD19BB}"/>
                  </a:ext>
                </a:extLst>
              </p:cNvPr>
              <p:cNvSpPr txBox="1"/>
              <p:nvPr/>
            </p:nvSpPr>
            <p:spPr>
              <a:xfrm>
                <a:off x="450108" y="4098044"/>
                <a:ext cx="32503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7, 'hasSerialNum': 1}">
                <a:extLst>
                  <a:ext uri="{FF2B5EF4-FFF2-40B4-BE49-F238E27FC236}">
                    <a16:creationId xmlns:a16="http://schemas.microsoft.com/office/drawing/2014/main" id="{09541616-B855-F3F9-B331-7A5DBADD19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098044"/>
                <a:ext cx="3250311" cy="765061"/>
              </a:xfrm>
              <a:prstGeom prst="rect">
                <a:avLst/>
              </a:prstGeom>
              <a:blipFill>
                <a:blip r:embed="rId5"/>
                <a:stretch>
                  <a:fillRect l="-3002" r="-300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D7C1173F-076A-3C94-212F-2AD3BFDB561B}"/>
              </a:ext>
            </a:extLst>
          </p:cNvPr>
          <p:cNvSpPr txBox="1"/>
          <p:nvPr/>
        </p:nvSpPr>
        <p:spPr>
          <a:xfrm>
            <a:off x="450108" y="4769493"/>
            <a:ext cx="3209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最大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276B254-E761-9091-614D-6A4AF0E908FA}"/>
              </a:ext>
            </a:extLst>
          </p:cNvPr>
          <p:cNvSpPr txBox="1"/>
          <p:nvPr/>
        </p:nvSpPr>
        <p:spPr>
          <a:xfrm>
            <a:off x="450108" y="5244981"/>
            <a:ext cx="6657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当两条直角边都为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时，三角形面积最大为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9" name="yt_shape_11609"/>
          <p:cNvSpPr txBox="1"/>
          <p:nvPr/>
        </p:nvSpPr>
        <p:spPr>
          <a:xfrm>
            <a:off x="540000" y="900000"/>
            <a:ext cx="646330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没读懂题意导致函数关系式列错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4C0367D-9971-72FC-942A-245144176205}"/>
              </a:ext>
            </a:extLst>
          </p:cNvPr>
          <p:cNvSpPr txBox="1"/>
          <p:nvPr/>
        </p:nvSpPr>
        <p:spPr>
          <a:xfrm>
            <a:off x="449989" y="853194"/>
            <a:ext cx="65808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没读懂题意导致函数关系式列错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1610"/>
          <p:cNvSpPr txBox="1"/>
          <p:nvPr/>
        </p:nvSpPr>
        <p:spPr>
          <a:xfrm>
            <a:off x="664873" y="140166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将一条长为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的铁丝剪成两段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0_1ccf7,isEnd"/>
              </a:rPr>
              <a:t>并以每一段铁丝的长度为周长各做成一个正方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则这两个正方形面积之和的最小值是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B36BEF5-C1D9-B16A-B006-8DD71139E872}"/>
              </a:ext>
            </a:extLst>
          </p:cNvPr>
          <p:cNvSpPr txBox="1"/>
          <p:nvPr/>
        </p:nvSpPr>
        <p:spPr>
          <a:xfrm>
            <a:off x="6366062" y="1830345"/>
            <a:ext cx="101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2" name="yt_shape_1161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611" name="yt_image_11611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14" name="yt_shape_11614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的等边三角形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41a7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的面积最大是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618" name="yt_table_11618_skip" title="H_56.1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37667745"/>
                  </p:ext>
                </p:extLst>
              </p:nvPr>
            </p:nvGraphicFramePr>
            <p:xfrm>
              <a:off x="540047" y="2441600"/>
              <a:ext cx="7954646" cy="756412"/>
            </p:xfrm>
            <a:graphic>
              <a:graphicData uri="http://schemas.openxmlformats.org/drawingml/2006/table">
                <a:tbl>
                  <a:tblPr/>
                  <a:tblGrid>
                    <a:gridCol w="2476945">
                      <a:extLst>
                        <a:ext uri="{9D8B030D-6E8A-4147-A177-3AD203B41FA5}">
                          <a16:colId xmlns:a16="http://schemas.microsoft.com/office/drawing/2014/main" val="10215"/>
                        </a:ext>
                      </a:extLst>
                    </a:gridCol>
                    <a:gridCol w="2137156">
                      <a:extLst>
                        <a:ext uri="{9D8B030D-6E8A-4147-A177-3AD203B41FA5}">
                          <a16:colId xmlns:a16="http://schemas.microsoft.com/office/drawing/2014/main" val="10216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217"/>
                        </a:ext>
                      </a:extLst>
                    </a:gridCol>
                    <a:gridCol w="1316165">
                      <a:extLst>
                        <a:ext uri="{9D8B030D-6E8A-4147-A177-3AD203B41FA5}">
                          <a16:colId xmlns:a16="http://schemas.microsoft.com/office/drawing/2014/main" val="1021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618" name="yt_table_11618_skip" descr="{&quot;rangeId&quot;:11,&quot;type&quot;:&quot;Option&quot;,&quot;drawing&quot;:[&quot;yt_shape_11615&quot;]}" title="H_56.1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37667745"/>
                  </p:ext>
                </p:extLst>
              </p:nvPr>
            </p:nvGraphicFramePr>
            <p:xfrm>
              <a:off x="540047" y="2441600"/>
              <a:ext cx="7954646" cy="712788"/>
            </p:xfrm>
            <a:graphic>
              <a:graphicData uri="http://schemas.openxmlformats.org/drawingml/2006/table">
                <a:tbl>
                  <a:tblPr/>
                  <a:tblGrid>
                    <a:gridCol w="2476945">
                      <a:extLst>
                        <a:ext uri="{9D8B030D-6E8A-4147-A177-3AD203B41FA5}">
                          <a16:colId xmlns:a16="http://schemas.microsoft.com/office/drawing/2014/main" val="10215"/>
                        </a:ext>
                      </a:extLst>
                    </a:gridCol>
                    <a:gridCol w="2137156">
                      <a:extLst>
                        <a:ext uri="{9D8B030D-6E8A-4147-A177-3AD203B41FA5}">
                          <a16:colId xmlns:a16="http://schemas.microsoft.com/office/drawing/2014/main" val="10216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217"/>
                        </a:ext>
                      </a:extLst>
                    </a:gridCol>
                    <a:gridCol w="1316165">
                      <a:extLst>
                        <a:ext uri="{9D8B030D-6E8A-4147-A177-3AD203B41FA5}">
                          <a16:colId xmlns:a16="http://schemas.microsoft.com/office/drawing/2014/main" val="10218"/>
                        </a:ext>
                      </a:extLst>
                    </a:gridCol>
                  </a:tblGrid>
                  <a:tr h="71278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20885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15954" r="-156125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04630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61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615" name="yt_shape_11615_skip" title="H_152.5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80073" y="2441600"/>
            <a:ext cx="1469734" cy="1936764"/>
            <a:chOff x="0" y="0"/>
            <a:chExt cx="1469734" cy="1936764"/>
          </a:xfrm>
        </p:grpSpPr>
        <p:pic>
          <p:nvPicPr>
            <p:cNvPr id="2" name="yt_image_11615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469734" cy="15407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17" name="yt_shape_11617"/>
            <p:cNvSpPr txBox="1"/>
            <p:nvPr/>
          </p:nvSpPr>
          <p:spPr>
            <a:xfrm>
              <a:off x="201586" y="157676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13D155C-B99A-89F8-3DE3-5AE39121EAEE}"/>
              </a:ext>
            </a:extLst>
          </p:cNvPr>
          <p:cNvSpPr txBox="1"/>
          <p:nvPr/>
        </p:nvSpPr>
        <p:spPr>
          <a:xfrm>
            <a:off x="7108082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9" name="yt_shape_11619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上一动点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38d7,isEnd"/>
              </a:rPr>
              <a:t>为射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的面积最大值为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点拨：过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_b56d1,isEnd"/>
              </a:rPr>
              <a:t>的垂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11623" name="yt_shape_11623"/>
          <p:cNvSpPr txBox="1"/>
          <p:nvPr/>
        </p:nvSpPr>
        <p:spPr>
          <a:xfrm>
            <a:off x="540000" y="4259647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620" name="yt_shape_11620" title="H_135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96965" y="2491930"/>
            <a:ext cx="1798068" cy="1717308"/>
            <a:chOff x="0" y="0"/>
            <a:chExt cx="1798068" cy="1717308"/>
          </a:xfrm>
        </p:grpSpPr>
        <p:pic>
          <p:nvPicPr>
            <p:cNvPr id="2" name="yt_image_11620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98068" cy="13213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22" name="yt_shape_11622"/>
            <p:cNvSpPr txBox="1"/>
            <p:nvPr/>
          </p:nvSpPr>
          <p:spPr>
            <a:xfrm>
              <a:off x="365753" y="13573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C310652-ABD0-8E7C-0862-52D66AB4E810}"/>
              </a:ext>
            </a:extLst>
          </p:cNvPr>
          <p:cNvSpPr txBox="1"/>
          <p:nvPr/>
        </p:nvSpPr>
        <p:spPr>
          <a:xfrm>
            <a:off x="7795471" y="1328682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4" name="yt_shape_11624"/>
          <p:cNvSpPr txBox="1"/>
          <p:nvPr/>
        </p:nvSpPr>
        <p:spPr>
          <a:xfrm>
            <a:off x="540119" y="900000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某广告公司设计一幅周长为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米的矩形广告牌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1bfe7"/>
              </a:rPr>
              <a:t>广告设计费为每平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设矩形一边长为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面积为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平方米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并写出自变量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矩形的一边长为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米，周长为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另一边长为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，其中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设计费能达到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能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当设计费为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24000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元时，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面积为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24000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平方米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时，设计费能达到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24000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2D7562C-5B86-51D2-3A08-C5578C2E9A30}"/>
              </a:ext>
            </a:extLst>
          </p:cNvPr>
          <p:cNvSpPr txBox="1"/>
          <p:nvPr/>
        </p:nvSpPr>
        <p:spPr>
          <a:xfrm>
            <a:off x="450108" y="2279658"/>
            <a:ext cx="6658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矩形的一边长为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米，周长为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8077AE6-DE65-1D6C-18E4-3C08B7453822}"/>
              </a:ext>
            </a:extLst>
          </p:cNvPr>
          <p:cNvSpPr txBox="1"/>
          <p:nvPr/>
        </p:nvSpPr>
        <p:spPr>
          <a:xfrm>
            <a:off x="450108" y="2755146"/>
            <a:ext cx="3686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另一边长为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90764EE-0AF9-C8C9-8719-7454B571C9A0}"/>
              </a:ext>
            </a:extLst>
          </p:cNvPr>
          <p:cNvSpPr txBox="1"/>
          <p:nvPr/>
        </p:nvSpPr>
        <p:spPr>
          <a:xfrm>
            <a:off x="450108" y="3230634"/>
            <a:ext cx="6280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，其中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A73C55B-D1FD-6BA3-51C7-919F3A37170E}"/>
              </a:ext>
            </a:extLst>
          </p:cNvPr>
          <p:cNvSpPr txBox="1"/>
          <p:nvPr/>
        </p:nvSpPr>
        <p:spPr>
          <a:xfrm>
            <a:off x="450108" y="4181610"/>
            <a:ext cx="5133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当设计费为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6DB24BA-AD09-76F9-A120-AF8B4F5E7956}"/>
              </a:ext>
            </a:extLst>
          </p:cNvPr>
          <p:cNvSpPr txBox="1"/>
          <p:nvPr/>
        </p:nvSpPr>
        <p:spPr>
          <a:xfrm>
            <a:off x="450108" y="4657098"/>
            <a:ext cx="520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平方米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AECD4D9-8325-2541-0B4A-5314B9FABAF2}"/>
              </a:ext>
            </a:extLst>
          </p:cNvPr>
          <p:cNvSpPr txBox="1"/>
          <p:nvPr/>
        </p:nvSpPr>
        <p:spPr>
          <a:xfrm>
            <a:off x="450108" y="5132586"/>
            <a:ext cx="5269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FB905A6-9777-FA22-B2F1-C2D8A6F59276}"/>
              </a:ext>
            </a:extLst>
          </p:cNvPr>
          <p:cNvSpPr txBox="1"/>
          <p:nvPr/>
        </p:nvSpPr>
        <p:spPr>
          <a:xfrm>
            <a:off x="450108" y="5608074"/>
            <a:ext cx="55156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时，设计费能达到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1298</Words>
  <Application>Microsoft Office PowerPoint</Application>
  <PresentationFormat>宽屏</PresentationFormat>
  <Paragraphs>131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4" baseType="lpstr">
      <vt:lpstr>,isEnd</vt:lpstr>
      <vt:lpstr>_⨹_1_02260</vt:lpstr>
      <vt:lpstr>_⨹_1_0dd60</vt:lpstr>
      <vt:lpstr>_⨹_1_241a7</vt:lpstr>
      <vt:lpstr>_⨹_1_2639d</vt:lpstr>
      <vt:lpstr>_⨹_1_39095</vt:lpstr>
      <vt:lpstr>_⨹_1_8fd04</vt:lpstr>
      <vt:lpstr>_⨹_1_a3fbe</vt:lpstr>
      <vt:lpstr>_⨹_1_b1845</vt:lpstr>
      <vt:lpstr>_⨹_2_538d7,isEnd</vt:lpstr>
      <vt:lpstr>_⨹_2_8cf43,isEnd</vt:lpstr>
      <vt:lpstr>_⨹_2_b56d1,isEnd</vt:lpstr>
      <vt:lpstr>_⨹_2_b7cb4,isEnd</vt:lpstr>
      <vt:lpstr>_⨹_20_1ccf7,isEnd</vt:lpstr>
      <vt:lpstr>_⨹_6_0e474</vt:lpstr>
      <vt:lpstr>_⨹_6_fe772</vt:lpstr>
      <vt:lpstr>_⨹_8_1bfe7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2024-04-26T08:51:16Z</dcterms:created>
  <dcterms:modified xsi:type="dcterms:W3CDTF">2024-04-28T06:32:28Z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