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10" r:id="rId5"/>
    <p:sldId id="305" r:id="rId6"/>
    <p:sldId id="317" r:id="rId7"/>
    <p:sldId id="318" r:id="rId8"/>
    <p:sldId id="306" r:id="rId9"/>
    <p:sldId id="313" r:id="rId10"/>
    <p:sldId id="314" r:id="rId11"/>
    <p:sldId id="308" r:id="rId12"/>
    <p:sldId id="320" r:id="rId13"/>
    <p:sldId id="321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33" d="100"/>
          <a:sy n="33" d="100"/>
        </p:scale>
        <p:origin x="1324" y="7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5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9" name="yt_shape_11449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二次函数与线段</a:t>
            </a:r>
          </a:p>
        </p:txBody>
      </p:sp>
      <p:sp>
        <p:nvSpPr>
          <p:cNvPr id="11450" name="yt_shape_11450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在抛物线上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0cfd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关于抛物线的对称轴对称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a9a9"/>
              </a:rPr>
              <a:t>的图象经过该二次函数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451" name="yt_image_11451" title="H_259.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56" y="2996952"/>
            <a:ext cx="2448272" cy="200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33823" title="H_25.973701">
            <a:extLst>
              <a:ext uri="{FF2B5EF4-FFF2-40B4-BE49-F238E27FC236}">
                <a16:creationId xmlns:a16="http://schemas.microsoft.com/office/drawing/2014/main" id="{ABA54016-E7F8-0768-078F-B605A53234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6" name="yt_shape_11496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995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5ac"/>
              </a:rPr>
              <a:t>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497" name="yt_image_11497" title="H_149.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5880" y="2780928"/>
            <a:ext cx="1815721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9" name="yt_shape_11499"/>
              <p:cNvSpPr txBox="1"/>
              <p:nvPr/>
            </p:nvSpPr>
            <p:spPr>
              <a:xfrm>
                <a:off x="540000" y="900000"/>
                <a:ext cx="8476679" cy="4490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求该抛物线的解析式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99" name="yt_shape_11499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76679" cy="4490909"/>
              </a:xfrm>
              <a:prstGeom prst="rect">
                <a:avLst/>
              </a:prstGeom>
              <a:blipFill>
                <a:blip r:embed="rId2"/>
                <a:stretch>
                  <a:fillRect l="-2230" t="-1223" r="-1223" b="-3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592FDBF-75BA-1EFA-0068-165C865EA45E}"/>
              </a:ext>
            </a:extLst>
          </p:cNvPr>
          <p:cNvSpPr txBox="1"/>
          <p:nvPr/>
        </p:nvSpPr>
        <p:spPr>
          <a:xfrm>
            <a:off x="449989" y="1328682"/>
            <a:ext cx="489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48C85A-24F3-852F-AD10-AA8B1910C7BC}"/>
              </a:ext>
            </a:extLst>
          </p:cNvPr>
          <p:cNvSpPr txBox="1"/>
          <p:nvPr/>
        </p:nvSpPr>
        <p:spPr>
          <a:xfrm>
            <a:off x="449989" y="1804170"/>
            <a:ext cx="2366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9E0B85-663F-2326-DF39-6FC749B2A918}"/>
              </a:ext>
            </a:extLst>
          </p:cNvPr>
          <p:cNvSpPr txBox="1"/>
          <p:nvPr/>
        </p:nvSpPr>
        <p:spPr>
          <a:xfrm>
            <a:off x="449989" y="2279658"/>
            <a:ext cx="8574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492355-5020-8FF8-A758-A6800464595E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259575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hangingPunct="0">
                  <a:lnSpc>
                    <a:spcPct val="129999"/>
                  </a:lnSpc>
                  <a:defRPr/>
                </a:pPr>
                <a:r>
                  <a:rPr kumimoji="0" lang="zh-CN" altLang="zh-CN" sz="12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+mn-cs"/>
                  </a:rPr>
                  <a:t>​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1+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cs typeface="+mn-cs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&amp;9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cs typeface="+mn-cs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kumimoji="0" lang="zh-CN" altLang="zh-CN" sz="12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2"/>
                  <a:ea typeface="宋体" pitchFamily="12"/>
                  <a:cs typeface="+mn-cs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492355-5020-8FF8-A758-A680046459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2595754" cy="1154189"/>
              </a:xfrm>
              <a:prstGeom prst="rect">
                <a:avLst/>
              </a:prstGeom>
              <a:blipFill>
                <a:blip r:embed="rId3"/>
                <a:stretch>
                  <a:fillRect l="-3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4B2336-B152-720B-8D33-0C24DDBDBBA0}"/>
                  </a:ext>
                </a:extLst>
              </p:cNvPr>
              <p:cNvSpPr txBox="1"/>
              <p:nvPr/>
            </p:nvSpPr>
            <p:spPr>
              <a:xfrm>
                <a:off x="449989" y="3815723"/>
                <a:ext cx="19930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}">
                <a:extLst>
                  <a:ext uri="{FF2B5EF4-FFF2-40B4-BE49-F238E27FC236}">
                    <a16:creationId xmlns:a16="http://schemas.microsoft.com/office/drawing/2014/main" id="{704B2336-B152-720B-8D33-0C24DDBDBB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5723"/>
                <a:ext cx="1993011" cy="1154189"/>
              </a:xfrm>
              <a:prstGeom prst="rect">
                <a:avLst/>
              </a:prstGeom>
              <a:blipFill>
                <a:blip r:embed="rId4"/>
                <a:stretch>
                  <a:fillRect l="-4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3C73826-E65A-71BF-53EC-B62150293E01}"/>
              </a:ext>
            </a:extLst>
          </p:cNvPr>
          <p:cNvSpPr txBox="1"/>
          <p:nvPr/>
        </p:nvSpPr>
        <p:spPr>
          <a:xfrm>
            <a:off x="449989" y="4876300"/>
            <a:ext cx="4963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497" title="H_149.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40416" y="1897210"/>
            <a:ext cx="1815721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04" name="yt_shape_11504"/>
              <p:cNvSpPr txBox="1"/>
              <p:nvPr/>
            </p:nvSpPr>
            <p:spPr>
              <a:xfrm>
                <a:off x="540000" y="900000"/>
                <a:ext cx="9602309" cy="82618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面积的最大值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并求此时点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得抛物线的解析式为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则顶点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易得直线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的取值范围为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CPA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时，即点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最大，最大值为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04" name="yt_shape_11504" descr="{&quot;rangeId&quot;:10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02309" cy="8261877"/>
              </a:xfrm>
              <a:prstGeom prst="rect">
                <a:avLst/>
              </a:prstGeom>
              <a:blipFill>
                <a:blip r:embed="rId2"/>
                <a:stretch>
                  <a:fillRect l="-1968" t="-664" r="-889" b="-1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FEA8A1-8407-61D0-A272-A22030D66258}"/>
              </a:ext>
            </a:extLst>
          </p:cNvPr>
          <p:cNvSpPr txBox="1"/>
          <p:nvPr/>
        </p:nvSpPr>
        <p:spPr>
          <a:xfrm>
            <a:off x="449989" y="132868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得抛物线的解析式为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521CFD-299F-E743-7D0B-480E4B43BE8C}"/>
              </a:ext>
            </a:extLst>
          </p:cNvPr>
          <p:cNvSpPr txBox="1"/>
          <p:nvPr/>
        </p:nvSpPr>
        <p:spPr>
          <a:xfrm>
            <a:off x="497614" y="1804170"/>
            <a:ext cx="456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5D4193-FC70-28DB-CEC9-CB66D6CD590D}"/>
              </a:ext>
            </a:extLst>
          </p:cNvPr>
          <p:cNvSpPr txBox="1"/>
          <p:nvPr/>
        </p:nvSpPr>
        <p:spPr>
          <a:xfrm>
            <a:off x="449989" y="2279658"/>
            <a:ext cx="451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则顶点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6D9956-72BE-97CA-0DE0-384353C41054}"/>
              </a:ext>
            </a:extLst>
          </p:cNvPr>
          <p:cNvSpPr txBox="1"/>
          <p:nvPr/>
        </p:nvSpPr>
        <p:spPr>
          <a:xfrm>
            <a:off x="449989" y="2755146"/>
            <a:ext cx="539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易得直线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E747C0-4254-2DAE-A55B-0BB06FE340CC}"/>
              </a:ext>
            </a:extLst>
          </p:cNvPr>
          <p:cNvSpPr txBox="1"/>
          <p:nvPr/>
        </p:nvSpPr>
        <p:spPr>
          <a:xfrm>
            <a:off x="449989" y="3230634"/>
            <a:ext cx="424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4690B0-58BF-BE62-1F9A-30667AE7C3C8}"/>
              </a:ext>
            </a:extLst>
          </p:cNvPr>
          <p:cNvSpPr txBox="1"/>
          <p:nvPr/>
        </p:nvSpPr>
        <p:spPr>
          <a:xfrm>
            <a:off x="449989" y="3706122"/>
            <a:ext cx="7404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1E9BE97-808A-EBCF-8192-D3C8936027E1}"/>
                  </a:ext>
                </a:extLst>
              </p:cNvPr>
              <p:cNvSpPr txBox="1"/>
              <p:nvPr/>
            </p:nvSpPr>
            <p:spPr>
              <a:xfrm>
                <a:off x="449989" y="4181610"/>
                <a:ext cx="3601783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轴交于点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1E9BE97-808A-EBCF-8192-D3C8936027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610"/>
                <a:ext cx="3601783" cy="727342"/>
              </a:xfrm>
              <a:prstGeom prst="rect">
                <a:avLst/>
              </a:prstGeom>
              <a:blipFill>
                <a:blip r:embed="rId3"/>
                <a:stretch>
                  <a:fillRect l="-2707" r="-2538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C1338E-8A17-357A-A8F2-3FE77478D9C5}"/>
                  </a:ext>
                </a:extLst>
              </p:cNvPr>
              <p:cNvSpPr txBox="1"/>
              <p:nvPr/>
            </p:nvSpPr>
            <p:spPr>
              <a:xfrm>
                <a:off x="449989" y="4815340"/>
                <a:ext cx="587730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C1338E-8A17-357A-A8F2-3FE77478D9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15340"/>
                <a:ext cx="5877306" cy="1154189"/>
              </a:xfrm>
              <a:prstGeom prst="rect">
                <a:avLst/>
              </a:prstGeom>
              <a:blipFill>
                <a:blip r:embed="rId4"/>
                <a:stretch>
                  <a:fillRect l="-1660" r="-1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0688FD1-9C6D-9B56-A9B3-A1B9FD87BB70}"/>
                  </a:ext>
                </a:extLst>
              </p:cNvPr>
              <p:cNvSpPr txBox="1"/>
              <p:nvPr/>
            </p:nvSpPr>
            <p:spPr>
              <a:xfrm>
                <a:off x="449989" y="5875917"/>
                <a:ext cx="5133722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在线段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上，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0688FD1-9C6D-9B56-A9B3-A1B9FD87BB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75917"/>
                <a:ext cx="5133722" cy="727342"/>
              </a:xfrm>
              <a:prstGeom prst="rect">
                <a:avLst/>
              </a:prstGeom>
              <a:blipFill>
                <a:blip r:embed="rId5"/>
                <a:stretch>
                  <a:fillRect l="-1900" r="-1781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1497" title="H_149.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16609" y="1897782"/>
            <a:ext cx="1815721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58948A3-533E-4FE1-4D47-9472558C4958}"/>
              </a:ext>
            </a:extLst>
          </p:cNvPr>
          <p:cNvSpPr txBox="1"/>
          <p:nvPr/>
        </p:nvSpPr>
        <p:spPr>
          <a:xfrm>
            <a:off x="508889" y="1556792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94919D-DA71-61F1-E98D-026E5047127F}"/>
              </a:ext>
            </a:extLst>
          </p:cNvPr>
          <p:cNvSpPr txBox="1"/>
          <p:nvPr/>
        </p:nvSpPr>
        <p:spPr>
          <a:xfrm>
            <a:off x="508889" y="2032280"/>
            <a:ext cx="36495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CPQ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CPA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0928EC-26E8-AE34-EDEC-F7C1B1A394CB}"/>
                  </a:ext>
                </a:extLst>
              </p:cNvPr>
              <p:cNvSpPr txBox="1"/>
              <p:nvPr/>
            </p:nvSpPr>
            <p:spPr>
              <a:xfrm>
                <a:off x="508889" y="2507768"/>
                <a:ext cx="9689529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0928EC-26E8-AE34-EDEC-F7C1B1A394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889" y="2507768"/>
                <a:ext cx="9689529" cy="768300"/>
              </a:xfrm>
              <a:prstGeom prst="rect">
                <a:avLst/>
              </a:prstGeom>
              <a:blipFill>
                <a:blip r:embed="rId2"/>
                <a:stretch>
                  <a:fillRect l="-943" r="-94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7F96F96-3C51-1C97-5A32-918E605F5641}"/>
              </a:ext>
            </a:extLst>
          </p:cNvPr>
          <p:cNvSpPr txBox="1"/>
          <p:nvPr/>
        </p:nvSpPr>
        <p:spPr>
          <a:xfrm>
            <a:off x="508889" y="3182455"/>
            <a:ext cx="665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时，即点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FAE314-3927-FD9C-5606-3E4F01386203}"/>
              </a:ext>
            </a:extLst>
          </p:cNvPr>
          <p:cNvSpPr txBox="1"/>
          <p:nvPr/>
        </p:nvSpPr>
        <p:spPr>
          <a:xfrm>
            <a:off x="556514" y="3657943"/>
            <a:ext cx="33661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CPQ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504"/>
              <p:cNvSpPr txBox="1"/>
              <p:nvPr/>
            </p:nvSpPr>
            <p:spPr>
              <a:xfrm>
                <a:off x="551384" y="980728"/>
                <a:ext cx="9602309" cy="82618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面积的最大值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并求此时点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得抛物线的解析式为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则顶点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易得直线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的取值范围为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CPA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时，即点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最大，最大值为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7" name="yt_shape_115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980728"/>
                <a:ext cx="9602309" cy="8261877"/>
              </a:xfrm>
              <a:prstGeom prst="rect">
                <a:avLst/>
              </a:prstGeom>
              <a:blipFill>
                <a:blip r:embed="rId3"/>
                <a:stretch>
                  <a:fillRect l="-1904" t="-664" r="-888" b="-1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1497" title="H_149.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35337" y="1535336"/>
            <a:ext cx="1815721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98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53" name="yt_shape_11453"/>
              <p:cNvSpPr txBox="1"/>
              <p:nvPr/>
            </p:nvSpPr>
            <p:spPr>
              <a:xfrm>
                <a:off x="540000" y="900000"/>
                <a:ext cx="9872896" cy="4860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求二次函数与一次函数的解析式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对称轴是直线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关于对称轴对称，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二次函数解析式是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，一次函数解析式是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53" name="yt_shape_11453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72896" cy="4860370"/>
              </a:xfrm>
              <a:prstGeom prst="rect">
                <a:avLst/>
              </a:prstGeom>
              <a:blipFill>
                <a:blip r:embed="rId2"/>
                <a:stretch>
                  <a:fillRect l="-1915" t="-1129" r="-926" b="-2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3071E0F-B866-F7A7-E176-22B044AD6FAF}"/>
              </a:ext>
            </a:extLst>
          </p:cNvPr>
          <p:cNvSpPr txBox="1"/>
          <p:nvPr/>
        </p:nvSpPr>
        <p:spPr>
          <a:xfrm>
            <a:off x="449989" y="1328682"/>
            <a:ext cx="773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1230A8-DCC7-A462-D0A8-B6514E01C0A6}"/>
              </a:ext>
            </a:extLst>
          </p:cNvPr>
          <p:cNvSpPr txBox="1"/>
          <p:nvPr/>
        </p:nvSpPr>
        <p:spPr>
          <a:xfrm>
            <a:off x="449989" y="1804170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7C2001-A760-2DE9-DF94-5E0EFF5B4A56}"/>
              </a:ext>
            </a:extLst>
          </p:cNvPr>
          <p:cNvSpPr txBox="1"/>
          <p:nvPr/>
        </p:nvSpPr>
        <p:spPr>
          <a:xfrm>
            <a:off x="449989" y="2279658"/>
            <a:ext cx="596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732F2A-3398-200D-3823-86F81755D53C}"/>
              </a:ext>
            </a:extLst>
          </p:cNvPr>
          <p:cNvSpPr txBox="1"/>
          <p:nvPr/>
        </p:nvSpPr>
        <p:spPr>
          <a:xfrm>
            <a:off x="449989" y="2755146"/>
            <a:ext cx="9957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对称轴是直线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关于对称轴对称，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E62DFB-B50F-3387-A2A8-042958A62DB8}"/>
              </a:ext>
            </a:extLst>
          </p:cNvPr>
          <p:cNvSpPr txBox="1"/>
          <p:nvPr/>
        </p:nvSpPr>
        <p:spPr>
          <a:xfrm>
            <a:off x="449989" y="3230634"/>
            <a:ext cx="707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F9EAB21-7CF0-2C29-4AB4-28F747F6DE0E}"/>
                  </a:ext>
                </a:extLst>
              </p:cNvPr>
              <p:cNvSpPr txBox="1"/>
              <p:nvPr/>
            </p:nvSpPr>
            <p:spPr>
              <a:xfrm>
                <a:off x="449989" y="3706122"/>
                <a:ext cx="461632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6}">
                <a:extLst>
                  <a:ext uri="{FF2B5EF4-FFF2-40B4-BE49-F238E27FC236}">
                    <a16:creationId xmlns:a16="http://schemas.microsoft.com/office/drawing/2014/main" id="{7F9EAB21-7CF0-2C29-4AB4-28F747F6DE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122"/>
                <a:ext cx="4616323" cy="1154189"/>
              </a:xfrm>
              <a:prstGeom prst="rect">
                <a:avLst/>
              </a:prstGeom>
              <a:blipFill>
                <a:blip r:embed="rId3"/>
                <a:stretch>
                  <a:fillRect l="-2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E312066-F6D8-DD50-4E6E-03D9082E7DB0}"/>
              </a:ext>
            </a:extLst>
          </p:cNvPr>
          <p:cNvSpPr txBox="1"/>
          <p:nvPr/>
        </p:nvSpPr>
        <p:spPr>
          <a:xfrm>
            <a:off x="449989" y="4766699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13A7C9-39BE-68E4-7051-DFA6245C9AE2}"/>
              </a:ext>
            </a:extLst>
          </p:cNvPr>
          <p:cNvSpPr txBox="1"/>
          <p:nvPr/>
        </p:nvSpPr>
        <p:spPr>
          <a:xfrm>
            <a:off x="449989" y="5242187"/>
            <a:ext cx="9660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二次函数解析式是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，一次函数解析式是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451" title="H_259.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14115" y="839919"/>
            <a:ext cx="2448272" cy="200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6" name="yt_shape_11456"/>
          <p:cNvSpPr txBox="1"/>
          <p:nvPr/>
        </p:nvSpPr>
        <p:spPr>
          <a:xfrm>
            <a:off x="540000" y="900000"/>
            <a:ext cx="87976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在对称轴上求作一点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58" name="yt_shape_11458"/>
          <p:cNvSpPr txBox="1"/>
          <p:nvPr/>
        </p:nvSpPr>
        <p:spPr>
          <a:xfrm>
            <a:off x="540000" y="1531667"/>
            <a:ext cx="1924758" cy="16208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000" b="0" i="0" u="none" spc="-900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en-US" altLang="zh-CN" sz="9000" b="0" i="0" u="none" spc="12759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</a:p>
        </p:txBody>
      </p:sp>
      <p:sp>
        <p:nvSpPr>
          <p:cNvPr id="11460" name="yt_shape_11460"/>
          <p:cNvSpPr txBox="1"/>
          <p:nvPr/>
        </p:nvSpPr>
        <p:spPr>
          <a:xfrm>
            <a:off x="607157" y="1543787"/>
            <a:ext cx="758861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的交点即为点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坐标是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27E173-7B33-4F5E-EC53-135A46CA3A05}"/>
              </a:ext>
            </a:extLst>
          </p:cNvPr>
          <p:cNvSpPr txBox="1"/>
          <p:nvPr/>
        </p:nvSpPr>
        <p:spPr>
          <a:xfrm>
            <a:off x="517146" y="1496981"/>
            <a:ext cx="7695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CEDC86-F218-914B-D078-28E3D21D3CAC}"/>
              </a:ext>
            </a:extLst>
          </p:cNvPr>
          <p:cNvSpPr txBox="1"/>
          <p:nvPr/>
        </p:nvSpPr>
        <p:spPr>
          <a:xfrm>
            <a:off x="517146" y="1972469"/>
            <a:ext cx="5882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的交点即为点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632328-0769-33D2-E09D-1A85F5F1D174}"/>
              </a:ext>
            </a:extLst>
          </p:cNvPr>
          <p:cNvSpPr txBox="1"/>
          <p:nvPr/>
        </p:nvSpPr>
        <p:spPr>
          <a:xfrm>
            <a:off x="517146" y="2447958"/>
            <a:ext cx="650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27E40A-BC7A-CCA4-D57A-4C3E98F8FA6A}"/>
              </a:ext>
            </a:extLst>
          </p:cNvPr>
          <p:cNvSpPr txBox="1"/>
          <p:nvPr/>
        </p:nvSpPr>
        <p:spPr>
          <a:xfrm>
            <a:off x="517146" y="2923445"/>
            <a:ext cx="358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1457" title="H_141.6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5441" y="3284984"/>
            <a:ext cx="1905714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1451" title="H_259.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14115" y="839919"/>
            <a:ext cx="2448272" cy="200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1" name="yt_shape_11461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自贡市中考节选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3644"/>
              </a:rPr>
              <a:t>（－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图象经过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4083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62" name="yt_image_11462" title="H_341.5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447866"/>
            <a:ext cx="2986568" cy="2477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DFA36CF-370F-3013-88E9-DECC38A0C396}"/>
              </a:ext>
            </a:extLst>
          </p:cNvPr>
          <p:cNvSpPr txBox="1"/>
          <p:nvPr/>
        </p:nvSpPr>
        <p:spPr>
          <a:xfrm>
            <a:off x="370630" y="3111081"/>
            <a:ext cx="396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E2E20B-CEBB-AAC4-6694-EF9812F7F7E7}"/>
              </a:ext>
            </a:extLst>
          </p:cNvPr>
          <p:cNvSpPr txBox="1"/>
          <p:nvPr/>
        </p:nvSpPr>
        <p:spPr>
          <a:xfrm>
            <a:off x="370630" y="3586569"/>
            <a:ext cx="1519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E23D64-6DDB-6C44-1D95-4B6A412FCF9C}"/>
              </a:ext>
            </a:extLst>
          </p:cNvPr>
          <p:cNvSpPr txBox="1"/>
          <p:nvPr/>
        </p:nvSpPr>
        <p:spPr>
          <a:xfrm>
            <a:off x="370630" y="4062057"/>
            <a:ext cx="337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5F8FA3-11EB-E717-7F57-CB194421C122}"/>
              </a:ext>
            </a:extLst>
          </p:cNvPr>
          <p:cNvSpPr txBox="1"/>
          <p:nvPr/>
        </p:nvSpPr>
        <p:spPr>
          <a:xfrm>
            <a:off x="370630" y="4537545"/>
            <a:ext cx="2572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674AE0-4CBA-B85E-5441-A97DE1CD7F9E}"/>
              </a:ext>
            </a:extLst>
          </p:cNvPr>
          <p:cNvSpPr txBox="1"/>
          <p:nvPr/>
        </p:nvSpPr>
        <p:spPr>
          <a:xfrm>
            <a:off x="370630" y="5013033"/>
            <a:ext cx="4188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352" y="2516580"/>
            <a:ext cx="40014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两点的坐标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64" name="yt_shape_11464"/>
              <p:cNvSpPr txBox="1"/>
              <p:nvPr/>
            </p:nvSpPr>
            <p:spPr>
              <a:xfrm>
                <a:off x="540000" y="-1188232"/>
                <a:ext cx="5571975" cy="53739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求抛物线的解析式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三点坐标代入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1464" name="yt_shape_114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-1188232"/>
                <a:ext cx="5571975" cy="5373907"/>
              </a:xfrm>
              <a:prstGeom prst="rect">
                <a:avLst/>
              </a:prstGeom>
              <a:blipFill>
                <a:blip r:embed="rId2"/>
                <a:stretch>
                  <a:fillRect l="-3392" t="-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D316CCE-E582-2751-8C12-AC7BAE5920F2}"/>
              </a:ext>
            </a:extLst>
          </p:cNvPr>
          <p:cNvSpPr txBox="1"/>
          <p:nvPr/>
        </p:nvSpPr>
        <p:spPr>
          <a:xfrm>
            <a:off x="449989" y="2093378"/>
            <a:ext cx="515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三点坐标代入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EC2164B-7321-A79E-9073-237D6DEA431D}"/>
                  </a:ext>
                </a:extLst>
              </p:cNvPr>
              <p:cNvSpPr txBox="1"/>
              <p:nvPr/>
            </p:nvSpPr>
            <p:spPr>
              <a:xfrm>
                <a:off x="497614" y="2568866"/>
                <a:ext cx="565054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EC2164B-7321-A79E-9073-237D6DEA4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568866"/>
                <a:ext cx="5650547" cy="1611643"/>
              </a:xfrm>
              <a:prstGeom prst="rect">
                <a:avLst/>
              </a:prstGeom>
              <a:blipFill>
                <a:blip r:embed="rId3"/>
                <a:stretch>
                  <a:fillRect l="-1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1462" title="H_341.5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4232" y="1330174"/>
            <a:ext cx="2986568" cy="2477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2024D9-07C1-C6D9-99B9-F6D160BDA44D}"/>
                  </a:ext>
                </a:extLst>
              </p:cNvPr>
              <p:cNvSpPr txBox="1"/>
              <p:nvPr/>
            </p:nvSpPr>
            <p:spPr>
              <a:xfrm>
                <a:off x="540000" y="4145113"/>
                <a:ext cx="227647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2024D9-07C1-C6D9-99B9-F6D160BDA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5113"/>
                <a:ext cx="2276476" cy="1611643"/>
              </a:xfrm>
              <a:prstGeom prst="rect">
                <a:avLst/>
              </a:prstGeom>
              <a:blipFill>
                <a:blip r:embed="rId5"/>
                <a:stretch>
                  <a:fillRect l="-4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04AFEC19-4A81-F6C6-9FC1-06BE187AA992}"/>
              </a:ext>
            </a:extLst>
          </p:cNvPr>
          <p:cNvSpPr txBox="1"/>
          <p:nvPr/>
        </p:nvSpPr>
        <p:spPr>
          <a:xfrm>
            <a:off x="540000" y="5663144"/>
            <a:ext cx="496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69" name="yt_shape_11469"/>
              <p:cNvSpPr txBox="1"/>
              <p:nvPr/>
            </p:nvSpPr>
            <p:spPr>
              <a:xfrm>
                <a:off x="479495" y="-1354624"/>
                <a:ext cx="11492915" cy="29216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下方的抛物线上的一个动点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c340"/>
                  </a:rPr>
                  <a:t>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值最大时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469" name="yt_shape_114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95" y="-1354624"/>
                <a:ext cx="11492915" cy="2921634"/>
              </a:xfrm>
              <a:prstGeom prst="rect">
                <a:avLst/>
              </a:prstGeom>
              <a:blipFill>
                <a:blip r:embed="rId2"/>
                <a:stretch>
                  <a:fillRect l="-1645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73" name="yt_shape_11473"/>
          <p:cNvSpPr txBox="1"/>
          <p:nvPr/>
        </p:nvSpPr>
        <p:spPr>
          <a:xfrm>
            <a:off x="479376" y="1769334"/>
            <a:ext cx="1982659" cy="18280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150" b="0" i="0" u="none" spc="-10150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  <a:r>
              <a:rPr lang="en-US" altLang="zh-CN" sz="10150" b="0" i="0" u="none" spc="12923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</a:p>
        </p:txBody>
      </p:sp>
      <p:pic>
        <p:nvPicPr>
          <p:cNvPr id="11472" name="yt_image_11472" title="H_159.3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5776" y="1586650"/>
            <a:ext cx="1961420" cy="202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475"/>
              <p:cNvSpPr txBox="1"/>
              <p:nvPr/>
            </p:nvSpPr>
            <p:spPr>
              <a:xfrm>
                <a:off x="569387" y="1531590"/>
                <a:ext cx="11492915" cy="57996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为等腰直角三角形，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取得最大值时，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取得最大值，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易得直线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66be5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取得最大值，最大值为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取得最大值，最大值为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14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531590"/>
                <a:ext cx="11492915" cy="5799601"/>
              </a:xfrm>
              <a:prstGeom prst="rect">
                <a:avLst/>
              </a:prstGeom>
              <a:blipFill>
                <a:blip r:embed="rId4"/>
                <a:stretch>
                  <a:fillRect l="-1591" t="-840" b="-2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7A0B4F3-C6B9-1BAC-2527-689E0A5C3A4D}"/>
              </a:ext>
            </a:extLst>
          </p:cNvPr>
          <p:cNvSpPr txBox="1"/>
          <p:nvPr/>
        </p:nvSpPr>
        <p:spPr>
          <a:xfrm>
            <a:off x="479376" y="1484784"/>
            <a:ext cx="772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523C30-25E6-7B8C-6954-3006035137E2}"/>
              </a:ext>
            </a:extLst>
          </p:cNvPr>
          <p:cNvSpPr txBox="1"/>
          <p:nvPr/>
        </p:nvSpPr>
        <p:spPr>
          <a:xfrm>
            <a:off x="479376" y="1960272"/>
            <a:ext cx="5763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2C1F19F-7FF8-5E41-CB2D-D980D9D7F751}"/>
                  </a:ext>
                </a:extLst>
              </p:cNvPr>
              <p:cNvSpPr txBox="1"/>
              <p:nvPr/>
            </p:nvSpPr>
            <p:spPr>
              <a:xfrm>
                <a:off x="479376" y="2435760"/>
                <a:ext cx="642537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为等腰直角三角形，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2C1F19F-7FF8-5E41-CB2D-D980D9D7F7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435760"/>
                <a:ext cx="6425374" cy="851231"/>
              </a:xfrm>
              <a:prstGeom prst="rect">
                <a:avLst/>
              </a:prstGeom>
              <a:blipFill>
                <a:blip r:embed="rId5"/>
                <a:stretch>
                  <a:fillRect l="-1518" r="-1423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26290DE-7DE9-EB2D-DEE8-6F1D54C9ACA5}"/>
              </a:ext>
            </a:extLst>
          </p:cNvPr>
          <p:cNvSpPr txBox="1"/>
          <p:nvPr/>
        </p:nvSpPr>
        <p:spPr>
          <a:xfrm>
            <a:off x="479376" y="3193379"/>
            <a:ext cx="572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取得最大值时，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取得最大值，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EC99DB-4E7D-F85C-D7F1-DC51BCFE079A}"/>
              </a:ext>
            </a:extLst>
          </p:cNvPr>
          <p:cNvSpPr txBox="1"/>
          <p:nvPr/>
        </p:nvSpPr>
        <p:spPr>
          <a:xfrm>
            <a:off x="479376" y="3668867"/>
            <a:ext cx="493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易得直线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A60FB6-DFE6-EA3B-C708-8E6A6EC013DA}"/>
              </a:ext>
            </a:extLst>
          </p:cNvPr>
          <p:cNvSpPr txBox="1"/>
          <p:nvPr/>
        </p:nvSpPr>
        <p:spPr>
          <a:xfrm>
            <a:off x="479376" y="4144355"/>
            <a:ext cx="11235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66be5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4122752-C411-F437-3E9D-6B34ECE60A16}"/>
              </a:ext>
            </a:extLst>
          </p:cNvPr>
          <p:cNvSpPr txBox="1"/>
          <p:nvPr/>
        </p:nvSpPr>
        <p:spPr>
          <a:xfrm>
            <a:off x="479376" y="4619843"/>
            <a:ext cx="453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2377A6-DE4D-CB91-0170-F45CC7A05DE4}"/>
              </a:ext>
            </a:extLst>
          </p:cNvPr>
          <p:cNvSpPr txBox="1"/>
          <p:nvPr/>
        </p:nvSpPr>
        <p:spPr>
          <a:xfrm>
            <a:off x="479376" y="5095331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09739AC-70C5-B96D-BEF9-117CAB87271F}"/>
              </a:ext>
            </a:extLst>
          </p:cNvPr>
          <p:cNvSpPr txBox="1"/>
          <p:nvPr/>
        </p:nvSpPr>
        <p:spPr>
          <a:xfrm>
            <a:off x="2146251" y="5137656"/>
            <a:ext cx="605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取得最大值，最大值为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B573C48-9425-482B-E88B-735B1DC3FD88}"/>
                  </a:ext>
                </a:extLst>
              </p:cNvPr>
              <p:cNvSpPr txBox="1"/>
              <p:nvPr/>
            </p:nvSpPr>
            <p:spPr>
              <a:xfrm>
                <a:off x="479376" y="5455558"/>
                <a:ext cx="6392164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此时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取得最大值，最大值为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B573C48-9425-482B-E88B-735B1DC3F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455558"/>
                <a:ext cx="6392164" cy="851230"/>
              </a:xfrm>
              <a:prstGeom prst="rect">
                <a:avLst/>
              </a:prstGeom>
              <a:blipFill>
                <a:blip r:embed="rId6"/>
                <a:stretch>
                  <a:fillRect l="-1527" r="-1527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3873334B-CACB-E53A-A831-FBA0E162136F}"/>
              </a:ext>
            </a:extLst>
          </p:cNvPr>
          <p:cNvSpPr txBox="1"/>
          <p:nvPr/>
        </p:nvSpPr>
        <p:spPr>
          <a:xfrm>
            <a:off x="479376" y="6213176"/>
            <a:ext cx="358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7" name="yt_shape_11477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二次函数与图形面积</a:t>
            </a:r>
          </a:p>
        </p:txBody>
      </p:sp>
      <p:sp>
        <p:nvSpPr>
          <p:cNvPr id="11478" name="yt_shape_11478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潍坊市中考改编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64ed"/>
              </a:rPr>
              <a:t>（－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869c"/>
              </a:rPr>
              <a:t>与抛物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线的对称轴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3" name="yt_shape_1714121733946" title="H_25.973701">
            <a:extLst>
              <a:ext uri="{FF2B5EF4-FFF2-40B4-BE49-F238E27FC236}">
                <a16:creationId xmlns:a16="http://schemas.microsoft.com/office/drawing/2014/main" id="{0963794F-94FD-0143-6A10-2D28E9F690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pic>
        <p:nvPicPr>
          <p:cNvPr id="5" name="yt_image_1147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95285" y="2492896"/>
            <a:ext cx="2296715" cy="292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481"/>
              <p:cNvSpPr txBox="1"/>
              <p:nvPr/>
            </p:nvSpPr>
            <p:spPr>
              <a:xfrm>
                <a:off x="540000" y="2852700"/>
                <a:ext cx="6027099" cy="34369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求抛物线的解析式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>
          <p:sp>
            <p:nvSpPr>
              <p:cNvPr id="6" name="yt_shape_114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2700"/>
                <a:ext cx="6027099" cy="3436967"/>
              </a:xfrm>
              <a:prstGeom prst="rect">
                <a:avLst/>
              </a:prstGeom>
              <a:blipFill>
                <a:blip r:embed="rId4"/>
                <a:stretch>
                  <a:fillRect l="-3138" t="-1596" b="-1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C46E476-6F6D-15DC-E94D-A875295CE9D3}"/>
                  </a:ext>
                </a:extLst>
              </p:cNvPr>
              <p:cNvSpPr txBox="1"/>
              <p:nvPr/>
            </p:nvSpPr>
            <p:spPr>
              <a:xfrm>
                <a:off x="449989" y="3281382"/>
                <a:ext cx="614889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由题意，可得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C46E476-6F6D-15DC-E94D-A875295CE9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1382"/>
                <a:ext cx="6148895" cy="1154189"/>
              </a:xfrm>
              <a:prstGeom prst="rect">
                <a:avLst/>
              </a:prstGeom>
              <a:blipFill>
                <a:blip r:embed="rId5"/>
                <a:stretch>
                  <a:fillRect l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88FB755-9447-466F-36E8-1974AA58269E}"/>
                  </a:ext>
                </a:extLst>
              </p:cNvPr>
              <p:cNvSpPr txBox="1"/>
              <p:nvPr/>
            </p:nvSpPr>
            <p:spPr>
              <a:xfrm>
                <a:off x="449989" y="4341959"/>
                <a:ext cx="223189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88FB755-9447-466F-36E8-1974AA5826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1959"/>
                <a:ext cx="2231898" cy="1328560"/>
              </a:xfrm>
              <a:prstGeom prst="rect">
                <a:avLst/>
              </a:prstGeom>
              <a:blipFill>
                <a:blip r:embed="rId6"/>
                <a:stretch>
                  <a:fillRect l="-4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8187C0-8A87-5F9E-1F52-FE5D9849B8CD}"/>
                  </a:ext>
                </a:extLst>
              </p:cNvPr>
              <p:cNvSpPr txBox="1"/>
              <p:nvPr/>
            </p:nvSpPr>
            <p:spPr>
              <a:xfrm>
                <a:off x="449989" y="5576907"/>
                <a:ext cx="54442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8187C0-8A87-5F9E-1F52-FE5D9849B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6907"/>
                <a:ext cx="5444236" cy="726326"/>
              </a:xfrm>
              <a:prstGeom prst="rect">
                <a:avLst/>
              </a:prstGeom>
              <a:blipFill>
                <a:blip r:embed="rId7"/>
                <a:stretch>
                  <a:fillRect l="-1792" r="-179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000" y="900000"/>
            <a:ext cx="32925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87" name="yt_shape_11487"/>
              <p:cNvSpPr txBox="1"/>
              <p:nvPr/>
            </p:nvSpPr>
            <p:spPr>
              <a:xfrm>
                <a:off x="540000" y="1379303"/>
                <a:ext cx="5052665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87" name="yt_shape_11487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052665" cy="2559419"/>
              </a:xfrm>
              <a:prstGeom prst="rect">
                <a:avLst/>
              </a:prstGeom>
              <a:blipFill>
                <a:blip r:embed="rId2"/>
                <a:stretch>
                  <a:fillRect l="-3744" t="-1905" r="-2778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E008BC-C118-E4DE-8982-6F0BA5710B30}"/>
              </a:ext>
            </a:extLst>
          </p:cNvPr>
          <p:cNvSpPr txBox="1"/>
          <p:nvPr/>
        </p:nvSpPr>
        <p:spPr>
          <a:xfrm>
            <a:off x="449989" y="1332497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D04482-55E3-AA70-468B-60E435140AF0}"/>
              </a:ext>
            </a:extLst>
          </p:cNvPr>
          <p:cNvSpPr txBox="1"/>
          <p:nvPr/>
        </p:nvSpPr>
        <p:spPr>
          <a:xfrm>
            <a:off x="449989" y="1807985"/>
            <a:ext cx="207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95B2A3-99E4-382C-C671-6BF150F10DC6}"/>
              </a:ext>
            </a:extLst>
          </p:cNvPr>
          <p:cNvSpPr txBox="1"/>
          <p:nvPr/>
        </p:nvSpPr>
        <p:spPr>
          <a:xfrm>
            <a:off x="449989" y="2283473"/>
            <a:ext cx="439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AD1056-17DC-1BD1-096D-BB860AD253D9}"/>
              </a:ext>
            </a:extLst>
          </p:cNvPr>
          <p:cNvSpPr txBox="1"/>
          <p:nvPr/>
        </p:nvSpPr>
        <p:spPr>
          <a:xfrm>
            <a:off x="449989" y="2758961"/>
            <a:ext cx="186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2143E1-C967-6D14-9C50-055FFB5FA995}"/>
                  </a:ext>
                </a:extLst>
              </p:cNvPr>
              <p:cNvSpPr txBox="1"/>
              <p:nvPr/>
            </p:nvSpPr>
            <p:spPr>
              <a:xfrm>
                <a:off x="449989" y="3234449"/>
                <a:ext cx="51838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, 'mathAnswerShape': 1}">
                <a:extLst>
                  <a:ext uri="{FF2B5EF4-FFF2-40B4-BE49-F238E27FC236}">
                    <a16:creationId xmlns:a16="http://schemas.microsoft.com/office/drawing/2014/main" id="{E72143E1-C967-6D14-9C50-055FFB5FA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4449"/>
                <a:ext cx="5183886" cy="726326"/>
              </a:xfrm>
              <a:prstGeom prst="rect">
                <a:avLst/>
              </a:prstGeom>
              <a:blipFill>
                <a:blip r:embed="rId3"/>
                <a:stretch>
                  <a:fillRect l="-1882" r="-188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147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1194029"/>
            <a:ext cx="2296715" cy="292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9" name="yt_shape_11489"/>
              <p:cNvSpPr txBox="1"/>
              <p:nvPr/>
            </p:nvSpPr>
            <p:spPr>
              <a:xfrm>
                <a:off x="540119" y="900000"/>
                <a:ext cx="11492915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是第一象限内抛物线上的动点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9568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489" name="yt_shape_11489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92" name="yt_shape_11492"/>
          <p:cNvSpPr txBox="1"/>
          <p:nvPr/>
        </p:nvSpPr>
        <p:spPr>
          <a:xfrm>
            <a:off x="540000" y="2213712"/>
            <a:ext cx="2122761" cy="2125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800" b="0" i="0" u="none" spc="-11800">
                <a:solidFill>
                  <a:srgbClr val="1EE3CF"/>
                </a:solidFill>
                <a:effectLst/>
                <a:latin typeface="Times New Roman" pitchFamily="118"/>
                <a:ea typeface="宋体" pitchFamily="118"/>
              </a:rPr>
              <a:t> </a:t>
            </a:r>
            <a:r>
              <a:rPr lang="en-US" altLang="zh-CN" sz="11800" b="0" i="0" u="none" spc="13603">
                <a:solidFill>
                  <a:srgbClr val="1EE3CF"/>
                </a:solidFill>
                <a:effectLst/>
                <a:latin typeface="Times New Roman" pitchFamily="118"/>
                <a:ea typeface="宋体" pitchFamily="118"/>
              </a:rPr>
              <a:t> </a:t>
            </a:r>
          </a:p>
        </p:txBody>
      </p:sp>
      <p:pic>
        <p:nvPicPr>
          <p:cNvPr id="11491" name="yt_image_1149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6351" y="3015200"/>
            <a:ext cx="2101743" cy="23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E98C62D-62AE-5A7B-B350-BB1F9755E495}"/>
              </a:ext>
            </a:extLst>
          </p:cNvPr>
          <p:cNvSpPr txBox="1"/>
          <p:nvPr/>
        </p:nvSpPr>
        <p:spPr>
          <a:xfrm>
            <a:off x="463180" y="2034260"/>
            <a:ext cx="1117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可求得直线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c02f7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ECCACB-51EA-6FC6-D303-594D28226563}"/>
              </a:ext>
            </a:extLst>
          </p:cNvPr>
          <p:cNvSpPr txBox="1"/>
          <p:nvPr/>
        </p:nvSpPr>
        <p:spPr>
          <a:xfrm>
            <a:off x="463180" y="2509748"/>
            <a:ext cx="618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009B70C-FAD4-D972-B5B4-3417C2FAD784}"/>
                  </a:ext>
                </a:extLst>
              </p:cNvPr>
              <p:cNvSpPr txBox="1"/>
              <p:nvPr/>
            </p:nvSpPr>
            <p:spPr>
              <a:xfrm>
                <a:off x="463180" y="2985236"/>
                <a:ext cx="68983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009B70C-FAD4-D972-B5B4-3417C2FAD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80" y="2985236"/>
                <a:ext cx="6898387" cy="765061"/>
              </a:xfrm>
              <a:prstGeom prst="rect">
                <a:avLst/>
              </a:prstGeom>
              <a:blipFill>
                <a:blip r:embed="rId4"/>
                <a:stretch>
                  <a:fillRect l="-1413" r="-132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91E4DA-5A77-5E16-44C6-12FBC83D53A3}"/>
                  </a:ext>
                </a:extLst>
              </p:cNvPr>
              <p:cNvSpPr txBox="1"/>
              <p:nvPr/>
            </p:nvSpPr>
            <p:spPr>
              <a:xfrm>
                <a:off x="463180" y="3656685"/>
                <a:ext cx="26835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91E4DA-5A77-5E16-44C6-12FBC83D53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80" y="3656685"/>
                <a:ext cx="2683574" cy="765061"/>
              </a:xfrm>
              <a:prstGeom prst="rect">
                <a:avLst/>
              </a:prstGeom>
              <a:blipFill>
                <a:blip r:embed="rId5"/>
                <a:stretch>
                  <a:fillRect l="-3636" r="-363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FF510D9-AFD0-974C-0415-6362F364E921}"/>
                  </a:ext>
                </a:extLst>
              </p:cNvPr>
              <p:cNvSpPr txBox="1"/>
              <p:nvPr/>
            </p:nvSpPr>
            <p:spPr>
              <a:xfrm>
                <a:off x="463180" y="4328134"/>
                <a:ext cx="92955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FF510D9-AFD0-974C-0415-6362F364E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80" y="4328134"/>
                <a:ext cx="9295512" cy="769062"/>
              </a:xfrm>
              <a:prstGeom prst="rect">
                <a:avLst/>
              </a:prstGeom>
              <a:blipFill>
                <a:blip r:embed="rId6"/>
                <a:stretch>
                  <a:fillRect l="-1049" r="-98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589A98E-E115-41F5-DE0F-0024D4BC6ECD}"/>
              </a:ext>
            </a:extLst>
          </p:cNvPr>
          <p:cNvSpPr txBox="1"/>
          <p:nvPr/>
        </p:nvSpPr>
        <p:spPr>
          <a:xfrm>
            <a:off x="463180" y="5003584"/>
            <a:ext cx="64221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1881</Words>
  <Application>Microsoft Office PowerPoint</Application>
  <PresentationFormat>宽屏</PresentationFormat>
  <Paragraphs>165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9" baseType="lpstr">
      <vt:lpstr>_⨹_1_0c340</vt:lpstr>
      <vt:lpstr>_⨹_1_24083</vt:lpstr>
      <vt:lpstr>_⨹_1_50cfd</vt:lpstr>
      <vt:lpstr>_⨹_1_66be5</vt:lpstr>
      <vt:lpstr>_⨹_1_c02f7</vt:lpstr>
      <vt:lpstr>_⨹_1_ed5ac</vt:lpstr>
      <vt:lpstr>_⨹_1_f9568</vt:lpstr>
      <vt:lpstr>_⨹_1_f9958</vt:lpstr>
      <vt:lpstr>_⨹_10_1a9a9</vt:lpstr>
      <vt:lpstr>_⨹_2_23644</vt:lpstr>
      <vt:lpstr>_⨹_2_864ed</vt:lpstr>
      <vt:lpstr>_⨹_3_4869c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2024-04-26T08:51:16Z</dcterms:created>
  <dcterms:modified xsi:type="dcterms:W3CDTF">2024-04-28T06:42:52Z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