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13" r:id="rId6"/>
    <p:sldId id="315" r:id="rId7"/>
    <p:sldId id="316" r:id="rId8"/>
    <p:sldId id="318" r:id="rId9"/>
    <p:sldId id="321" r:id="rId10"/>
    <p:sldId id="323" r:id="rId11"/>
    <p:sldId id="325" r:id="rId12"/>
    <p:sldId id="333" r:id="rId13"/>
    <p:sldId id="327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3" name="yt_shape_103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92" name="yt_image_1039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5" name="yt_shape_10395"/>
          <p:cNvSpPr txBox="1"/>
          <p:nvPr/>
        </p:nvSpPr>
        <p:spPr>
          <a:xfrm>
            <a:off x="540000" y="1482165"/>
            <a:ext cx="796852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直接利用根与系数的关系求两根之和与两根之积</a:t>
            </a:r>
          </a:p>
        </p:txBody>
      </p:sp>
      <p:sp>
        <p:nvSpPr>
          <p:cNvPr id="10396" name="yt_shape_10396"/>
          <p:cNvSpPr txBox="1"/>
          <p:nvPr/>
        </p:nvSpPr>
        <p:spPr>
          <a:xfrm>
            <a:off x="540000" y="1971599"/>
            <a:ext cx="97799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7" name="yt_table_10397" title="H_83.3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4342714"/>
                  </p:ext>
                </p:extLst>
              </p:nvPr>
            </p:nvGraphicFramePr>
            <p:xfrm>
              <a:off x="540047" y="2450902"/>
              <a:ext cx="6197918" cy="1058292"/>
            </p:xfrm>
            <a:graphic>
              <a:graphicData uri="http://schemas.openxmlformats.org/drawingml/2006/table">
                <a:tbl>
                  <a:tblPr/>
                  <a:tblGrid>
                    <a:gridCol w="3699193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2498725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397" name="yt_table_10397" descr="{&quot;rangeId&quot;:2,&quot;type&quot;:&quot;Option&quot;}" title="H_83.3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4342714"/>
                  </p:ext>
                </p:extLst>
              </p:nvPr>
            </p:nvGraphicFramePr>
            <p:xfrm>
              <a:off x="540047" y="2450902"/>
              <a:ext cx="6197918" cy="1058292"/>
            </p:xfrm>
            <a:graphic>
              <a:graphicData uri="http://schemas.openxmlformats.org/drawingml/2006/table">
                <a:tbl>
                  <a:tblPr/>
                  <a:tblGrid>
                    <a:gridCol w="3699193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2498725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  <a:tr h="6339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67434" b="-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98" name="yt_shape_10398"/>
          <p:cNvSpPr txBox="1"/>
          <p:nvPr/>
        </p:nvSpPr>
        <p:spPr>
          <a:xfrm>
            <a:off x="540000" y="3559748"/>
            <a:ext cx="80534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下列一元二次方程中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两实数根之积为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9" name="yt_table_10399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3745101"/>
                  </p:ext>
                </p:extLst>
              </p:nvPr>
            </p:nvGraphicFramePr>
            <p:xfrm>
              <a:off x="540047" y="4039051"/>
              <a:ext cx="6543993" cy="1058038"/>
            </p:xfrm>
            <a:graphic>
              <a:graphicData uri="http://schemas.openxmlformats.org/drawingml/2006/table">
                <a:tbl>
                  <a:tblPr/>
                  <a:tblGrid>
                    <a:gridCol w="3699193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  <a:gridCol w="2844800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399" name="yt_table_10399" descr="{&quot;rangeId&quot;:3,&quot;type&quot;:&quot;Option&quot;}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3745101"/>
                  </p:ext>
                </p:extLst>
              </p:nvPr>
            </p:nvGraphicFramePr>
            <p:xfrm>
              <a:off x="540047" y="4039051"/>
              <a:ext cx="6543993" cy="1058038"/>
            </p:xfrm>
            <a:graphic>
              <a:graphicData uri="http://schemas.openxmlformats.org/drawingml/2006/table">
                <a:tbl>
                  <a:tblPr/>
                  <a:tblGrid>
                    <a:gridCol w="3699193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  <a:gridCol w="2844800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0193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00" name="yt_shape_10400"/>
          <p:cNvSpPr txBox="1"/>
          <p:nvPr/>
        </p:nvSpPr>
        <p:spPr>
          <a:xfrm>
            <a:off x="540000" y="5147643"/>
            <a:ext cx="99354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</a:p>
        </p:txBody>
      </p:sp>
      <p:sp>
        <p:nvSpPr>
          <p:cNvPr id="10401" name="yt_shape_10401"/>
          <p:cNvSpPr txBox="1"/>
          <p:nvPr/>
        </p:nvSpPr>
        <p:spPr>
          <a:xfrm>
            <a:off x="540000" y="5626946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585730">
            <a:extLst>
              <a:ext uri="{FF2B5EF4-FFF2-40B4-BE49-F238E27FC236}">
                <a16:creationId xmlns:a16="http://schemas.microsoft.com/office/drawing/2014/main" id="{A6F9788A-646B-5C88-FB11-2A38E192AE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0361F2-FF64-A883-8CA2-1C388F87AB66}"/>
              </a:ext>
            </a:extLst>
          </p:cNvPr>
          <p:cNvSpPr txBox="1"/>
          <p:nvPr/>
        </p:nvSpPr>
        <p:spPr>
          <a:xfrm>
            <a:off x="9305064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71F2F4-DC5D-5A17-8720-278231E086BA}"/>
              </a:ext>
            </a:extLst>
          </p:cNvPr>
          <p:cNvSpPr txBox="1"/>
          <p:nvPr/>
        </p:nvSpPr>
        <p:spPr>
          <a:xfrm>
            <a:off x="7612789" y="35129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30EF58-0C7C-7292-1782-998C4EE3C4C5}"/>
              </a:ext>
            </a:extLst>
          </p:cNvPr>
          <p:cNvSpPr txBox="1"/>
          <p:nvPr/>
        </p:nvSpPr>
        <p:spPr>
          <a:xfrm>
            <a:off x="754789" y="558014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1" name="yt_shape_1045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50" name="yt_image_1045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3" name="yt_shape_10453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取任何实数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方程总有实数根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取任何实数，方程总有实数根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A46BFD-EBB4-01CB-693B-6E082BE2E08D}"/>
              </a:ext>
            </a:extLst>
          </p:cNvPr>
          <p:cNvSpPr txBox="1"/>
          <p:nvPr/>
        </p:nvSpPr>
        <p:spPr>
          <a:xfrm>
            <a:off x="450108" y="2386335"/>
            <a:ext cx="6892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778874-85F7-1599-84DB-48145E278A60}"/>
              </a:ext>
            </a:extLst>
          </p:cNvPr>
          <p:cNvSpPr txBox="1"/>
          <p:nvPr/>
        </p:nvSpPr>
        <p:spPr>
          <a:xfrm>
            <a:off x="450108" y="2861823"/>
            <a:ext cx="536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取任何实数，方程总有实数根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57" name="yt_shape_10457"/>
              <p:cNvSpPr txBox="1"/>
              <p:nvPr/>
            </p:nvSpPr>
            <p:spPr>
              <a:xfrm>
                <a:off x="551384" y="1808580"/>
                <a:ext cx="6771084" cy="345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斜边长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另两边长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恰好是这个方程的两个根，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不可能取负数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57" name="yt_shape_104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08580"/>
                <a:ext cx="6771084" cy="3450112"/>
              </a:xfrm>
              <a:prstGeom prst="rect">
                <a:avLst/>
              </a:prstGeom>
              <a:blipFill>
                <a:blip r:embed="rId2"/>
                <a:stretch>
                  <a:fillRect l="-2700" t="-1590" r="-1800" b="-4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F0D6B54-64FC-1200-F04D-61CD6F8BF31F}"/>
              </a:ext>
            </a:extLst>
          </p:cNvPr>
          <p:cNvSpPr txBox="1"/>
          <p:nvPr/>
        </p:nvSpPr>
        <p:spPr>
          <a:xfrm>
            <a:off x="461373" y="1761774"/>
            <a:ext cx="504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斜边长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83A295-2A4E-3D29-B7F3-F8BA1CD27D81}"/>
              </a:ext>
            </a:extLst>
          </p:cNvPr>
          <p:cNvSpPr txBox="1"/>
          <p:nvPr/>
        </p:nvSpPr>
        <p:spPr>
          <a:xfrm>
            <a:off x="461373" y="2237262"/>
            <a:ext cx="5839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另两边长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恰好是这个方程的两个根，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73D6A3-7C8C-91DF-8A7C-278AC957C074}"/>
              </a:ext>
            </a:extLst>
          </p:cNvPr>
          <p:cNvSpPr txBox="1"/>
          <p:nvPr/>
        </p:nvSpPr>
        <p:spPr>
          <a:xfrm>
            <a:off x="461373" y="2712750"/>
            <a:ext cx="2286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A1E2EB-75E7-3B21-1485-4B2A746E7106}"/>
              </a:ext>
            </a:extLst>
          </p:cNvPr>
          <p:cNvSpPr txBox="1"/>
          <p:nvPr/>
        </p:nvSpPr>
        <p:spPr>
          <a:xfrm>
            <a:off x="461373" y="3188238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E2D7C0-FD75-6EFA-448C-0E160A80D92B}"/>
                  </a:ext>
                </a:extLst>
              </p:cNvPr>
              <p:cNvSpPr txBox="1"/>
              <p:nvPr/>
            </p:nvSpPr>
            <p:spPr>
              <a:xfrm>
                <a:off x="461373" y="3663726"/>
                <a:ext cx="239795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E2D7C0-FD75-6EFA-448C-0E160A80D9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663726"/>
                <a:ext cx="2397951" cy="618694"/>
              </a:xfrm>
              <a:prstGeom prst="rect">
                <a:avLst/>
              </a:prstGeom>
              <a:blipFill>
                <a:blip r:embed="rId3"/>
                <a:stretch>
                  <a:fillRect l="-4071" r="-381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4102511-3669-89FC-1981-8F3923D10554}"/>
                  </a:ext>
                </a:extLst>
              </p:cNvPr>
              <p:cNvSpPr txBox="1"/>
              <p:nvPr/>
            </p:nvSpPr>
            <p:spPr>
              <a:xfrm>
                <a:off x="461373" y="4188808"/>
                <a:ext cx="6228588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不可能取负数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4102511-3669-89FC-1981-8F3923D105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188808"/>
                <a:ext cx="6228588" cy="618693"/>
              </a:xfrm>
              <a:prstGeom prst="rect">
                <a:avLst/>
              </a:prstGeom>
              <a:blipFill>
                <a:blip r:embed="rId4"/>
                <a:stretch>
                  <a:fillRect l="-1567" r="-1567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B3BEC6A-78DB-4A5B-1D2D-DB1CA090DFE0}"/>
                  </a:ext>
                </a:extLst>
              </p:cNvPr>
              <p:cNvSpPr txBox="1"/>
              <p:nvPr/>
            </p:nvSpPr>
            <p:spPr>
              <a:xfrm>
                <a:off x="461373" y="4713889"/>
                <a:ext cx="5919026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B3BEC6A-78DB-4A5B-1D2D-DB1CA090DF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713889"/>
                <a:ext cx="5919026" cy="558242"/>
              </a:xfrm>
              <a:prstGeom prst="rect">
                <a:avLst/>
              </a:prstGeom>
              <a:blipFill>
                <a:blip r:embed="rId5"/>
                <a:stretch>
                  <a:fillRect l="-1648" r="-1545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551384" y="764704"/>
            <a:ext cx="1110061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斜边长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另两边长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恰好是这个方程的两个根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6e2a2"/>
              </a:rPr>
              <a:t> 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</a:b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0" name="yt_shape_10460"/>
          <p:cNvSpPr txBox="1"/>
          <p:nvPr/>
        </p:nvSpPr>
        <p:spPr>
          <a:xfrm>
            <a:off x="540000" y="900000"/>
            <a:ext cx="72375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一元二次方程的根及根与系数的关系的应用</a:t>
            </a:r>
          </a:p>
        </p:txBody>
      </p:sp>
      <p:sp>
        <p:nvSpPr>
          <p:cNvPr id="10461" name="yt_shape_10461"/>
          <p:cNvSpPr txBox="1"/>
          <p:nvPr/>
        </p:nvSpPr>
        <p:spPr>
          <a:xfrm>
            <a:off x="540119" y="1379303"/>
            <a:ext cx="11492915" cy="53025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c7b1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请补全解答过程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,isEnd"/>
              </a:rPr>
              <a:t>的两根，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3.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6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6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6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5D5971-11DD-6FD8-210B-A758755A07AD}"/>
              </a:ext>
            </a:extLst>
          </p:cNvPr>
          <p:cNvSpPr txBox="1"/>
          <p:nvPr/>
        </p:nvSpPr>
        <p:spPr>
          <a:xfrm>
            <a:off x="2442983" y="32344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F74775-1CAB-CB9C-ECB7-B4DD2706D258}"/>
              </a:ext>
            </a:extLst>
          </p:cNvPr>
          <p:cNvSpPr txBox="1"/>
          <p:nvPr/>
        </p:nvSpPr>
        <p:spPr>
          <a:xfrm>
            <a:off x="3452633" y="4185425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CA275B-D0B4-4638-700F-34B41C32FFC0}"/>
              </a:ext>
            </a:extLst>
          </p:cNvPr>
          <p:cNvSpPr txBox="1"/>
          <p:nvPr/>
        </p:nvSpPr>
        <p:spPr>
          <a:xfrm>
            <a:off x="1131708" y="466091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493A95-4DD1-F421-12D7-591412E05CED}"/>
              </a:ext>
            </a:extLst>
          </p:cNvPr>
          <p:cNvSpPr txBox="1"/>
          <p:nvPr/>
        </p:nvSpPr>
        <p:spPr>
          <a:xfrm>
            <a:off x="2598558" y="466091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E84F7D-EEE9-FDC6-4AF7-DDD7F73F753F}"/>
              </a:ext>
            </a:extLst>
          </p:cNvPr>
          <p:cNvSpPr txBox="1"/>
          <p:nvPr/>
        </p:nvSpPr>
        <p:spPr>
          <a:xfrm>
            <a:off x="1131708" y="513640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54C849-54B3-DCFA-83CE-8DEC42D5B03C}"/>
              </a:ext>
            </a:extLst>
          </p:cNvPr>
          <p:cNvSpPr txBox="1"/>
          <p:nvPr/>
        </p:nvSpPr>
        <p:spPr>
          <a:xfrm>
            <a:off x="1131708" y="56118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EFA2F5-BC98-2382-E150-D1D3F099F401}"/>
              </a:ext>
            </a:extLst>
          </p:cNvPr>
          <p:cNvSpPr txBox="1"/>
          <p:nvPr/>
        </p:nvSpPr>
        <p:spPr>
          <a:xfrm>
            <a:off x="1131708" y="608737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3" name="yt_shape_10463"/>
          <p:cNvSpPr txBox="1"/>
          <p:nvPr/>
        </p:nvSpPr>
        <p:spPr>
          <a:xfrm>
            <a:off x="540000" y="900000"/>
            <a:ext cx="199206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【对应训练】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64" name="yt_shape_10464"/>
              <p:cNvSpPr txBox="1"/>
              <p:nvPr/>
            </p:nvSpPr>
            <p:spPr>
              <a:xfrm>
                <a:off x="540119" y="1465526"/>
                <a:ext cx="11111999" cy="1470778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82be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A. 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B. 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C. 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D. 7</a:t>
                </a:r>
              </a:p>
            </p:txBody>
          </p:sp>
        </mc:Choice>
        <mc:Fallback>
          <p:sp>
            <p:nvSpPr>
              <p:cNvPr id="10464" name="yt_shape_104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65526"/>
                <a:ext cx="11111999" cy="1470778"/>
              </a:xfrm>
              <a:prstGeom prst="rect">
                <a:avLst/>
              </a:prstGeom>
              <a:blipFill>
                <a:blip r:embed="rId2"/>
                <a:stretch>
                  <a:fillRect l="-987" t="-2869" b="-6148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66" name="yt_shape_10466"/>
              <p:cNvSpPr txBox="1"/>
              <p:nvPr/>
            </p:nvSpPr>
            <p:spPr>
              <a:xfrm>
                <a:off x="540000" y="2987092"/>
                <a:ext cx="10067994" cy="1019501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A. 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B. 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C. 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D. 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0466" name="yt_shape_104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7092"/>
                <a:ext cx="10067994" cy="1019501"/>
              </a:xfrm>
              <a:prstGeom prst="rect">
                <a:avLst/>
              </a:prstGeom>
              <a:blipFill>
                <a:blip r:embed="rId3"/>
                <a:stretch>
                  <a:fillRect l="-1089" t="-4142" r="-121" b="-10059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68" name="yt_shape_10468"/>
          <p:cNvSpPr txBox="1"/>
          <p:nvPr/>
        </p:nvSpPr>
        <p:spPr>
          <a:xfrm>
            <a:off x="540119" y="4057381"/>
            <a:ext cx="11492915" cy="9813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fa52,isEnd"/>
              </a:rPr>
              <a:t>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EFF24A-BD58-7DE3-4879-050000561BA3}"/>
              </a:ext>
            </a:extLst>
          </p:cNvPr>
          <p:cNvSpPr txBox="1"/>
          <p:nvPr/>
        </p:nvSpPr>
        <p:spPr>
          <a:xfrm>
            <a:off x="1131708" y="1899733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A963D8-698C-7ED0-8D6E-D604DF5987D5}"/>
              </a:ext>
            </a:extLst>
          </p:cNvPr>
          <p:cNvSpPr txBox="1"/>
          <p:nvPr/>
        </p:nvSpPr>
        <p:spPr>
          <a:xfrm>
            <a:off x="9535813" y="2940286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030BA0-6954-57AF-97D7-7928360EBCF6}"/>
              </a:ext>
            </a:extLst>
          </p:cNvPr>
          <p:cNvSpPr txBox="1"/>
          <p:nvPr/>
        </p:nvSpPr>
        <p:spPr>
          <a:xfrm>
            <a:off x="3495496" y="448606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376" y="836711"/>
            <a:ext cx="11172742" cy="42020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2" name="yt_shape_10402"/>
          <p:cNvSpPr txBox="1"/>
          <p:nvPr/>
        </p:nvSpPr>
        <p:spPr>
          <a:xfrm>
            <a:off x="540000" y="900000"/>
            <a:ext cx="923329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求下列方程的两根的和与积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解：原方程化为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设两根为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解：原方程化为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设两根为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72F427-6A26-16B5-7A76-51E51B4621C7}"/>
              </a:ext>
            </a:extLst>
          </p:cNvPr>
          <p:cNvSpPr txBox="1"/>
          <p:nvPr/>
        </p:nvSpPr>
        <p:spPr>
          <a:xfrm>
            <a:off x="449989" y="1804170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9D1137-CDB0-ECB5-5C76-2EC801ACFF29}"/>
              </a:ext>
            </a:extLst>
          </p:cNvPr>
          <p:cNvSpPr txBox="1"/>
          <p:nvPr/>
        </p:nvSpPr>
        <p:spPr>
          <a:xfrm>
            <a:off x="449989" y="2279658"/>
            <a:ext cx="257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设两根为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5899DF-9332-C3DC-6A18-BFD82442470C}"/>
              </a:ext>
            </a:extLst>
          </p:cNvPr>
          <p:cNvSpPr txBox="1"/>
          <p:nvPr/>
        </p:nvSpPr>
        <p:spPr>
          <a:xfrm>
            <a:off x="449989" y="2755146"/>
            <a:ext cx="352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C3A630-BF25-79DC-FBE1-D0A22E8A6503}"/>
              </a:ext>
            </a:extLst>
          </p:cNvPr>
          <p:cNvSpPr txBox="1"/>
          <p:nvPr/>
        </p:nvSpPr>
        <p:spPr>
          <a:xfrm>
            <a:off x="449989" y="3706122"/>
            <a:ext cx="396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F480B2-2D76-A6F5-A808-0D977949046C}"/>
              </a:ext>
            </a:extLst>
          </p:cNvPr>
          <p:cNvSpPr txBox="1"/>
          <p:nvPr/>
        </p:nvSpPr>
        <p:spPr>
          <a:xfrm>
            <a:off x="449989" y="4181610"/>
            <a:ext cx="257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设两根为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167B05-2A3B-6EB4-B396-0EB533C95EF6}"/>
              </a:ext>
            </a:extLst>
          </p:cNvPr>
          <p:cNvSpPr txBox="1"/>
          <p:nvPr/>
        </p:nvSpPr>
        <p:spPr>
          <a:xfrm>
            <a:off x="449989" y="4657098"/>
            <a:ext cx="3526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7" name="yt_shape_10407"/>
          <p:cNvSpPr txBox="1"/>
          <p:nvPr/>
        </p:nvSpPr>
        <p:spPr>
          <a:xfrm>
            <a:off x="540000" y="900000"/>
            <a:ext cx="827630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运用根与系数的关系求相应字母的值或代数式的值</a:t>
            </a:r>
          </a:p>
        </p:txBody>
      </p:sp>
      <p:sp>
        <p:nvSpPr>
          <p:cNvPr id="10408" name="yt_shape_10408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ec82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09" name="yt_table_104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621897"/>
              </p:ext>
            </p:extLst>
          </p:nvPr>
        </p:nvGraphicFramePr>
        <p:xfrm>
          <a:off x="540047" y="2348869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11" name="yt_shape_10411"/>
              <p:cNvSpPr txBox="1"/>
              <p:nvPr/>
            </p:nvSpPr>
            <p:spPr>
              <a:xfrm>
                <a:off x="540119" y="2875040"/>
                <a:ext cx="11111999" cy="12186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0d553"/>
                  </a:rPr>
                  <a:t>的两实数根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11" name="yt_shape_1041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75040"/>
                <a:ext cx="11111999" cy="1218667"/>
              </a:xfrm>
              <a:prstGeom prst="rect">
                <a:avLst/>
              </a:prstGeom>
              <a:blipFill>
                <a:blip r:embed="rId2"/>
                <a:stretch>
                  <a:fillRect l="-1701" t="-4500" b="-3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13" name="yt_table_10413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454703"/>
                  </p:ext>
                </p:extLst>
              </p:nvPr>
            </p:nvGraphicFramePr>
            <p:xfrm>
              <a:off x="540047" y="4144495"/>
              <a:ext cx="7166928" cy="67545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413" name="yt_table_10413" descr="{&quot;rangeId&quot;:8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454703"/>
                  </p:ext>
                </p:extLst>
              </p:nvPr>
            </p:nvGraphicFramePr>
            <p:xfrm>
              <a:off x="540047" y="4144495"/>
              <a:ext cx="7166928" cy="63652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34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601" r="-15285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497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14" name="yt_shape_10414"/>
              <p:cNvSpPr txBox="1"/>
              <p:nvPr/>
            </p:nvSpPr>
            <p:spPr>
              <a:xfrm>
                <a:off x="540119" y="4831666"/>
                <a:ext cx="11492915" cy="9199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淮安市中考改编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的两个根分别是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f4c3,isEnd"/>
                  </a:rPr>
                  <a:t> 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14" name="yt_shape_104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31666"/>
                <a:ext cx="11492915" cy="919995"/>
              </a:xfrm>
              <a:prstGeom prst="rect">
                <a:avLst/>
              </a:prstGeom>
              <a:blipFill>
                <a:blip r:embed="rId4"/>
                <a:stretch>
                  <a:fillRect l="-1645" t="-5960" b="-192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585824">
            <a:extLst>
              <a:ext uri="{FF2B5EF4-FFF2-40B4-BE49-F238E27FC236}">
                <a16:creationId xmlns:a16="http://schemas.microsoft.com/office/drawing/2014/main" id="{E9B45773-5DCE-476E-9B60-5F8543CC06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5F3C8D-1370-7211-F1A9-45B67F1901DD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D9AFD7-2DA0-7ED0-017A-938EED0141BD}"/>
              </a:ext>
            </a:extLst>
          </p:cNvPr>
          <p:cNvSpPr txBox="1"/>
          <p:nvPr/>
        </p:nvSpPr>
        <p:spPr>
          <a:xfrm>
            <a:off x="6054936" y="3303722"/>
            <a:ext cx="400748" cy="82500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857BF4-E0F9-7BE2-E3A1-689876D0CD96}"/>
              </a:ext>
            </a:extLst>
          </p:cNvPr>
          <p:cNvSpPr txBox="1"/>
          <p:nvPr/>
        </p:nvSpPr>
        <p:spPr>
          <a:xfrm>
            <a:off x="2036719" y="5265873"/>
            <a:ext cx="789686" cy="52369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17" name="yt_shape_10417"/>
              <p:cNvSpPr txBox="1"/>
              <p:nvPr/>
            </p:nvSpPr>
            <p:spPr>
              <a:xfrm>
                <a:off x="569387" y="1392005"/>
                <a:ext cx="2838726" cy="43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</p:txBody>
          </p:sp>
        </mc:Choice>
        <mc:Fallback>
          <p:sp>
            <p:nvSpPr>
              <p:cNvPr id="10417" name="yt_shape_104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392005"/>
                <a:ext cx="2838726" cy="434286"/>
              </a:xfrm>
              <a:prstGeom prst="rect">
                <a:avLst/>
              </a:prstGeom>
              <a:blipFill>
                <a:blip r:embed="rId2"/>
                <a:stretch>
                  <a:fillRect l="-6438" t="-11111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19" name="yt_shape_10419"/>
          <p:cNvSpPr txBox="1"/>
          <p:nvPr/>
        </p:nvSpPr>
        <p:spPr>
          <a:xfrm>
            <a:off x="569387" y="1877079"/>
            <a:ext cx="55335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解：由题意，知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20" name="yt_shape_10420"/>
              <p:cNvSpPr txBox="1"/>
              <p:nvPr/>
            </p:nvSpPr>
            <p:spPr>
              <a:xfrm>
                <a:off x="569387" y="2356382"/>
                <a:ext cx="4858510" cy="13952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</a:p>
            </p:txBody>
          </p:sp>
        </mc:Choice>
        <mc:Fallback>
          <p:sp>
            <p:nvSpPr>
              <p:cNvPr id="10420" name="yt_shape_10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356382"/>
                <a:ext cx="4858510" cy="1395254"/>
              </a:xfrm>
              <a:prstGeom prst="rect">
                <a:avLst/>
              </a:prstGeom>
              <a:blipFill>
                <a:blip r:embed="rId3"/>
                <a:stretch>
                  <a:fillRect l="-3764" t="-3947" r="-1631" b="-13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22" name="yt_shape_10422"/>
          <p:cNvSpPr txBox="1"/>
          <p:nvPr/>
        </p:nvSpPr>
        <p:spPr>
          <a:xfrm>
            <a:off x="569387" y="3802424"/>
            <a:ext cx="35746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423" name="yt_shape_10423"/>
          <p:cNvSpPr txBox="1"/>
          <p:nvPr/>
        </p:nvSpPr>
        <p:spPr>
          <a:xfrm>
            <a:off x="569387" y="4281727"/>
            <a:ext cx="63382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</p:txBody>
      </p:sp>
      <p:sp>
        <p:nvSpPr>
          <p:cNvPr id="10424" name="yt_shape_10424"/>
          <p:cNvSpPr txBox="1"/>
          <p:nvPr/>
        </p:nvSpPr>
        <p:spPr>
          <a:xfrm>
            <a:off x="569387" y="4761030"/>
            <a:ext cx="33021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</p:txBody>
      </p:sp>
      <p:sp>
        <p:nvSpPr>
          <p:cNvPr id="10425" name="yt_shape_10425"/>
          <p:cNvSpPr txBox="1"/>
          <p:nvPr/>
        </p:nvSpPr>
        <p:spPr>
          <a:xfrm>
            <a:off x="569387" y="5240333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</p:txBody>
      </p:sp>
      <p:sp>
        <p:nvSpPr>
          <p:cNvPr id="10426" name="yt_shape_10426"/>
          <p:cNvSpPr txBox="1"/>
          <p:nvPr/>
        </p:nvSpPr>
        <p:spPr>
          <a:xfrm>
            <a:off x="569387" y="5719636"/>
            <a:ext cx="538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B4100B-7715-0829-008C-70393B9EBFA2}"/>
              </a:ext>
            </a:extLst>
          </p:cNvPr>
          <p:cNvSpPr txBox="1"/>
          <p:nvPr/>
        </p:nvSpPr>
        <p:spPr>
          <a:xfrm>
            <a:off x="479376" y="1830273"/>
            <a:ext cx="5660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解：由题意，知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9E76A5-94BA-6406-689F-40A353972679}"/>
                  </a:ext>
                </a:extLst>
              </p:cNvPr>
              <p:cNvSpPr txBox="1"/>
              <p:nvPr/>
            </p:nvSpPr>
            <p:spPr>
              <a:xfrm>
                <a:off x="479376" y="2309576"/>
                <a:ext cx="4991608" cy="5755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9E76A5-94BA-6406-689F-40A353972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309576"/>
                <a:ext cx="4991608" cy="575514"/>
              </a:xfrm>
              <a:prstGeom prst="rect">
                <a:avLst/>
              </a:prstGeom>
              <a:blipFill>
                <a:blip r:embed="rId4"/>
                <a:stretch>
                  <a:fillRect l="-1956" t="-1064" r="-733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56CC963-A24F-8675-D29A-300B4DBABF74}"/>
              </a:ext>
            </a:extLst>
          </p:cNvPr>
          <p:cNvSpPr txBox="1"/>
          <p:nvPr/>
        </p:nvSpPr>
        <p:spPr>
          <a:xfrm>
            <a:off x="2323162" y="2792701"/>
            <a:ext cx="348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177D4B-4E27-990B-D71D-C7E51DFFD848}"/>
              </a:ext>
            </a:extLst>
          </p:cNvPr>
          <p:cNvSpPr txBox="1"/>
          <p:nvPr/>
        </p:nvSpPr>
        <p:spPr>
          <a:xfrm>
            <a:off x="2323162" y="3268189"/>
            <a:ext cx="865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53657-0E0B-5ADB-45E0-36574817E41E}"/>
              </a:ext>
            </a:extLst>
          </p:cNvPr>
          <p:cNvSpPr txBox="1"/>
          <p:nvPr/>
        </p:nvSpPr>
        <p:spPr>
          <a:xfrm>
            <a:off x="479376" y="4234921"/>
            <a:ext cx="645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A40AF9-F0E9-800B-8101-F23F40402F25}"/>
              </a:ext>
            </a:extLst>
          </p:cNvPr>
          <p:cNvSpPr txBox="1"/>
          <p:nvPr/>
        </p:nvSpPr>
        <p:spPr>
          <a:xfrm>
            <a:off x="4007768" y="4807412"/>
            <a:ext cx="3450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7C8837-477F-D127-59F2-4273A15143A2}"/>
              </a:ext>
            </a:extLst>
          </p:cNvPr>
          <p:cNvSpPr txBox="1"/>
          <p:nvPr/>
        </p:nvSpPr>
        <p:spPr>
          <a:xfrm>
            <a:off x="4007768" y="5286715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7D23D6-4D72-FCF9-6D43-21A571DA4BCA}"/>
              </a:ext>
            </a:extLst>
          </p:cNvPr>
          <p:cNvSpPr txBox="1"/>
          <p:nvPr/>
        </p:nvSpPr>
        <p:spPr>
          <a:xfrm>
            <a:off x="4007768" y="5766018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yt_shape_10416"/>
          <p:cNvSpPr txBox="1"/>
          <p:nvPr/>
        </p:nvSpPr>
        <p:spPr>
          <a:xfrm>
            <a:off x="479376" y="908720"/>
            <a:ext cx="96340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求下列各式的值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7" name="yt_shape_10427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求方程的另一个根及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428" name="yt_shape_10428"/>
          <p:cNvSpPr txBox="1"/>
          <p:nvPr/>
        </p:nvSpPr>
        <p:spPr>
          <a:xfrm>
            <a:off x="540000" y="1379303"/>
            <a:ext cx="582691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解：设另一个根是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，由根与系数的关系，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429" name="yt_shape_10429"/>
          <p:cNvSpPr txBox="1"/>
          <p:nvPr/>
        </p:nvSpPr>
        <p:spPr>
          <a:xfrm>
            <a:off x="540000" y="2338738"/>
            <a:ext cx="37814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另一个根是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90138F-450D-798D-1038-704C8A232C0E}"/>
              </a:ext>
            </a:extLst>
          </p:cNvPr>
          <p:cNvSpPr txBox="1"/>
          <p:nvPr/>
        </p:nvSpPr>
        <p:spPr>
          <a:xfrm>
            <a:off x="449989" y="1332497"/>
            <a:ext cx="595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解：设另一个根是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，由根与系数的关系，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8E403D-4EB9-6909-7725-D48925D1CEE2}"/>
              </a:ext>
            </a:extLst>
          </p:cNvPr>
          <p:cNvSpPr txBox="1"/>
          <p:nvPr/>
        </p:nvSpPr>
        <p:spPr>
          <a:xfrm>
            <a:off x="449989" y="1807985"/>
            <a:ext cx="4366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5CE115-3975-DC73-8A10-14A49CC5E1C3}"/>
              </a:ext>
            </a:extLst>
          </p:cNvPr>
          <p:cNvSpPr txBox="1"/>
          <p:nvPr/>
        </p:nvSpPr>
        <p:spPr>
          <a:xfrm>
            <a:off x="449989" y="2291932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F9A28D-57EB-765D-B71D-572E943C4CC1}"/>
              </a:ext>
            </a:extLst>
          </p:cNvPr>
          <p:cNvSpPr txBox="1"/>
          <p:nvPr/>
        </p:nvSpPr>
        <p:spPr>
          <a:xfrm>
            <a:off x="449989" y="2767420"/>
            <a:ext cx="3924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另一个根是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0" name="yt_shape_10430"/>
          <p:cNvSpPr txBox="1"/>
          <p:nvPr/>
        </p:nvSpPr>
        <p:spPr>
          <a:xfrm>
            <a:off x="540000" y="900000"/>
            <a:ext cx="10183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已知根与系数的关系，求字母系数的值时，忽视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2063F5-8F43-4164-89BA-6BF0A8DDBA54}"/>
              </a:ext>
            </a:extLst>
          </p:cNvPr>
          <p:cNvSpPr txBox="1"/>
          <p:nvPr/>
        </p:nvSpPr>
        <p:spPr>
          <a:xfrm>
            <a:off x="449989" y="853194"/>
            <a:ext cx="1026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已知根与系数的关系，求字母系数的值时，忽视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431"/>
          <p:cNvSpPr txBox="1"/>
          <p:nvPr/>
        </p:nvSpPr>
        <p:spPr>
          <a:xfrm>
            <a:off x="540000" y="14334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83f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3bd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638728-54DC-0C46-9CF2-A7C24B843A2F}"/>
              </a:ext>
            </a:extLst>
          </p:cNvPr>
          <p:cNvSpPr txBox="1"/>
          <p:nvPr/>
        </p:nvSpPr>
        <p:spPr>
          <a:xfrm>
            <a:off x="5187089" y="18620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47C130-CADD-ECEE-022E-059AF8059C52}"/>
              </a:ext>
            </a:extLst>
          </p:cNvPr>
          <p:cNvSpPr txBox="1"/>
          <p:nvPr/>
        </p:nvSpPr>
        <p:spPr>
          <a:xfrm>
            <a:off x="1059589" y="28130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" name="yt_shape_1043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33" name="yt_image_1043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6" name="yt_shape_10436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9a06"/>
              </a:rPr>
              <a:t>为根的一元二次方程是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7" name="yt_table_104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473854"/>
              </p:ext>
            </p:extLst>
          </p:nvPr>
        </p:nvGraphicFramePr>
        <p:xfrm>
          <a:off x="540047" y="2441600"/>
          <a:ext cx="6771006" cy="950976"/>
        </p:xfrm>
        <a:graphic>
          <a:graphicData uri="http://schemas.openxmlformats.org/drawingml/2006/table">
            <a:tbl>
              <a:tblPr/>
              <a:tblGrid>
                <a:gridCol w="3851593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2919413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sp>
        <p:nvSpPr>
          <p:cNvPr id="10439" name="yt_shape_10439"/>
          <p:cNvSpPr txBox="1"/>
          <p:nvPr/>
        </p:nvSpPr>
        <p:spPr>
          <a:xfrm>
            <a:off x="540119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abc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40" name="yt_table_10440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9704964"/>
                  </p:ext>
                </p:extLst>
              </p:nvPr>
            </p:nvGraphicFramePr>
            <p:xfrm>
              <a:off x="540047" y="4402589"/>
              <a:ext cx="6637656" cy="1146937"/>
            </p:xfrm>
            <a:graphic>
              <a:graphicData uri="http://schemas.openxmlformats.org/drawingml/2006/table">
                <a:tbl>
                  <a:tblPr/>
                  <a:tblGrid>
                    <a:gridCol w="3851593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2786063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40" name="yt_table_10440" descr="{&quot;rangeId&quot;:15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9704964"/>
                  </p:ext>
                </p:extLst>
              </p:nvPr>
            </p:nvGraphicFramePr>
            <p:xfrm>
              <a:off x="540047" y="4402589"/>
              <a:ext cx="6637656" cy="1057085"/>
            </p:xfrm>
            <a:graphic>
              <a:graphicData uri="http://schemas.openxmlformats.org/drawingml/2006/table">
                <a:tbl>
                  <a:tblPr/>
                  <a:tblGrid>
                    <a:gridCol w="3851593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2786063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2468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7991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82BD7B2-5E68-DBD6-89A7-6B828DEBCB15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E6D80B-F1FF-1B04-1CA2-43ADB9A5BD49}"/>
              </a:ext>
            </a:extLst>
          </p:cNvPr>
          <p:cNvSpPr txBox="1"/>
          <p:nvPr/>
        </p:nvSpPr>
        <p:spPr>
          <a:xfrm>
            <a:off x="6779471" y="387183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41" name="yt_shape_10441"/>
              <p:cNvSpPr txBox="1"/>
              <p:nvPr/>
            </p:nvSpPr>
            <p:spPr>
              <a:xfrm>
                <a:off x="540119" y="900000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916b7"/>
                  </a:rPr>
                  <a:t>由于王同学看错了二次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项系数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误求得方程的两个根为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有两个不相等的实数根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41" name="yt_shape_10441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t="-343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0BBA25-4DA0-B615-C8B5-0D8F2F1243BA}"/>
                  </a:ext>
                </a:extLst>
              </p:cNvPr>
              <p:cNvSpPr txBox="1"/>
              <p:nvPr/>
            </p:nvSpPr>
            <p:spPr>
              <a:xfrm>
                <a:off x="7085477" y="1328682"/>
                <a:ext cx="101352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mathAnswerShape': 1}">
                <a:extLst>
                  <a:ext uri="{FF2B5EF4-FFF2-40B4-BE49-F238E27FC236}">
                    <a16:creationId xmlns:a16="http://schemas.microsoft.com/office/drawing/2014/main" id="{C90BBA25-4DA0-B615-C8B5-0D8F2F1243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5477" y="1328682"/>
                <a:ext cx="1013524" cy="778460"/>
              </a:xfrm>
              <a:prstGeom prst="rect">
                <a:avLst/>
              </a:prstGeom>
              <a:blipFill>
                <a:blip r:embed="rId3"/>
                <a:stretch>
                  <a:fillRect l="-8982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69BFACA-6F4D-2016-50F6-5A9A41CF67E4}"/>
              </a:ext>
            </a:extLst>
          </p:cNvPr>
          <p:cNvCxnSpPr/>
          <p:nvPr/>
        </p:nvCxnSpPr>
        <p:spPr>
          <a:xfrm>
            <a:off x="6870688" y="2079386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yt_shape_10444"/>
          <p:cNvSpPr txBox="1"/>
          <p:nvPr/>
        </p:nvSpPr>
        <p:spPr>
          <a:xfrm>
            <a:off x="540119" y="2636912"/>
            <a:ext cx="38584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6" name="yt_shape_10445"/>
          <p:cNvSpPr txBox="1"/>
          <p:nvPr/>
        </p:nvSpPr>
        <p:spPr>
          <a:xfrm>
            <a:off x="540119" y="3116215"/>
            <a:ext cx="60016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该方程有两个不相等的实数根，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7" name="yt_shape_10446"/>
          <p:cNvSpPr txBox="1"/>
          <p:nvPr/>
        </p:nvSpPr>
        <p:spPr>
          <a:xfrm>
            <a:off x="540119" y="4075650"/>
            <a:ext cx="394659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即实数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的取值范围是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4C1CAE-F9F1-D4AA-3564-DEA184FE11A0}"/>
              </a:ext>
            </a:extLst>
          </p:cNvPr>
          <p:cNvSpPr txBox="1"/>
          <p:nvPr/>
        </p:nvSpPr>
        <p:spPr>
          <a:xfrm>
            <a:off x="450108" y="3069409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该方程有两个不相等的实数根，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507C18C-06ED-50E8-DDDA-417EE5020FA7}"/>
              </a:ext>
            </a:extLst>
          </p:cNvPr>
          <p:cNvSpPr txBox="1"/>
          <p:nvPr/>
        </p:nvSpPr>
        <p:spPr>
          <a:xfrm>
            <a:off x="450108" y="3544897"/>
            <a:ext cx="5664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D51B24-A03D-95D9-E727-E29E6D1652EB}"/>
              </a:ext>
            </a:extLst>
          </p:cNvPr>
          <p:cNvSpPr txBox="1"/>
          <p:nvPr/>
        </p:nvSpPr>
        <p:spPr>
          <a:xfrm>
            <a:off x="450108" y="4028844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B94D0B3-0170-674B-1B8C-116A7462E481}"/>
              </a:ext>
            </a:extLst>
          </p:cNvPr>
          <p:cNvSpPr txBox="1"/>
          <p:nvPr/>
        </p:nvSpPr>
        <p:spPr>
          <a:xfrm>
            <a:off x="450108" y="4504332"/>
            <a:ext cx="4088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即实数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7" name="yt_shape_10447"/>
          <p:cNvSpPr txBox="1"/>
          <p:nvPr/>
        </p:nvSpPr>
        <p:spPr>
          <a:xfrm>
            <a:off x="479376" y="1052736"/>
            <a:ext cx="46631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48" name="yt_shape_10448"/>
              <p:cNvSpPr txBox="1"/>
              <p:nvPr/>
            </p:nvSpPr>
            <p:spPr>
              <a:xfrm>
                <a:off x="479376" y="1532039"/>
                <a:ext cx="5806077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由根与系数的关系得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由根与系数的关系得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>
          <p:sp>
            <p:nvSpPr>
              <p:cNvPr id="10448" name="yt_shape_104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532039"/>
                <a:ext cx="5806077" cy="1979581"/>
              </a:xfrm>
              <a:prstGeom prst="rect">
                <a:avLst/>
              </a:prstGeom>
              <a:blipFill>
                <a:blip r:embed="rId2"/>
                <a:stretch>
                  <a:fillRect l="-3256" t="-2462" r="-2206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BB3B7DD-BFE8-22CE-A25C-5904DF3C6BF1}"/>
              </a:ext>
            </a:extLst>
          </p:cNvPr>
          <p:cNvSpPr txBox="1"/>
          <p:nvPr/>
        </p:nvSpPr>
        <p:spPr>
          <a:xfrm>
            <a:off x="389365" y="1485233"/>
            <a:ext cx="593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由根与系数的关系得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2091CD7-281B-D8B3-45CA-D3DF0109D008}"/>
                  </a:ext>
                </a:extLst>
              </p:cNvPr>
              <p:cNvSpPr txBox="1"/>
              <p:nvPr/>
            </p:nvSpPr>
            <p:spPr>
              <a:xfrm>
                <a:off x="389365" y="1960721"/>
                <a:ext cx="516382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2091CD7-281B-D8B3-45CA-D3DF0109D0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960721"/>
                <a:ext cx="5163820" cy="1154189"/>
              </a:xfrm>
              <a:prstGeom prst="rect">
                <a:avLst/>
              </a:prstGeom>
              <a:blipFill>
                <a:blip r:embed="rId3"/>
                <a:stretch>
                  <a:fillRect l="-1889" r="-1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F6F5F96-BE09-8E48-8E9D-F0321E9311F6}"/>
              </a:ext>
            </a:extLst>
          </p:cNvPr>
          <p:cNvSpPr txBox="1"/>
          <p:nvPr/>
        </p:nvSpPr>
        <p:spPr>
          <a:xfrm>
            <a:off x="389365" y="3021299"/>
            <a:ext cx="4686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由根与系数的关系得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1701</Words>
  <Application>Microsoft Office PowerPoint</Application>
  <PresentationFormat>宽屏</PresentationFormat>
  <Paragraphs>168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,isEnd</vt:lpstr>
      <vt:lpstr>_⨹_1_3fa52,isEnd</vt:lpstr>
      <vt:lpstr>_⨹_1_683f1,isEnd</vt:lpstr>
      <vt:lpstr>_⨹_1_6e2a2</vt:lpstr>
      <vt:lpstr>_⨹_1_8abc8</vt:lpstr>
      <vt:lpstr>_⨹_1_9f4c3,isEnd</vt:lpstr>
      <vt:lpstr>_⨹_1_fc7b1,isEnd</vt:lpstr>
      <vt:lpstr>_⨹_10_19a06</vt:lpstr>
      <vt:lpstr>_⨹_10_916b7</vt:lpstr>
      <vt:lpstr>_⨹_2_b33bd,isEnd</vt:lpstr>
      <vt:lpstr>_⨹_3_aec82</vt:lpstr>
      <vt:lpstr>_⨹_3_c82be</vt:lpstr>
      <vt:lpstr>_⨹_5_0d553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2024-04-28T05:53:27Z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