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12" r:id="rId8"/>
    <p:sldId id="314" r:id="rId9"/>
    <p:sldId id="317" r:id="rId10"/>
    <p:sldId id="318" r:id="rId11"/>
    <p:sldId id="319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61" name="yt_image_1406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3" name="yt_shape_14063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随机事件发生的可能性大小</a:t>
            </a:r>
          </a:p>
        </p:txBody>
      </p:sp>
      <p:sp>
        <p:nvSpPr>
          <p:cNvPr id="14064" name="yt_shape_14064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一个布袋装有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个除颜色外其他完全相同的小球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c12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中任意取出一个球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5" name="yt_table_140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062533"/>
              </p:ext>
            </p:extLst>
          </p:nvPr>
        </p:nvGraphicFramePr>
        <p:xfrm>
          <a:off x="540047" y="2931034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摸到红球的可能性最大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摸到黄球的可能性最大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摸到每种球的可能性一样大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不可能摸到黄球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pic>
        <p:nvPicPr>
          <p:cNvPr id="3" name="yt_shape_1714122057706" title="H_26.259764">
            <a:extLst>
              <a:ext uri="{FF2B5EF4-FFF2-40B4-BE49-F238E27FC236}">
                <a16:creationId xmlns:a16="http://schemas.microsoft.com/office/drawing/2014/main" id="{97093EC2-3365-B378-DD83-61BA348887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5E10BE-FF51-E148-AD76-D6F8B458833E}"/>
              </a:ext>
            </a:extLst>
          </p:cNvPr>
          <p:cNvSpPr txBox="1"/>
          <p:nvPr/>
        </p:nvSpPr>
        <p:spPr>
          <a:xfrm>
            <a:off x="44125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493440" y="72131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09" name="yt_image_14109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440" y="7213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2" name="yt_shape_14112"/>
          <p:cNvSpPr txBox="1"/>
          <p:nvPr/>
        </p:nvSpPr>
        <p:spPr>
          <a:xfrm>
            <a:off x="493559" y="1303477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某商人制成了一个如图所示的转盘游戏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a250"/>
              </a:rPr>
              <a:t>开心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大转盘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参与者需自由转动转盘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周以上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若指针指向字母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730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若指针指向字母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若指针指向字母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dd1"/>
              </a:rPr>
              <a:t>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针指向两个扇形的交线时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当作指向右边扇形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转盘质地均匀且等分为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b03"/>
              </a:rPr>
              <a:t>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前来寻开心的人转动转盘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3a6c9"/>
              </a:rPr>
              <a:t>你认为该商人是盈利的可能性大还是亏损的可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能性大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13" name="yt_image_14113" title="H_102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6883" y="3466374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115"/>
              <p:cNvSpPr txBox="1"/>
              <p:nvPr/>
            </p:nvSpPr>
            <p:spPr>
              <a:xfrm>
                <a:off x="425371" y="3505066"/>
                <a:ext cx="8563242" cy="4124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解：该商人盈利的可能性大，理由：由转盘的设计可知，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转到字母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可能性分别为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转动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次时，转到字母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的可能次数分别为：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4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3505066"/>
                <a:ext cx="8563242" cy="4124912"/>
              </a:xfrm>
              <a:prstGeom prst="rect">
                <a:avLst/>
              </a:prstGeom>
              <a:blipFill>
                <a:blip r:embed="rId4"/>
                <a:stretch>
                  <a:fillRect l="-2206" t="-1329" r="-1139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71351A7-BEAA-7C90-D289-B5F39323A5C5}"/>
              </a:ext>
            </a:extLst>
          </p:cNvPr>
          <p:cNvSpPr txBox="1"/>
          <p:nvPr/>
        </p:nvSpPr>
        <p:spPr>
          <a:xfrm>
            <a:off x="335360" y="3458260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解：该商人盈利的可能性大，理由：由转盘的设计可知，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AB46B-30E1-CB1C-58F1-AAB258C4D191}"/>
              </a:ext>
            </a:extLst>
          </p:cNvPr>
          <p:cNvSpPr txBox="1"/>
          <p:nvPr/>
        </p:nvSpPr>
        <p:spPr>
          <a:xfrm>
            <a:off x="352277" y="3831825"/>
            <a:ext cx="439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转到字母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121D3F-DD3E-C8E4-E3B6-CFD1722CD32D}"/>
                  </a:ext>
                </a:extLst>
              </p:cNvPr>
              <p:cNvSpPr txBox="1"/>
              <p:nvPr/>
            </p:nvSpPr>
            <p:spPr>
              <a:xfrm>
                <a:off x="4665616" y="3734516"/>
                <a:ext cx="359479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可能性分别为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121D3F-DD3E-C8E4-E3B6-CFD1722CD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616" y="3734516"/>
                <a:ext cx="3594798" cy="769316"/>
              </a:xfrm>
              <a:prstGeom prst="rect">
                <a:avLst/>
              </a:prstGeom>
              <a:blipFill>
                <a:blip r:embed="rId5"/>
                <a:stretch>
                  <a:fillRect l="-2542" r="-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433A499-0005-48B2-37E5-1E1BD952B9A6}"/>
              </a:ext>
            </a:extLst>
          </p:cNvPr>
          <p:cNvSpPr txBox="1"/>
          <p:nvPr/>
        </p:nvSpPr>
        <p:spPr>
          <a:xfrm>
            <a:off x="330107" y="4196673"/>
            <a:ext cx="866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转动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次时，转到字母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的可能次数分别为：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AD129FA-70E7-D0B4-8E19-B12AD29FC83E}"/>
                  </a:ext>
                </a:extLst>
              </p:cNvPr>
              <p:cNvSpPr txBox="1"/>
              <p:nvPr/>
            </p:nvSpPr>
            <p:spPr>
              <a:xfrm>
                <a:off x="386463" y="4544399"/>
                <a:ext cx="33804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AD129FA-70E7-D0B4-8E19-B12AD29FC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463" y="4544399"/>
                <a:ext cx="3380486" cy="765061"/>
              </a:xfrm>
              <a:prstGeom prst="rect">
                <a:avLst/>
              </a:prstGeom>
              <a:blipFill>
                <a:blip r:embed="rId6"/>
                <a:stretch>
                  <a:fillRect l="-2703" r="-288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980DAB-0BCE-1F82-6EBE-C09169EB4E52}"/>
                  </a:ext>
                </a:extLst>
              </p:cNvPr>
              <p:cNvSpPr txBox="1"/>
              <p:nvPr/>
            </p:nvSpPr>
            <p:spPr>
              <a:xfrm>
                <a:off x="3642475" y="4541161"/>
                <a:ext cx="338048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980DAB-0BCE-1F82-6EBE-C09169EB4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475" y="4541161"/>
                <a:ext cx="3380486" cy="768299"/>
              </a:xfrm>
              <a:prstGeom prst="rect">
                <a:avLst/>
              </a:prstGeom>
              <a:blipFill>
                <a:blip r:embed="rId7"/>
                <a:stretch>
                  <a:fillRect l="-2888" r="-28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D2B5639-CB2C-518B-E7C9-DAB44CDBC3F5}"/>
                  </a:ext>
                </a:extLst>
              </p:cNvPr>
              <p:cNvSpPr txBox="1"/>
              <p:nvPr/>
            </p:nvSpPr>
            <p:spPr>
              <a:xfrm>
                <a:off x="6820358" y="4560146"/>
                <a:ext cx="339794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D2B5639-CB2C-518B-E7C9-DAB44CDBC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0358" y="4560146"/>
                <a:ext cx="3397948" cy="730327"/>
              </a:xfrm>
              <a:prstGeom prst="rect">
                <a:avLst/>
              </a:prstGeom>
              <a:blipFill>
                <a:blip r:embed="rId8"/>
                <a:stretch>
                  <a:fillRect l="-2873" r="-287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4124"/>
          <p:cNvSpPr txBox="1"/>
          <p:nvPr/>
        </p:nvSpPr>
        <p:spPr>
          <a:xfrm>
            <a:off x="308343" y="5825857"/>
            <a:ext cx="646330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该商人应收入的金额为：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商人应付出的金额为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商人获利为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由此可见，该商人盈利的可能性大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C97400-AB66-8F4F-90D7-F1A35EBF445B}"/>
              </a:ext>
            </a:extLst>
          </p:cNvPr>
          <p:cNvSpPr txBox="1"/>
          <p:nvPr/>
        </p:nvSpPr>
        <p:spPr>
          <a:xfrm>
            <a:off x="213079" y="519397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该商人应收入的金额为：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3719022-0E18-CF2C-01F7-5B5FDF99FE7D}"/>
              </a:ext>
            </a:extLst>
          </p:cNvPr>
          <p:cNvSpPr txBox="1"/>
          <p:nvPr/>
        </p:nvSpPr>
        <p:spPr>
          <a:xfrm>
            <a:off x="232954" y="5650975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商人应付出的金额为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9AC470-CAAC-97A3-3BE8-8A7DA5231C99}"/>
              </a:ext>
            </a:extLst>
          </p:cNvPr>
          <p:cNvSpPr txBox="1"/>
          <p:nvPr/>
        </p:nvSpPr>
        <p:spPr>
          <a:xfrm>
            <a:off x="271126" y="621587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商人获利为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E29823-218C-D823-FD11-4281E4A27F09}"/>
              </a:ext>
            </a:extLst>
          </p:cNvPr>
          <p:cNvSpPr txBox="1"/>
          <p:nvPr/>
        </p:nvSpPr>
        <p:spPr>
          <a:xfrm>
            <a:off x="4452492" y="6264867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由此可见，该商人盈利的可能性大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7" name="yt_shape_1406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一任意转动的转盘被均匀分成六份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当随意转动一次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d8f2"/>
              </a:rPr>
              <a:t>停止后指针落在非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阴影部分的可能性比指针落在阴影部分的可能性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9" name="yt_table_140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887503"/>
              </p:ext>
            </p:extLst>
          </p:nvPr>
        </p:nvGraphicFramePr>
        <p:xfrm>
          <a:off x="540047" y="1859435"/>
          <a:ext cx="4658043" cy="950976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pic>
        <p:nvPicPr>
          <p:cNvPr id="14068" name="yt_image_14068_skip" title="H_102.3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0178" y="1859435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FE03E5-8A01-AED3-88BE-F76E778D24C4}"/>
              </a:ext>
            </a:extLst>
          </p:cNvPr>
          <p:cNvSpPr txBox="1"/>
          <p:nvPr/>
        </p:nvSpPr>
        <p:spPr>
          <a:xfrm>
            <a:off x="74605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1" name="yt_shape_1407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某校九年级选出三名同学参加学校组织的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40b2"/>
              </a:rPr>
              <a:t>法治和安全知识竞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以抽签方式决定每个人的出场顺序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7688"/>
              </a:rPr>
              <a:t>主持人将表示出场顺序的数字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张同样的纸条上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并将这些纸条放在一个不透明的盒子中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5e0"/>
              </a:rPr>
              <a:t>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后从中任意抽出一张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小星第一个抽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2" name="yt_table_140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288839"/>
              </p:ext>
            </p:extLst>
          </p:nvPr>
        </p:nvGraphicFramePr>
        <p:xfrm>
          <a:off x="540047" y="2819698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的可能性最小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小星抽到每个数的可能性相同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DEF929-C47C-A6CA-90D4-186FAB9BBE62}"/>
              </a:ext>
            </a:extLst>
          </p:cNvPr>
          <p:cNvSpPr txBox="1"/>
          <p:nvPr/>
        </p:nvSpPr>
        <p:spPr>
          <a:xfrm>
            <a:off x="8984507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4" name="yt_shape_1407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九年级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班共有学生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其中男生有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9cac,isEnd"/>
              </a:rPr>
              <a:t>若在此班上任意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找一名学生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找到男生的可能性比找到女生的可能性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0a6,isEnd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某学校组织知识竞赛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道试题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其中有关中国优秀传统文化试题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6a1,isEnd"/>
              </a:rPr>
              <a:t>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践应用试题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创新能力试题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小捷从中任选一道试题作答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的可能性最大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的可能性最小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74FF80-1A31-9597-9317-FBA7285357BE}"/>
              </a:ext>
            </a:extLst>
          </p:cNvPr>
          <p:cNvSpPr txBox="1"/>
          <p:nvPr/>
        </p:nvSpPr>
        <p:spPr>
          <a:xfrm>
            <a:off x="77653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98878F-17BA-6DFE-CAB0-589D748B1BD4}"/>
              </a:ext>
            </a:extLst>
          </p:cNvPr>
          <p:cNvSpPr txBox="1"/>
          <p:nvPr/>
        </p:nvSpPr>
        <p:spPr>
          <a:xfrm>
            <a:off x="9975107" y="2755146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07ccf"/>
              </a:rPr>
              <a:t>有关中国优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3DC099-378A-564A-FEED-3D4B5E61F285}"/>
              </a:ext>
            </a:extLst>
          </p:cNvPr>
          <p:cNvSpPr txBox="1"/>
          <p:nvPr/>
        </p:nvSpPr>
        <p:spPr>
          <a:xfrm>
            <a:off x="450108" y="323063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秀传统文化试题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56BAEA-BE6E-56E1-D3A7-C7D09965D8A7}"/>
              </a:ext>
            </a:extLst>
          </p:cNvPr>
          <p:cNvSpPr txBox="1"/>
          <p:nvPr/>
        </p:nvSpPr>
        <p:spPr>
          <a:xfrm>
            <a:off x="5936508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创新能力试题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7" name="yt_shape_14077"/>
          <p:cNvSpPr txBox="1"/>
          <p:nvPr/>
        </p:nvSpPr>
        <p:spPr>
          <a:xfrm>
            <a:off x="479376" y="1644802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可能会出现哪些结果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一个不透明的袋子中有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个红球、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个绿球和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个白球，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可能会出现的结果有：红球、绿球、白球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能够确定摸到的一定是红球吗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你认为摸到哪种颜色的球的可能性最大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哪种颜色的球的可能性最小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摸到白球的可能性最大，红球的可能性最小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怎样改变袋子中红球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绿球和白球的个数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4d30"/>
              </a:rPr>
              <a:t>使摸到这三种颜色的球的可能性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将袋子中的红球、绿球与白球的个数设计得一样多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9_ef62b"/>
              </a:rPr>
              <a:t>则摸到这三种颜色的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球的可能性相同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2476BB-27D2-4FA9-165A-39BD03AA631F}"/>
              </a:ext>
            </a:extLst>
          </p:cNvPr>
          <p:cNvSpPr txBox="1"/>
          <p:nvPr/>
        </p:nvSpPr>
        <p:spPr>
          <a:xfrm>
            <a:off x="389365" y="2073484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一个不透明的袋子中有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个红球、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个绿球和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个白球，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AAC79C-A6EC-7745-AE5A-0711E31F6C55}"/>
              </a:ext>
            </a:extLst>
          </p:cNvPr>
          <p:cNvSpPr txBox="1"/>
          <p:nvPr/>
        </p:nvSpPr>
        <p:spPr>
          <a:xfrm>
            <a:off x="389365" y="2548972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可能会出现的结果有：红球、绿球、白球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FEF37C-1924-3EA9-B684-0DD43A744940}"/>
              </a:ext>
            </a:extLst>
          </p:cNvPr>
          <p:cNvSpPr txBox="1"/>
          <p:nvPr/>
        </p:nvSpPr>
        <p:spPr>
          <a:xfrm>
            <a:off x="389365" y="3499948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389BDF-BE4E-7B06-2811-44EBDEE8B457}"/>
              </a:ext>
            </a:extLst>
          </p:cNvPr>
          <p:cNvSpPr txBox="1"/>
          <p:nvPr/>
        </p:nvSpPr>
        <p:spPr>
          <a:xfrm>
            <a:off x="389365" y="4450924"/>
            <a:ext cx="741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摸到白球的可能性最大，红球的可能性最小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4DC68C-B32A-7E5E-C456-D606AC0B6039}"/>
              </a:ext>
            </a:extLst>
          </p:cNvPr>
          <p:cNvSpPr txBox="1"/>
          <p:nvPr/>
        </p:nvSpPr>
        <p:spPr>
          <a:xfrm>
            <a:off x="389365" y="587738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将袋子中的红球、绿球与白球的个数设计得一样多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ef62b"/>
              </a:rPr>
              <a:t>则摸到这三种颜色的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440EC6-6A71-294C-3602-98F61FDD966E}"/>
              </a:ext>
            </a:extLst>
          </p:cNvPr>
          <p:cNvSpPr txBox="1"/>
          <p:nvPr/>
        </p:nvSpPr>
        <p:spPr>
          <a:xfrm>
            <a:off x="389365" y="6352876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球的可能性相同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643016"/>
            <a:ext cx="118385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129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一个不透明的袋子中有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个绿球和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3df1c,isEnd"/>
              </a:rPr>
              <a:t>个白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这些球除颜色外其余都相同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将球搅匀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从中任意摸出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个球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5" name="yt_shape_14085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不能正确判断事件可能性的大小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DCA86D-F6AA-03CD-9F2B-75920AD5DA83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不能正确判断事件可能性的大小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086"/>
          <p:cNvSpPr txBox="1"/>
          <p:nvPr/>
        </p:nvSpPr>
        <p:spPr>
          <a:xfrm>
            <a:off x="540000" y="140166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甲袋中放着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乙袋中放着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378c,isEnd"/>
              </a:rPr>
              <a:t>这两种球除了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颜色以外没有其他区别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从袋中随机取出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若你想取出的是红球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袋成功的机会更大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111571-17E7-D7E4-E31D-402834CFC4CE}"/>
              </a:ext>
            </a:extLst>
          </p:cNvPr>
          <p:cNvSpPr txBox="1"/>
          <p:nvPr/>
        </p:nvSpPr>
        <p:spPr>
          <a:xfrm>
            <a:off x="10736988" y="18303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8" name="yt_shape_140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87" name="yt_image_1408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0" name="yt_shape_14090"/>
          <p:cNvSpPr txBox="1"/>
          <p:nvPr/>
        </p:nvSpPr>
        <p:spPr>
          <a:xfrm>
            <a:off x="540120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在一个质地均匀的正方体骰子中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个面上分别标有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de5c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任意掷一次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朝上的可能性与掷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朝上的可能性相等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2c4c"/>
              </a:rPr>
              <a:t>那么该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骰子第六个面应标有的数字是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1" name="yt_table_140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35098"/>
              </p:ext>
            </p:extLst>
          </p:nvPr>
        </p:nvGraphicFramePr>
        <p:xfrm>
          <a:off x="540047" y="292173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sp>
        <p:nvSpPr>
          <p:cNvPr id="14093" name="yt_shape_14093"/>
          <p:cNvSpPr txBox="1"/>
          <p:nvPr/>
        </p:nvSpPr>
        <p:spPr>
          <a:xfrm>
            <a:off x="540119" y="34479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的图形中随机撒一把豆子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dbc,isEnd"/>
              </a:rPr>
              <a:t>豆子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区域的可能性最大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094" name="yt_image_14094" title="H_102.3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425" y="4725144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F4F195-DFAC-7476-9809-64354E4C6454}"/>
              </a:ext>
            </a:extLst>
          </p:cNvPr>
          <p:cNvSpPr txBox="1"/>
          <p:nvPr/>
        </p:nvSpPr>
        <p:spPr>
          <a:xfrm>
            <a:off x="50221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2355C5-E402-5561-6C4E-1E5587674360}"/>
              </a:ext>
            </a:extLst>
          </p:cNvPr>
          <p:cNvSpPr txBox="1"/>
          <p:nvPr/>
        </p:nvSpPr>
        <p:spPr>
          <a:xfrm>
            <a:off x="1412133" y="3876584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6" name="yt_shape_14096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现在发行的体育彩票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购买时号码允许重复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开奖时通过摇号得出特等奖号码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86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若与该号码相同的奖券只有一张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则独得特等奖奖金总额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9dfa"/>
              </a:rPr>
              <a:t>若与该号码相同的奖券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有几张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则每张奖券平分特等奖奖金总额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小李和老王各买了两张奖券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小李的两张号码完全相同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老王的两张则号码不同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8ef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谁中特等奖的可能性大一些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小李选择了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组号码，老王选择了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6_51534"/>
              </a:rPr>
              <a:t>组号码，总的号码组数一定，那么老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王中特等奖的可能性大一些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若小李或老王中了特等奖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在奖金总额相同的情况下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谁得的奖金多一些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1108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能说明理由吗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1_9c525"/>
              </a:rPr>
              <a:t>当只有一个人中特等奖时，两人中奖后所得奖金数额相同；当不只一人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中特等奖时，小李得到的奖金多一些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C027BC-684B-B828-56A3-B827D992F704}"/>
              </a:ext>
            </a:extLst>
          </p:cNvPr>
          <p:cNvSpPr txBox="1"/>
          <p:nvPr/>
        </p:nvSpPr>
        <p:spPr>
          <a:xfrm>
            <a:off x="450108" y="370612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小李选择了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组号码，老王选择了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6_51534"/>
              </a:rPr>
              <a:t>组号码，总的号码组数一定，那么老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6EA47-7A50-DBC1-68EC-3FF22F6E3AC1}"/>
              </a:ext>
            </a:extLst>
          </p:cNvPr>
          <p:cNvSpPr txBox="1"/>
          <p:nvPr/>
        </p:nvSpPr>
        <p:spPr>
          <a:xfrm>
            <a:off x="450108" y="4181610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王中特等奖的可能性大一些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C17436-E404-7328-F9A1-95D9C486EE64}"/>
              </a:ext>
            </a:extLst>
          </p:cNvPr>
          <p:cNvSpPr txBox="1"/>
          <p:nvPr/>
        </p:nvSpPr>
        <p:spPr>
          <a:xfrm>
            <a:off x="450108" y="560807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1_9c525"/>
              </a:rPr>
              <a:t>当只有一个人中特等奖时，两人中奖后所得奖金数额相同；当不只一人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19F21F-D224-4BC5-A92C-D35115E077ED}"/>
              </a:ext>
            </a:extLst>
          </p:cNvPr>
          <p:cNvSpPr txBox="1"/>
          <p:nvPr/>
        </p:nvSpPr>
        <p:spPr>
          <a:xfrm>
            <a:off x="450108" y="6083562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中特等奖时，小李得到的奖金多一些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一个盒子里面放有不同数目的红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黄两色小球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d7ff"/>
              </a:rPr>
              <a:t>红球的个数比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黄球多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甲去摸一个球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请问甲摸到红球的可能性大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还是摸到黄球的可能性大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甲摸到红球的可能性大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两个人轮流去摸一个球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甲先摸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摸完后把球放回盒子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乙再摸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60b9"/>
              </a:rPr>
              <a:t>请问甲摸到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还是乙摸到黄球的可能性大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一样大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两个人轮流去摸一个球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甲先摸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摸完后把球放回盒子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乙再摸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b2d"/>
              </a:rPr>
              <a:t>请问甲摸到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还是乙摸到黄球的可能性大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甲摸到红球的可能性比乙摸到黄球的可能性大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686E74-E041-61BF-47D1-D8C790229C86}"/>
              </a:ext>
            </a:extLst>
          </p:cNvPr>
          <p:cNvSpPr txBox="1"/>
          <p:nvPr/>
        </p:nvSpPr>
        <p:spPr>
          <a:xfrm>
            <a:off x="450108" y="2279658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甲摸到红球的可能性大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AE47AF-1FF4-3E9D-B64D-0CD3819633B7}"/>
              </a:ext>
            </a:extLst>
          </p:cNvPr>
          <p:cNvSpPr txBox="1"/>
          <p:nvPr/>
        </p:nvSpPr>
        <p:spPr>
          <a:xfrm>
            <a:off x="450108" y="3706122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一样大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9C8849-D157-CA99-3CAD-F1525F2C1808}"/>
              </a:ext>
            </a:extLst>
          </p:cNvPr>
          <p:cNvSpPr txBox="1"/>
          <p:nvPr/>
        </p:nvSpPr>
        <p:spPr>
          <a:xfrm>
            <a:off x="450108" y="5132586"/>
            <a:ext cx="7723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甲摸到红球的可能性比乙摸到黄球的可能性大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1125</Words>
  <Application>Microsoft Office PowerPoint</Application>
  <PresentationFormat>宽屏</PresentationFormat>
  <Paragraphs>104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56" baseType="lpstr">
      <vt:lpstr>,isEnd</vt:lpstr>
      <vt:lpstr>_⨹_1_216a1,isEnd</vt:lpstr>
      <vt:lpstr>_⨹_1_2add1</vt:lpstr>
      <vt:lpstr>_⨹_1_61108</vt:lpstr>
      <vt:lpstr>_⨹_1_70730</vt:lpstr>
      <vt:lpstr>_⨹_1_72c12</vt:lpstr>
      <vt:lpstr>_⨹_1_a8864</vt:lpstr>
      <vt:lpstr>_⨹_1_ab0a6,isEnd</vt:lpstr>
      <vt:lpstr>_⨹_1_bcb03</vt:lpstr>
      <vt:lpstr>_⨹_1_d8eff</vt:lpstr>
      <vt:lpstr>_⨹_10_a9dfa</vt:lpstr>
      <vt:lpstr>_⨹_13_67688</vt:lpstr>
      <vt:lpstr>_⨹_14_74d30</vt:lpstr>
      <vt:lpstr>_⨹_16_51534</vt:lpstr>
      <vt:lpstr>_⨹_2_0fdbc,isEnd</vt:lpstr>
      <vt:lpstr>_⨹_2_1a250</vt:lpstr>
      <vt:lpstr>_⨹_2_3df1c,isEnd</vt:lpstr>
      <vt:lpstr>_⨹_2_5b5e0</vt:lpstr>
      <vt:lpstr>_⨹_2_cde5c</vt:lpstr>
      <vt:lpstr>_⨹_20_3a6c9</vt:lpstr>
      <vt:lpstr>_⨹_3_b2c4c</vt:lpstr>
      <vt:lpstr>_⨹_31_9c525</vt:lpstr>
      <vt:lpstr>_⨹_5_07ccf</vt:lpstr>
      <vt:lpstr>_⨹_5_760b9</vt:lpstr>
      <vt:lpstr>_⨹_5_c5b2d</vt:lpstr>
      <vt:lpstr>_⨹_6_1d7ff</vt:lpstr>
      <vt:lpstr>_⨹_6_e378c,isEnd</vt:lpstr>
      <vt:lpstr>_⨹_7_59cac,isEnd</vt:lpstr>
      <vt:lpstr>_⨹_8_340b2</vt:lpstr>
      <vt:lpstr>_⨹_8_ad8f2</vt:lpstr>
      <vt:lpstr>_⨹_9_ef62b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