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20" r:id="rId5"/>
    <p:sldId id="305" r:id="rId6"/>
    <p:sldId id="311" r:id="rId7"/>
    <p:sldId id="313" r:id="rId8"/>
    <p:sldId id="306" r:id="rId9"/>
    <p:sldId id="308" r:id="rId10"/>
    <p:sldId id="309" r:id="rId11"/>
    <p:sldId id="310" r:id="rId12"/>
    <p:sldId id="317" r:id="rId13"/>
    <p:sldId id="31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bin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8" name="yt_shape_12078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手拉手模型</a:t>
            </a:r>
          </a:p>
        </p:txBody>
      </p:sp>
      <p:sp>
        <p:nvSpPr>
          <p:cNvPr id="12079" name="yt_shape_12079"/>
          <p:cNvSpPr txBox="1"/>
          <p:nvPr/>
        </p:nvSpPr>
        <p:spPr>
          <a:xfrm>
            <a:off x="540119" y="1389434"/>
            <a:ext cx="11492915" cy="419980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手拉手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模型：由共顶点的两个等腰三角形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或等边三角形或正方形等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53e0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都是等边三角形，可证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都是等腰直角三角形，可证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都是正方形，可证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80" name="yt_image_120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090" y="4005064"/>
            <a:ext cx="427697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25977">
            <a:extLst>
              <a:ext uri="{FF2B5EF4-FFF2-40B4-BE49-F238E27FC236}">
                <a16:creationId xmlns:a16="http://schemas.microsoft.com/office/drawing/2014/main" id="{50EFACEF-22C6-861B-C14E-F9B0003325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5" name="yt_shape_12125"/>
          <p:cNvSpPr txBox="1"/>
          <p:nvPr/>
        </p:nvSpPr>
        <p:spPr>
          <a:xfrm>
            <a:off x="558081" y="6623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bb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26" name="yt_image_12126" title="H_182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8338" y="1116630"/>
            <a:ext cx="243459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8" name="yt_shape_12128"/>
          <p:cNvSpPr txBox="1"/>
          <p:nvPr/>
        </p:nvSpPr>
        <p:spPr>
          <a:xfrm>
            <a:off x="558081" y="1679139"/>
            <a:ext cx="74186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【探究】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2129"/>
          <p:cNvSpPr txBox="1"/>
          <p:nvPr/>
        </p:nvSpPr>
        <p:spPr>
          <a:xfrm>
            <a:off x="569387" y="2107654"/>
            <a:ext cx="883895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解：【探究】延长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717FD1-A8A6-4F30-9907-09A4B45A3754}"/>
              </a:ext>
            </a:extLst>
          </p:cNvPr>
          <p:cNvSpPr txBox="1"/>
          <p:nvPr/>
        </p:nvSpPr>
        <p:spPr>
          <a:xfrm>
            <a:off x="479376" y="2060848"/>
            <a:ext cx="7666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解：【探究】延长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7EFD7A-8B0D-64EB-9632-05ACFF9E478F}"/>
              </a:ext>
            </a:extLst>
          </p:cNvPr>
          <p:cNvSpPr txBox="1"/>
          <p:nvPr/>
        </p:nvSpPr>
        <p:spPr>
          <a:xfrm>
            <a:off x="479376" y="2536336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6EE6CC-C6F2-2BB4-3CEA-E48B979C927F}"/>
              </a:ext>
            </a:extLst>
          </p:cNvPr>
          <p:cNvSpPr txBox="1"/>
          <p:nvPr/>
        </p:nvSpPr>
        <p:spPr>
          <a:xfrm>
            <a:off x="479376" y="3011824"/>
            <a:ext cx="508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F5E3C-C074-8877-B3B2-BA803AE87A7F}"/>
              </a:ext>
            </a:extLst>
          </p:cNvPr>
          <p:cNvSpPr txBox="1"/>
          <p:nvPr/>
        </p:nvSpPr>
        <p:spPr>
          <a:xfrm>
            <a:off x="479376" y="3487312"/>
            <a:ext cx="430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8284F5-646F-131A-E161-548730EE69D1}"/>
              </a:ext>
            </a:extLst>
          </p:cNvPr>
          <p:cNvSpPr txBox="1"/>
          <p:nvPr/>
        </p:nvSpPr>
        <p:spPr>
          <a:xfrm>
            <a:off x="479376" y="3962800"/>
            <a:ext cx="622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F0EBF2-5828-D15C-3654-B88E5FF49349}"/>
              </a:ext>
            </a:extLst>
          </p:cNvPr>
          <p:cNvSpPr txBox="1"/>
          <p:nvPr/>
        </p:nvSpPr>
        <p:spPr>
          <a:xfrm>
            <a:off x="479376" y="4438288"/>
            <a:ext cx="486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CC4627-7CE4-0419-AE70-AF692C0C18A3}"/>
              </a:ext>
            </a:extLst>
          </p:cNvPr>
          <p:cNvSpPr txBox="1"/>
          <p:nvPr/>
        </p:nvSpPr>
        <p:spPr>
          <a:xfrm>
            <a:off x="479376" y="4913776"/>
            <a:ext cx="893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0FB7CF-A9BA-0ED9-3CF4-091F73BED344}"/>
              </a:ext>
            </a:extLst>
          </p:cNvPr>
          <p:cNvSpPr txBox="1"/>
          <p:nvPr/>
        </p:nvSpPr>
        <p:spPr>
          <a:xfrm>
            <a:off x="479376" y="5389264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901D84-9A6C-6913-0B6C-69641073DC93}"/>
              </a:ext>
            </a:extLst>
          </p:cNvPr>
          <p:cNvSpPr txBox="1"/>
          <p:nvPr/>
        </p:nvSpPr>
        <p:spPr>
          <a:xfrm>
            <a:off x="479376" y="5864752"/>
            <a:ext cx="616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0536C59-73FE-A2E2-9F7E-D0FCAE7EDAD3}"/>
              </a:ext>
            </a:extLst>
          </p:cNvPr>
          <p:cNvSpPr txBox="1"/>
          <p:nvPr/>
        </p:nvSpPr>
        <p:spPr>
          <a:xfrm>
            <a:off x="479376" y="6340240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F164C8-6794-9EE5-2FB6-75D942244ED8}"/>
              </a:ext>
            </a:extLst>
          </p:cNvPr>
          <p:cNvSpPr txBox="1"/>
          <p:nvPr/>
        </p:nvSpPr>
        <p:spPr>
          <a:xfrm>
            <a:off x="4946157" y="6346438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yt_image_12130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5448" y="4182678"/>
            <a:ext cx="152037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1" name="yt_shape_12131"/>
          <p:cNvSpPr txBox="1"/>
          <p:nvPr/>
        </p:nvSpPr>
        <p:spPr>
          <a:xfrm>
            <a:off x="479257" y="-491668"/>
            <a:ext cx="1535549" cy="11526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400" b="0" i="0" u="none" spc="10374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sp>
        <p:nvSpPr>
          <p:cNvPr id="12133" name="yt_shape_12133"/>
          <p:cNvSpPr txBox="1"/>
          <p:nvPr/>
        </p:nvSpPr>
        <p:spPr>
          <a:xfrm>
            <a:off x="479376" y="83671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【应用】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【应用】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6f3f1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09AF23-7FC5-1553-63CB-010383201437}"/>
              </a:ext>
            </a:extLst>
          </p:cNvPr>
          <p:cNvSpPr txBox="1"/>
          <p:nvPr/>
        </p:nvSpPr>
        <p:spPr>
          <a:xfrm>
            <a:off x="389365" y="1740882"/>
            <a:ext cx="1105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【应用】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6f3f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3742FF-2669-5B04-7389-59524AEE17AA}"/>
              </a:ext>
            </a:extLst>
          </p:cNvPr>
          <p:cNvSpPr txBox="1"/>
          <p:nvPr/>
        </p:nvSpPr>
        <p:spPr>
          <a:xfrm>
            <a:off x="389365" y="2216370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-115291"/>
            <a:ext cx="46631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，理由如下：</a:t>
            </a:r>
          </a:p>
        </p:txBody>
      </p:sp>
      <p:sp>
        <p:nvSpPr>
          <p:cNvPr id="12139" name="yt_shape_12139"/>
          <p:cNvSpPr txBox="1"/>
          <p:nvPr/>
        </p:nvSpPr>
        <p:spPr>
          <a:xfrm>
            <a:off x="540000" y="516376"/>
            <a:ext cx="1689117" cy="16298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50" b="0" i="0" u="none" spc="-90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9050" b="0" i="0" u="none" spc="10909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</a:p>
        </p:txBody>
      </p:sp>
      <p:pic>
        <p:nvPicPr>
          <p:cNvPr id="12138" name="yt_image_12138" title="H_142.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146246"/>
            <a:ext cx="1670803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1" name="yt_shape_12141"/>
          <p:cNvSpPr txBox="1"/>
          <p:nvPr/>
        </p:nvSpPr>
        <p:spPr>
          <a:xfrm>
            <a:off x="540000" y="2371563"/>
            <a:ext cx="908101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上取一点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EDDF25-88C4-595B-6A8B-51F8A639A40F}"/>
              </a:ext>
            </a:extLst>
          </p:cNvPr>
          <p:cNvSpPr txBox="1"/>
          <p:nvPr/>
        </p:nvSpPr>
        <p:spPr>
          <a:xfrm>
            <a:off x="370856" y="1830820"/>
            <a:ext cx="4798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0B3F3-99E9-CCFA-277B-F395CC40B913}"/>
              </a:ext>
            </a:extLst>
          </p:cNvPr>
          <p:cNvSpPr txBox="1"/>
          <p:nvPr/>
        </p:nvSpPr>
        <p:spPr>
          <a:xfrm>
            <a:off x="449989" y="2324757"/>
            <a:ext cx="707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上取一点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ADFBE3-60EF-27D2-F9CC-A100332339D9}"/>
              </a:ext>
            </a:extLst>
          </p:cNvPr>
          <p:cNvSpPr txBox="1"/>
          <p:nvPr/>
        </p:nvSpPr>
        <p:spPr>
          <a:xfrm>
            <a:off x="449989" y="2800245"/>
            <a:ext cx="708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670205-D6F4-1E34-2DF5-3B49CC8ABD2B}"/>
              </a:ext>
            </a:extLst>
          </p:cNvPr>
          <p:cNvSpPr txBox="1"/>
          <p:nvPr/>
        </p:nvSpPr>
        <p:spPr>
          <a:xfrm>
            <a:off x="449989" y="3275734"/>
            <a:ext cx="430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0CA792-1366-40F4-769A-6F200221D548}"/>
              </a:ext>
            </a:extLst>
          </p:cNvPr>
          <p:cNvSpPr txBox="1"/>
          <p:nvPr/>
        </p:nvSpPr>
        <p:spPr>
          <a:xfrm>
            <a:off x="449989" y="3751221"/>
            <a:ext cx="477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75DC56-DADF-EC05-1648-E1FDA552F4A5}"/>
              </a:ext>
            </a:extLst>
          </p:cNvPr>
          <p:cNvSpPr txBox="1"/>
          <p:nvPr/>
        </p:nvSpPr>
        <p:spPr>
          <a:xfrm>
            <a:off x="449989" y="4226709"/>
            <a:ext cx="917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31A57D-5080-2D9C-A024-13D4A04E6CDF}"/>
              </a:ext>
            </a:extLst>
          </p:cNvPr>
          <p:cNvSpPr txBox="1"/>
          <p:nvPr/>
        </p:nvSpPr>
        <p:spPr>
          <a:xfrm>
            <a:off x="449989" y="4702197"/>
            <a:ext cx="664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AA65B3-6E64-7F6A-BFA6-AA2FBE5D9D85}"/>
              </a:ext>
            </a:extLst>
          </p:cNvPr>
          <p:cNvSpPr txBox="1"/>
          <p:nvPr/>
        </p:nvSpPr>
        <p:spPr>
          <a:xfrm>
            <a:off x="449989" y="5177685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836712"/>
            <a:ext cx="1203897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的延长线上时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三者的数量关系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82cc1"/>
              </a:rPr>
              <a:t>并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16" name="yt_shape_12148"/>
          <p:cNvSpPr txBox="1"/>
          <p:nvPr/>
        </p:nvSpPr>
        <p:spPr>
          <a:xfrm>
            <a:off x="540000" y="5711981"/>
            <a:ext cx="414376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FBE9F0-A798-15F0-AE4A-747F2A668DC4}"/>
              </a:ext>
            </a:extLst>
          </p:cNvPr>
          <p:cNvSpPr txBox="1"/>
          <p:nvPr/>
        </p:nvSpPr>
        <p:spPr>
          <a:xfrm>
            <a:off x="449989" y="5665175"/>
            <a:ext cx="405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6EC97A-D72A-A4AA-13F5-2914D7ECA95D}"/>
              </a:ext>
            </a:extLst>
          </p:cNvPr>
          <p:cNvSpPr txBox="1"/>
          <p:nvPr/>
        </p:nvSpPr>
        <p:spPr>
          <a:xfrm>
            <a:off x="4212958" y="5727673"/>
            <a:ext cx="428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D74B9E-3AA2-B568-E90E-106BC00BCACF}"/>
              </a:ext>
            </a:extLst>
          </p:cNvPr>
          <p:cNvSpPr txBox="1"/>
          <p:nvPr/>
        </p:nvSpPr>
        <p:spPr>
          <a:xfrm>
            <a:off x="449989" y="6265389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AD0C7FA-B5F0-5054-14C6-5406B385BBAD}"/>
              </a:ext>
            </a:extLst>
          </p:cNvPr>
          <p:cNvSpPr txBox="1"/>
          <p:nvPr/>
        </p:nvSpPr>
        <p:spPr>
          <a:xfrm>
            <a:off x="2280623" y="6290947"/>
            <a:ext cx="427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768e,isEnd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它们所成的锐角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084" name="yt_image_12084" title="H_124.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2036" y="2852936"/>
            <a:ext cx="2034540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C4898E-8F2D-EF3B-A546-46C8B8538A70}"/>
              </a:ext>
            </a:extLst>
          </p:cNvPr>
          <p:cNvSpPr txBox="1"/>
          <p:nvPr/>
        </p:nvSpPr>
        <p:spPr>
          <a:xfrm>
            <a:off x="1107333" y="1804170"/>
            <a:ext cx="171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FEE6D3-442E-9C83-D478-2F85E3AB580D}"/>
              </a:ext>
            </a:extLst>
          </p:cNvPr>
          <p:cNvSpPr txBox="1"/>
          <p:nvPr/>
        </p:nvSpPr>
        <p:spPr>
          <a:xfrm>
            <a:off x="6642946" y="180417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6" name="yt_shape_12086"/>
          <p:cNvSpPr txBox="1"/>
          <p:nvPr/>
        </p:nvSpPr>
        <p:spPr>
          <a:xfrm>
            <a:off x="551384" y="6206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沿逆时针方向旋转到图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中的结论还成立吗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6ec2"/>
              </a:rPr>
              <a:t>请说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87" name="yt_image_12087" title="H_121.94787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5696" y="1637520"/>
            <a:ext cx="1965960" cy="154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89"/>
              <p:cNvSpPr txBox="1"/>
              <p:nvPr/>
            </p:nvSpPr>
            <p:spPr>
              <a:xfrm>
                <a:off x="551384" y="1529335"/>
                <a:ext cx="8327601" cy="580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解：成立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中的结论仍成立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529335"/>
                <a:ext cx="8327601" cy="5802422"/>
              </a:xfrm>
              <a:prstGeom prst="rect">
                <a:avLst/>
              </a:prstGeom>
              <a:blipFill>
                <a:blip r:embed="rId3"/>
                <a:stretch>
                  <a:fillRect l="-2195" t="-945" r="-366" b="-2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FBDDF20-962E-A1E7-FD28-DF6EC17EDCBB}"/>
              </a:ext>
            </a:extLst>
          </p:cNvPr>
          <p:cNvSpPr txBox="1"/>
          <p:nvPr/>
        </p:nvSpPr>
        <p:spPr>
          <a:xfrm>
            <a:off x="461373" y="1482529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DEEC3C-DC5B-F508-E086-02C48A57717E}"/>
              </a:ext>
            </a:extLst>
          </p:cNvPr>
          <p:cNvSpPr txBox="1"/>
          <p:nvPr/>
        </p:nvSpPr>
        <p:spPr>
          <a:xfrm>
            <a:off x="461373" y="1958017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529456-E921-459A-03D6-0E5FA09668D5}"/>
              </a:ext>
            </a:extLst>
          </p:cNvPr>
          <p:cNvSpPr txBox="1"/>
          <p:nvPr/>
        </p:nvSpPr>
        <p:spPr>
          <a:xfrm>
            <a:off x="461373" y="2433505"/>
            <a:ext cx="842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C80F66-14EA-791D-1867-A48DD0031C78}"/>
              </a:ext>
            </a:extLst>
          </p:cNvPr>
          <p:cNvSpPr txBox="1"/>
          <p:nvPr/>
        </p:nvSpPr>
        <p:spPr>
          <a:xfrm>
            <a:off x="461373" y="2908993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44C52B-663E-608F-7AA7-09D1CD18ADB5}"/>
              </a:ext>
            </a:extLst>
          </p:cNvPr>
          <p:cNvSpPr txBox="1"/>
          <p:nvPr/>
        </p:nvSpPr>
        <p:spPr>
          <a:xfrm>
            <a:off x="461373" y="338448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CB4EAF-ABCC-44E0-3EE3-1EF72FF6CC7C}"/>
                  </a:ext>
                </a:extLst>
              </p:cNvPr>
              <p:cNvSpPr txBox="1"/>
              <p:nvPr/>
            </p:nvSpPr>
            <p:spPr>
              <a:xfrm>
                <a:off x="467832" y="3255932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CB4EAF-ABCC-44E0-3EE3-1EF72FF6C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32" y="3255932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8F12FFF-EC5B-11FD-4E66-EDCFE61F1F3D}"/>
              </a:ext>
            </a:extLst>
          </p:cNvPr>
          <p:cNvSpPr txBox="1"/>
          <p:nvPr/>
        </p:nvSpPr>
        <p:spPr>
          <a:xfrm>
            <a:off x="393223" y="4846159"/>
            <a:ext cx="402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8869613-C1AE-00F2-A8DC-89F39BDE5C9E}"/>
              </a:ext>
            </a:extLst>
          </p:cNvPr>
          <p:cNvSpPr txBox="1"/>
          <p:nvPr/>
        </p:nvSpPr>
        <p:spPr>
          <a:xfrm>
            <a:off x="393223" y="5321647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2098C8-F373-53D7-B711-590A30D80A72}"/>
              </a:ext>
            </a:extLst>
          </p:cNvPr>
          <p:cNvSpPr txBox="1"/>
          <p:nvPr/>
        </p:nvSpPr>
        <p:spPr>
          <a:xfrm>
            <a:off x="393223" y="5797135"/>
            <a:ext cx="675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302E74-4033-FBC2-0D29-33E9C7318E3E}"/>
              </a:ext>
            </a:extLst>
          </p:cNvPr>
          <p:cNvSpPr txBox="1"/>
          <p:nvPr/>
        </p:nvSpPr>
        <p:spPr>
          <a:xfrm>
            <a:off x="393223" y="6272623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中的结论仍成立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1" name="yt_shape_120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2c2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092" name="yt_image_12092" title="H_213.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808647"/>
            <a:ext cx="2583180" cy="270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AD142C-C073-FD17-2FF1-6F338F6C2888}"/>
              </a:ext>
            </a:extLst>
          </p:cNvPr>
          <p:cNvSpPr txBox="1"/>
          <p:nvPr/>
        </p:nvSpPr>
        <p:spPr>
          <a:xfrm>
            <a:off x="4853834" y="1328682"/>
            <a:ext cx="174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旋转至如图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中的结论是否成立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9cd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请给予证明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096" name="yt_image_12096" title="H_213.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0107" y="1367167"/>
            <a:ext cx="2811780" cy="270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98"/>
          <p:cNvSpPr txBox="1"/>
          <p:nvPr/>
        </p:nvSpPr>
        <p:spPr>
          <a:xfrm>
            <a:off x="540120" y="1900773"/>
            <a:ext cx="391293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6328F7-8E31-D935-BAB8-5AA062DBA20C}"/>
              </a:ext>
            </a:extLst>
          </p:cNvPr>
          <p:cNvSpPr txBox="1"/>
          <p:nvPr/>
        </p:nvSpPr>
        <p:spPr>
          <a:xfrm>
            <a:off x="450109" y="1853967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9FF294-DA34-6BD8-E549-935E3B32A2A0}"/>
              </a:ext>
            </a:extLst>
          </p:cNvPr>
          <p:cNvSpPr txBox="1"/>
          <p:nvPr/>
        </p:nvSpPr>
        <p:spPr>
          <a:xfrm>
            <a:off x="450109" y="2329455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AEA913-7378-11FF-F3D6-7F8429557E08}"/>
              </a:ext>
            </a:extLst>
          </p:cNvPr>
          <p:cNvSpPr txBox="1"/>
          <p:nvPr/>
        </p:nvSpPr>
        <p:spPr>
          <a:xfrm>
            <a:off x="450109" y="2804943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B9C3DA-53D1-48B5-651A-0271083F0562}"/>
              </a:ext>
            </a:extLst>
          </p:cNvPr>
          <p:cNvSpPr txBox="1"/>
          <p:nvPr/>
        </p:nvSpPr>
        <p:spPr>
          <a:xfrm>
            <a:off x="450109" y="3280431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CEA639-6553-BF00-4566-F6772B01CA52}"/>
              </a:ext>
            </a:extLst>
          </p:cNvPr>
          <p:cNvSpPr txBox="1"/>
          <p:nvPr/>
        </p:nvSpPr>
        <p:spPr>
          <a:xfrm>
            <a:off x="450109" y="3755919"/>
            <a:ext cx="405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847ED9-1BF3-EFFE-0ED3-6E322043D2C5}"/>
              </a:ext>
            </a:extLst>
          </p:cNvPr>
          <p:cNvSpPr txBox="1"/>
          <p:nvPr/>
        </p:nvSpPr>
        <p:spPr>
          <a:xfrm>
            <a:off x="450109" y="4231407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99" name="yt_shape_12099"/>
              <p:cNvSpPr txBox="1"/>
              <p:nvPr/>
            </p:nvSpPr>
            <p:spPr>
              <a:xfrm>
                <a:off x="540120" y="900000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e03b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三点在一条直线上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99" name="yt_shape_12099" descr="{&quot;rangeId&quot;:1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1" name="yt_image_12101" title="H_213.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1855390"/>
            <a:ext cx="2880360" cy="270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103"/>
              <p:cNvSpPr txBox="1"/>
              <p:nvPr/>
            </p:nvSpPr>
            <p:spPr>
              <a:xfrm>
                <a:off x="497379" y="1929222"/>
                <a:ext cx="6075317" cy="30175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4" name="yt_shape_12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29222"/>
                <a:ext cx="6075317" cy="3017557"/>
              </a:xfrm>
              <a:prstGeom prst="rect">
                <a:avLst/>
              </a:prstGeom>
              <a:blipFill>
                <a:blip r:embed="rId4"/>
                <a:stretch>
                  <a:fillRect l="-3112" t="-1616" r="-2108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106"/>
          <p:cNvSpPr txBox="1"/>
          <p:nvPr/>
        </p:nvSpPr>
        <p:spPr>
          <a:xfrm>
            <a:off x="497379" y="5149931"/>
            <a:ext cx="1852110" cy="14857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250" b="0" i="0" u="none" spc="1238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6" name="yt_image_12105" title="H_129.587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4565975"/>
            <a:ext cx="2304256" cy="206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A641802-7C0D-B166-F04D-A5C362292995}"/>
              </a:ext>
            </a:extLst>
          </p:cNvPr>
          <p:cNvSpPr txBox="1"/>
          <p:nvPr/>
        </p:nvSpPr>
        <p:spPr>
          <a:xfrm>
            <a:off x="407368" y="1882416"/>
            <a:ext cx="456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FA07B1-5A2B-2044-0E42-312765253893}"/>
                  </a:ext>
                </a:extLst>
              </p:cNvPr>
              <p:cNvSpPr txBox="1"/>
              <p:nvPr/>
            </p:nvSpPr>
            <p:spPr>
              <a:xfrm>
                <a:off x="407368" y="2357904"/>
                <a:ext cx="514273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是正方形，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FA07B1-5A2B-2044-0E42-312765253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57904"/>
                <a:ext cx="5142738" cy="615392"/>
              </a:xfrm>
              <a:prstGeom prst="rect">
                <a:avLst/>
              </a:prstGeom>
              <a:blipFill>
                <a:blip r:embed="rId6"/>
                <a:stretch>
                  <a:fillRect l="-1898" r="-189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D31CF81-8EBD-A9DF-6E92-359AB49B7178}"/>
              </a:ext>
            </a:extLst>
          </p:cNvPr>
          <p:cNvSpPr txBox="1"/>
          <p:nvPr/>
        </p:nvSpPr>
        <p:spPr>
          <a:xfrm>
            <a:off x="407368" y="2879684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93B1DE-137D-BA4F-C35F-4B564274F602}"/>
                  </a:ext>
                </a:extLst>
              </p:cNvPr>
              <p:cNvSpPr txBox="1"/>
              <p:nvPr/>
            </p:nvSpPr>
            <p:spPr>
              <a:xfrm>
                <a:off x="407368" y="3355172"/>
                <a:ext cx="6196647" cy="709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93B1DE-137D-BA4F-C35F-4B564274F6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55172"/>
                <a:ext cx="6196647" cy="709371"/>
              </a:xfrm>
              <a:prstGeom prst="rect">
                <a:avLst/>
              </a:prstGeom>
              <a:blipFill>
                <a:blip r:embed="rId7"/>
                <a:stretch>
                  <a:fillRect l="-1575" r="-1575" b="-8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75F4A33-4472-3A36-9843-ECE2524F5A11}"/>
              </a:ext>
            </a:extLst>
          </p:cNvPr>
          <p:cNvSpPr txBox="1"/>
          <p:nvPr/>
        </p:nvSpPr>
        <p:spPr>
          <a:xfrm>
            <a:off x="407368" y="3970931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C6C7DB-C587-702A-C040-D8516588852D}"/>
              </a:ext>
            </a:extLst>
          </p:cNvPr>
          <p:cNvSpPr txBox="1"/>
          <p:nvPr/>
        </p:nvSpPr>
        <p:spPr>
          <a:xfrm>
            <a:off x="407368" y="4446419"/>
            <a:ext cx="3393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8" name="yt_shape_12108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半角模型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09" name="yt_shape_12109"/>
              <p:cNvSpPr txBox="1"/>
              <p:nvPr/>
            </p:nvSpPr>
            <p:spPr>
              <a:xfrm>
                <a:off x="540000" y="1389434"/>
                <a:ext cx="10994530" cy="376775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半角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模型：有一个角固定，另一个与它的顶点重合的角等于固定角的一半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等腰直角三角形中的半角旋转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109" name="yt_shape_12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994530" cy="3767758"/>
              </a:xfrm>
              <a:prstGeom prst="rect">
                <a:avLst/>
              </a:prstGeom>
              <a:blipFill>
                <a:blip r:embed="rId2"/>
                <a:stretch>
                  <a:fillRect t="-1290" r="-5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11" name="yt_image_121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2378" y="3717032"/>
            <a:ext cx="3949774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26094">
            <a:extLst>
              <a:ext uri="{FF2B5EF4-FFF2-40B4-BE49-F238E27FC236}">
                <a16:creationId xmlns:a16="http://schemas.microsoft.com/office/drawing/2014/main" id="{5534C15C-BCD0-7C83-3FDD-1E212DEE0E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4" name="yt_shape_12114"/>
          <p:cNvSpPr txBox="1"/>
          <p:nvPr/>
        </p:nvSpPr>
        <p:spPr>
          <a:xfrm>
            <a:off x="540119" y="900000"/>
            <a:ext cx="11492915" cy="360912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正方形中的半角旋转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如图，四边形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为正方形，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的周长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正方形周长的一半；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485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15" name="yt_image_121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632" y="2996952"/>
            <a:ext cx="4595547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7" name="yt_shape_1211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5cd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并写出推理过程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18" name="yt_image_12118" title="H_224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988840"/>
            <a:ext cx="2448272" cy="201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1" name="yt_shape_12121"/>
          <p:cNvSpPr txBox="1"/>
          <p:nvPr/>
        </p:nvSpPr>
        <p:spPr>
          <a:xfrm>
            <a:off x="540000" y="5060393"/>
            <a:ext cx="2056589" cy="10806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00" b="0" i="0" u="none" spc="14537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2120" name="yt_image_12120" title="H_94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5399" y="4462604"/>
            <a:ext cx="203630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123"/>
          <p:cNvSpPr txBox="1"/>
          <p:nvPr/>
        </p:nvSpPr>
        <p:spPr>
          <a:xfrm>
            <a:off x="540000" y="1871443"/>
            <a:ext cx="763189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解：猜想：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绕点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逆时针旋转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重合，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ED'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CD'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741C16-9239-A266-6C4F-422C39576D99}"/>
              </a:ext>
            </a:extLst>
          </p:cNvPr>
          <p:cNvSpPr txBox="1"/>
          <p:nvPr/>
        </p:nvSpPr>
        <p:spPr>
          <a:xfrm>
            <a:off x="449989" y="1824637"/>
            <a:ext cx="403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解：猜想：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758C71-7C3C-15A4-C498-083BB2CE2016}"/>
              </a:ext>
            </a:extLst>
          </p:cNvPr>
          <p:cNvSpPr txBox="1"/>
          <p:nvPr/>
        </p:nvSpPr>
        <p:spPr>
          <a:xfrm>
            <a:off x="449989" y="2300125"/>
            <a:ext cx="553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983786-E1C5-D2F5-2AD5-7B9A9B59269C}"/>
              </a:ext>
            </a:extLst>
          </p:cNvPr>
          <p:cNvSpPr txBox="1"/>
          <p:nvPr/>
        </p:nvSpPr>
        <p:spPr>
          <a:xfrm>
            <a:off x="449989" y="2775613"/>
            <a:ext cx="660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重合，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C4EE56-C80E-465F-1EA8-3DC5C418FCBD}"/>
              </a:ext>
            </a:extLst>
          </p:cNvPr>
          <p:cNvSpPr txBox="1"/>
          <p:nvPr/>
        </p:nvSpPr>
        <p:spPr>
          <a:xfrm>
            <a:off x="449989" y="3251101"/>
            <a:ext cx="456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EE728D-0ADA-0816-2CFA-8952894F3689}"/>
              </a:ext>
            </a:extLst>
          </p:cNvPr>
          <p:cNvSpPr txBox="1"/>
          <p:nvPr/>
        </p:nvSpPr>
        <p:spPr>
          <a:xfrm>
            <a:off x="449989" y="3726589"/>
            <a:ext cx="2105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015647-92D8-3FA0-2257-F0E64708FC58}"/>
              </a:ext>
            </a:extLst>
          </p:cNvPr>
          <p:cNvSpPr txBox="1"/>
          <p:nvPr/>
        </p:nvSpPr>
        <p:spPr>
          <a:xfrm>
            <a:off x="449989" y="4202077"/>
            <a:ext cx="773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6F2FD9-7FE6-992D-759C-76C0E7AEDFB8}"/>
              </a:ext>
            </a:extLst>
          </p:cNvPr>
          <p:cNvSpPr txBox="1"/>
          <p:nvPr/>
        </p:nvSpPr>
        <p:spPr>
          <a:xfrm>
            <a:off x="449989" y="4677565"/>
            <a:ext cx="564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766D925-825B-8B8D-9DC9-A7890DDB88AC}"/>
              </a:ext>
            </a:extLst>
          </p:cNvPr>
          <p:cNvSpPr txBox="1"/>
          <p:nvPr/>
        </p:nvSpPr>
        <p:spPr>
          <a:xfrm>
            <a:off x="449989" y="5153053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53EFA03-C09E-47F5-DEDF-9B229055329B}"/>
              </a:ext>
            </a:extLst>
          </p:cNvPr>
          <p:cNvSpPr txBox="1"/>
          <p:nvPr/>
        </p:nvSpPr>
        <p:spPr>
          <a:xfrm>
            <a:off x="449989" y="5628541"/>
            <a:ext cx="2820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1632</Words>
  <Application>Microsoft Office PowerPoint</Application>
  <PresentationFormat>宽屏</PresentationFormat>
  <Paragraphs>149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_⨹_1_35bb4</vt:lpstr>
      <vt:lpstr>_⨹_1_42c22,isEnd</vt:lpstr>
      <vt:lpstr>_⨹_1_45cda</vt:lpstr>
      <vt:lpstr>_⨹_1_6f3f1</vt:lpstr>
      <vt:lpstr>_⨹_1_82cc1</vt:lpstr>
      <vt:lpstr>_⨹_1_c4857</vt:lpstr>
      <vt:lpstr>_⨹_1_d49cd</vt:lpstr>
      <vt:lpstr>_⨹_1_de03b</vt:lpstr>
      <vt:lpstr>_⨹_1_e53e0</vt:lpstr>
      <vt:lpstr>_⨹_2_96ec2</vt:lpstr>
      <vt:lpstr>_⨹_7_5768e,isEnd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