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2" r:id="rId7"/>
    <p:sldId id="314" r:id="rId8"/>
    <p:sldId id="316" r:id="rId9"/>
    <p:sldId id="318" r:id="rId10"/>
    <p:sldId id="320" r:id="rId11"/>
    <p:sldId id="323" r:id="rId12"/>
    <p:sldId id="32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82" name="yt_image_1428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4" name="yt_shape_1428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用画树状图法求概率</a:t>
            </a:r>
          </a:p>
        </p:txBody>
      </p:sp>
      <p:sp>
        <p:nvSpPr>
          <p:cNvPr id="14285" name="yt_shape_14285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某轨道列车共有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设乘客从任意一节车厢上车的机会均等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ef62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两位乘客同时乘同一列轨道列车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则甲和乙从同一节车厢上车的概率是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6" name="yt_table_1428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952372"/>
                  </p:ext>
                </p:extLst>
              </p:nvPr>
            </p:nvGraphicFramePr>
            <p:xfrm>
              <a:off x="540047" y="2931034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86" name="yt_table_14286" descr="{&quot;rangeId&quot;:2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952372"/>
                  </p:ext>
                </p:extLst>
              </p:nvPr>
            </p:nvGraphicFramePr>
            <p:xfrm>
              <a:off x="540047" y="2931034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87" name="yt_shape_14287"/>
          <p:cNvSpPr txBox="1"/>
          <p:nvPr/>
        </p:nvSpPr>
        <p:spPr>
          <a:xfrm>
            <a:off x="540120" y="361725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不透明的袋子中有两个小球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上面分别写着数字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eb12"/>
              </a:rPr>
              <a:t>除数字外两个小球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无其他差别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记录其数字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放回并摇匀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03fb"/>
              </a:rPr>
              <a:t>再从中随机摸出一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记录其数字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那么两次记录的数字之和为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8" name="yt_table_14288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6248205"/>
                  </p:ext>
                </p:extLst>
              </p:nvPr>
            </p:nvGraphicFramePr>
            <p:xfrm>
              <a:off x="540047" y="5056819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88" name="yt_table_14288" descr="{&quot;rangeId&quot;:3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6248205"/>
                  </p:ext>
                </p:extLst>
              </p:nvPr>
            </p:nvGraphicFramePr>
            <p:xfrm>
              <a:off x="540047" y="5056819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091452" title="H_26.259764">
            <a:extLst>
              <a:ext uri="{FF2B5EF4-FFF2-40B4-BE49-F238E27FC236}">
                <a16:creationId xmlns:a16="http://schemas.microsoft.com/office/drawing/2014/main" id="{1A1D3834-241C-FB52-6C49-8074D3A75B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8746DC-FE19-4546-E27A-BF253E6B05EB}"/>
              </a:ext>
            </a:extLst>
          </p:cNvPr>
          <p:cNvSpPr txBox="1"/>
          <p:nvPr/>
        </p:nvSpPr>
        <p:spPr>
          <a:xfrm>
            <a:off x="105085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3E2E5B-90CF-C776-8DF9-3474D91AE5C4}"/>
              </a:ext>
            </a:extLst>
          </p:cNvPr>
          <p:cNvSpPr txBox="1"/>
          <p:nvPr/>
        </p:nvSpPr>
        <p:spPr>
          <a:xfrm>
            <a:off x="9136908" y="45214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yt_shape_14347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如果你获得一次抽奖机会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你会选择哪个方案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6fb1"/>
              </a:rPr>
              <a:t>请采用列表法或画树状图法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选择方案二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方案二：画树状图如图所示：</a:t>
            </a:r>
          </a:p>
        </p:txBody>
      </p:sp>
      <p:sp>
        <p:nvSpPr>
          <p:cNvPr id="14351" name="yt_shape_14351"/>
          <p:cNvSpPr txBox="1"/>
          <p:nvPr/>
        </p:nvSpPr>
        <p:spPr>
          <a:xfrm>
            <a:off x="540000" y="2953926"/>
            <a:ext cx="3499932" cy="6483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00" b="0" i="0" u="none" spc="-360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00" b="0" i="0" u="none" spc="26392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4350" name="yt_image_14350" title="H_56.9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53926"/>
            <a:ext cx="3465277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53" name="yt_shape_14353"/>
              <p:cNvSpPr txBox="1"/>
              <p:nvPr/>
            </p:nvSpPr>
            <p:spPr>
              <a:xfrm>
                <a:off x="540000" y="3728073"/>
                <a:ext cx="9488175" cy="27487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种等可能的结果数，其中两次都转出红色的结果数为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所以转动转盘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两次，两次都转出红色可领取一份奖品的概率为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选择方案二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353" name="yt_shape_143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8073"/>
                <a:ext cx="9488175" cy="2748766"/>
              </a:xfrm>
              <a:prstGeom prst="rect">
                <a:avLst/>
              </a:prstGeom>
              <a:blipFill>
                <a:blip r:embed="rId3"/>
                <a:stretch>
                  <a:fillRect l="-1992" t="-2000" r="-1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6845BC-63CD-DE7E-5384-72577272EA68}"/>
              </a:ext>
            </a:extLst>
          </p:cNvPr>
          <p:cNvSpPr txBox="1"/>
          <p:nvPr/>
        </p:nvSpPr>
        <p:spPr>
          <a:xfrm>
            <a:off x="450108" y="1804170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CA84DA-354A-0782-0743-00E035A08B3E}"/>
              </a:ext>
            </a:extLst>
          </p:cNvPr>
          <p:cNvSpPr txBox="1"/>
          <p:nvPr/>
        </p:nvSpPr>
        <p:spPr>
          <a:xfrm>
            <a:off x="450108" y="2279658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方案二：画树状图如图所示：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85A65-E941-8F4C-AAF6-0E8B13CD4DCA}"/>
              </a:ext>
            </a:extLst>
          </p:cNvPr>
          <p:cNvSpPr txBox="1"/>
          <p:nvPr/>
        </p:nvSpPr>
        <p:spPr>
          <a:xfrm>
            <a:off x="449989" y="3681267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种等可能的结果数，其中两次都转出红色的结果数为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395660-A2B9-871B-74C1-5456AEFCFE18}"/>
                  </a:ext>
                </a:extLst>
              </p:cNvPr>
              <p:cNvSpPr txBox="1"/>
              <p:nvPr/>
            </p:nvSpPr>
            <p:spPr>
              <a:xfrm>
                <a:off x="449989" y="4156755"/>
                <a:ext cx="9576498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所以转动转盘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两次，两次都转出红色可领取一份奖品的概率为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C2395660-A2B9-871B-74C1-5456AEFCFE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6755"/>
                <a:ext cx="9576498" cy="766585"/>
              </a:xfrm>
              <a:prstGeom prst="rect">
                <a:avLst/>
              </a:prstGeom>
              <a:blipFill>
                <a:blip r:embed="rId4"/>
                <a:stretch>
                  <a:fillRect l="-1018" r="-10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951A3D-668C-037A-7975-030161128545}"/>
                  </a:ext>
                </a:extLst>
              </p:cNvPr>
              <p:cNvSpPr txBox="1"/>
              <p:nvPr/>
            </p:nvSpPr>
            <p:spPr>
              <a:xfrm>
                <a:off x="449989" y="4829728"/>
                <a:ext cx="154216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55951A3D-668C-037A-7975-030161128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9728"/>
                <a:ext cx="1542162" cy="767474"/>
              </a:xfrm>
              <a:prstGeom prst="rect">
                <a:avLst/>
              </a:prstGeom>
              <a:blipFill>
                <a:blip r:embed="rId5"/>
                <a:stretch>
                  <a:fillRect l="-6324" r="-592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0C47A7D-23DA-BBD5-03BD-EA7E6AA7D477}"/>
              </a:ext>
            </a:extLst>
          </p:cNvPr>
          <p:cNvSpPr txBox="1"/>
          <p:nvPr/>
        </p:nvSpPr>
        <p:spPr>
          <a:xfrm>
            <a:off x="449989" y="5503590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0" name="yt_shape_14360"/>
          <p:cNvSpPr txBox="1"/>
          <p:nvPr/>
        </p:nvSpPr>
        <p:spPr>
          <a:xfrm>
            <a:off x="695400" y="1412776"/>
            <a:ext cx="1088447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a31aa"/>
              </a:rPr>
              <a:t>当一次试验包含两步完成时，用列表法比较方便，当然也可以用画树状图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3acab"/>
              </a:rPr>
              <a:t>当一次试验包含三步或三步以上时，用列表法就不方便了，通常采用画树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状图法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407368" y="692696"/>
            <a:ext cx="142218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名师点睛</a:t>
            </a:r>
            <a:endParaRPr lang="zh-CN" altLang="zh-CN" sz="2400" b="1" dirty="0">
              <a:solidFill>
                <a:srgbClr val="000000"/>
              </a:solidFill>
              <a:latin typeface="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9" name="yt_shape_14289"/>
          <p:cNvSpPr txBox="1"/>
          <p:nvPr/>
        </p:nvSpPr>
        <p:spPr>
          <a:xfrm>
            <a:off x="540000" y="900000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连续抛掷一枚质地均匀硬币三次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每次都反面朝上的概率为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0" name="yt_table_14290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7577165"/>
                  </p:ext>
                </p:extLst>
              </p:nvPr>
            </p:nvGraphicFramePr>
            <p:xfrm>
              <a:off x="540047" y="1379303"/>
              <a:ext cx="7066916" cy="67468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90" name="yt_table_14290" descr="{&quot;rangeId&quot;:4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7577165"/>
                  </p:ext>
                </p:extLst>
              </p:nvPr>
            </p:nvGraphicFramePr>
            <p:xfrm>
              <a:off x="540047" y="1379303"/>
              <a:ext cx="7066916" cy="635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91" name="yt_shape_14291"/>
          <p:cNvSpPr txBox="1"/>
          <p:nvPr/>
        </p:nvSpPr>
        <p:spPr>
          <a:xfrm>
            <a:off x="540119" y="2065712"/>
            <a:ext cx="11492915" cy="3029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经过某十字路口的汽车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可能直行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94d2,isEnd"/>
              </a:rPr>
              <a:t>也可能向左转或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如果这三种可能性大小相同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那么两辆汽车经过这个十字路口时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b66,isEnd"/>
              </a:rPr>
              <a:t>第一辆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车向左转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第二辆车向右转的概率是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456D7E-DC72-CB9D-C773-7D5D986B9C31}"/>
              </a:ext>
            </a:extLst>
          </p:cNvPr>
          <p:cNvSpPr txBox="1"/>
          <p:nvPr/>
        </p:nvSpPr>
        <p:spPr>
          <a:xfrm>
            <a:off x="9289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1AD8D5-108A-C2B0-B3E9-D39328F51CB7}"/>
                  </a:ext>
                </a:extLst>
              </p:cNvPr>
              <p:cNvSpPr txBox="1"/>
              <p:nvPr/>
            </p:nvSpPr>
            <p:spPr>
              <a:xfrm>
                <a:off x="5626153" y="2823439"/>
                <a:ext cx="6610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1AD8D5-108A-C2B0-B3E9-D39328F51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153" y="2823439"/>
                <a:ext cx="661099" cy="7675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4" name="yt_shape_14294"/>
          <p:cNvSpPr txBox="1"/>
          <p:nvPr/>
        </p:nvSpPr>
        <p:spPr>
          <a:xfrm>
            <a:off x="569387" y="2252445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解：根据题意画树状图如下：</a:t>
            </a:r>
          </a:p>
        </p:txBody>
      </p:sp>
      <p:sp>
        <p:nvSpPr>
          <p:cNvPr id="14296" name="yt_shape_14296"/>
          <p:cNvSpPr txBox="1"/>
          <p:nvPr/>
        </p:nvSpPr>
        <p:spPr>
          <a:xfrm>
            <a:off x="569387" y="2867633"/>
            <a:ext cx="4827347" cy="6123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00" b="0" i="0" u="none" spc="-340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400" b="0" i="0" u="none" spc="36793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4295" name="yt_image_14295" title="H_53.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387" y="2867633"/>
            <a:ext cx="4779567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298" name="yt_shape_14298"/>
              <p:cNvSpPr txBox="1"/>
              <p:nvPr/>
            </p:nvSpPr>
            <p:spPr>
              <a:xfrm>
                <a:off x="569387" y="3598356"/>
                <a:ext cx="10156627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种等可能的结果，其中甲、乙两人拿到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张牌颜色相同的结果有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两人恰好成为游戏搭档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98" name="yt_shape_14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3598356"/>
                <a:ext cx="10156627" cy="1121333"/>
              </a:xfrm>
              <a:prstGeom prst="rect">
                <a:avLst/>
              </a:prstGeom>
              <a:blipFill>
                <a:blip r:embed="rId3"/>
                <a:stretch>
                  <a:fillRect l="-1800" t="-4348" r="-84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165050-68ED-1FA0-C22C-68DD1CFF3F43}"/>
              </a:ext>
            </a:extLst>
          </p:cNvPr>
          <p:cNvSpPr txBox="1"/>
          <p:nvPr/>
        </p:nvSpPr>
        <p:spPr>
          <a:xfrm>
            <a:off x="479376" y="2205639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解：根据题意画树状图如下：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99C9FD-E7BD-3EF2-8BCA-50C0E88CD714}"/>
              </a:ext>
            </a:extLst>
          </p:cNvPr>
          <p:cNvSpPr txBox="1"/>
          <p:nvPr/>
        </p:nvSpPr>
        <p:spPr>
          <a:xfrm>
            <a:off x="479376" y="3551550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种等可能的结果，其中甲、乙两人拿到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张牌颜色相同的结果有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67597A-4AE3-3311-7F57-D257289AB3C3}"/>
                  </a:ext>
                </a:extLst>
              </p:cNvPr>
              <p:cNvSpPr txBox="1"/>
              <p:nvPr/>
            </p:nvSpPr>
            <p:spPr>
              <a:xfrm>
                <a:off x="479376" y="4027038"/>
                <a:ext cx="59903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两人恰好成为游戏搭档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67597A-4AE3-3311-7F57-D257289AB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27038"/>
                <a:ext cx="5990336" cy="728612"/>
              </a:xfrm>
              <a:prstGeom prst="rect">
                <a:avLst/>
              </a:prstGeom>
              <a:blipFill>
                <a:blip r:embed="rId4"/>
                <a:stretch>
                  <a:fillRect l="-1629" r="-162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79376" y="692696"/>
            <a:ext cx="1160467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丁四人玩扑克牌游戏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9_686a7,isEnd"/>
              </a:rPr>
              <a:t>他们先取出两张红心和两张黑桃共四张扑克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洗匀后背面朝上放在桌面上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每人抽取其中一张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2_d09d4,isEnd"/>
              </a:rPr>
              <a:t>拿到相同颜色的即为游戏搭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档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现甲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乙两人各抽取了一张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求两人恰好成为游戏搭档的概率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01" name="yt_shape_14301"/>
              <p:cNvSpPr txBox="1"/>
              <p:nvPr/>
            </p:nvSpPr>
            <p:spPr>
              <a:xfrm>
                <a:off x="540119" y="900000"/>
                <a:ext cx="11492915" cy="30294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镇江市中考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一只不透明的袋子中装有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个红球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453c,isEnd"/>
                  </a:rPr>
                  <a:t>这些球除颜色外都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搅匀后从中任意摸出一个球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摸到红球的概率为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搅匀后从中任意摸出一个球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记录颜色后放回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bb5b4,isEnd"/>
                  </a:rPr>
                  <a:t>再从中任意摸出一个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用列表或画树状图的方法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求两次都摸到红球的概率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画树状图如下：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1" name="yt_shape_143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29484"/>
              </a:xfrm>
              <a:prstGeom prst="rect">
                <a:avLst/>
              </a:prstGeom>
              <a:blipFill>
                <a:blip r:embed="rId2"/>
                <a:stretch>
                  <a:fillRect l="-1645" t="-1811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07" name="yt_shape_14307"/>
          <p:cNvSpPr txBox="1"/>
          <p:nvPr/>
        </p:nvSpPr>
        <p:spPr>
          <a:xfrm>
            <a:off x="540000" y="4142526"/>
            <a:ext cx="3504357" cy="63934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50" b="0" i="0" u="none" spc="-355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550" b="0" i="0" u="none" spc="26439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4306" name="yt_image_14306" title="H_56.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42526"/>
            <a:ext cx="3468159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09" name="yt_shape_14309"/>
              <p:cNvSpPr txBox="1"/>
              <p:nvPr/>
            </p:nvSpPr>
            <p:spPr>
              <a:xfrm>
                <a:off x="540000" y="4906388"/>
                <a:ext cx="9848850" cy="1121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由树状图可知共有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种等可能的结果，其中两次都摸到红球的结果有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两次都摸到红球的概率为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9" name="yt_shape_14309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6388"/>
                <a:ext cx="9848850" cy="1121397"/>
              </a:xfrm>
              <a:prstGeom prst="rect">
                <a:avLst/>
              </a:prstGeom>
              <a:blipFill>
                <a:blip r:embed="rId4"/>
                <a:stretch>
                  <a:fillRect l="-1920" t="-4891" r="-929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18388A-59A3-569B-912A-A813198F7CF0}"/>
                  </a:ext>
                </a:extLst>
              </p:cNvPr>
              <p:cNvSpPr txBox="1"/>
              <p:nvPr/>
            </p:nvSpPr>
            <p:spPr>
              <a:xfrm>
                <a:off x="7968208" y="1647268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18388A-59A3-569B-912A-A813198F7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8208" y="1647268"/>
                <a:ext cx="661099" cy="7674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A63E3E3-B9CE-4EF1-B46A-8CB237E02924}"/>
              </a:ext>
            </a:extLst>
          </p:cNvPr>
          <p:cNvSpPr txBox="1"/>
          <p:nvPr/>
        </p:nvSpPr>
        <p:spPr>
          <a:xfrm>
            <a:off x="450108" y="3429008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5E22E7-7B2D-45A5-4538-5B3CED7189A7}"/>
              </a:ext>
            </a:extLst>
          </p:cNvPr>
          <p:cNvSpPr txBox="1"/>
          <p:nvPr/>
        </p:nvSpPr>
        <p:spPr>
          <a:xfrm>
            <a:off x="449989" y="4859582"/>
            <a:ext cx="993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由树状图可知共有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种等可能的结果，其中两次都摸到红球的结果有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1D90FE-3427-4222-40B8-E6B78554ACB2}"/>
                  </a:ext>
                </a:extLst>
              </p:cNvPr>
              <p:cNvSpPr txBox="1"/>
              <p:nvPr/>
            </p:nvSpPr>
            <p:spPr>
              <a:xfrm>
                <a:off x="449989" y="5335070"/>
                <a:ext cx="4723511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两次都摸到红球的概率为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}">
                <a:extLst>
                  <a:ext uri="{FF2B5EF4-FFF2-40B4-BE49-F238E27FC236}">
                    <a16:creationId xmlns:a16="http://schemas.microsoft.com/office/drawing/2014/main" id="{061D90FE-3427-4222-40B8-E6B78554A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5070"/>
                <a:ext cx="4723511" cy="728676"/>
              </a:xfrm>
              <a:prstGeom prst="rect">
                <a:avLst/>
              </a:prstGeom>
              <a:blipFill>
                <a:blip r:embed="rId6"/>
                <a:stretch>
                  <a:fillRect l="-2065" r="-206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2" name="yt_shape_14312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不能正确区分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放回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不放回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FD90EB-FF87-F829-E759-361CEF26FE30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不能正确区分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放回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不放回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313"/>
          <p:cNvSpPr txBox="1"/>
          <p:nvPr/>
        </p:nvSpPr>
        <p:spPr>
          <a:xfrm>
            <a:off x="540000" y="1407141"/>
            <a:ext cx="11492915" cy="276909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张相同的小纸条上分别写上数字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246a,isEnd"/>
              </a:rPr>
              <a:t>放在一个盒子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搅匀后从中任意抽出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再从余下的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支签中任意抽出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90a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则两次抽出的签上的数字的和为正数的概率为</a:t>
            </a:r>
            <a:r>
              <a:rPr sz="3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将上题中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4f32,isEnd"/>
              </a:rPr>
              <a:t>则两次抽出的签上的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数字的和为正数的概率为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BEEE48-393F-7FB4-345B-E3EE591EC4F8}"/>
                  </a:ext>
                </a:extLst>
              </p:cNvPr>
              <p:cNvSpPr txBox="1"/>
              <p:nvPr/>
            </p:nvSpPr>
            <p:spPr>
              <a:xfrm>
                <a:off x="6898413" y="2132856"/>
                <a:ext cx="66109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BEEE48-393F-7FB4-345B-E3EE591EC4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413" y="2132856"/>
                <a:ext cx="661099" cy="77579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B75445-850C-4715-8728-A51E0F548AA0}"/>
                  </a:ext>
                </a:extLst>
              </p:cNvPr>
              <p:cNvSpPr txBox="1"/>
              <p:nvPr/>
            </p:nvSpPr>
            <p:spPr>
              <a:xfrm>
                <a:off x="4155214" y="3290525"/>
                <a:ext cx="661099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B75445-850C-4715-8728-A51E0F548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214" y="3290525"/>
                <a:ext cx="661099" cy="7272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8" name="yt_shape_143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17" name="yt_image_1431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0" name="yt_shape_14320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琳琳同学制作了四张材质和外观完全一样的书签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9339"/>
              </a:rPr>
              <a:t>每个书签上写着一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本书的名称或一个作者姓名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三国演义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罗贯中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西游记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99cc"/>
              </a:rPr>
              <a:t>吴承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从这四张书签中随机抽取两张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97311"/>
              </a:rPr>
              <a:t>则抽到的书签书名和作者姓名正好相对应的概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21" name="yt_table_14321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6081817"/>
                  </p:ext>
                </p:extLst>
              </p:nvPr>
            </p:nvGraphicFramePr>
            <p:xfrm>
              <a:off x="540047" y="3401863"/>
              <a:ext cx="7066916" cy="67443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321" name="yt_table_14321" descr="{&quot;rangeId&quot;:10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6081817"/>
                  </p:ext>
                </p:extLst>
              </p:nvPr>
            </p:nvGraphicFramePr>
            <p:xfrm>
              <a:off x="540047" y="3401863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52843C-2C31-C179-FE0A-CC9DFFD49429}"/>
              </a:ext>
            </a:extLst>
          </p:cNvPr>
          <p:cNvSpPr txBox="1"/>
          <p:nvPr/>
        </p:nvSpPr>
        <p:spPr>
          <a:xfrm>
            <a:off x="1669309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2" name="yt_shape_14322"/>
          <p:cNvSpPr txBox="1"/>
          <p:nvPr/>
        </p:nvSpPr>
        <p:spPr>
          <a:xfrm>
            <a:off x="540119" y="900000"/>
            <a:ext cx="11492915" cy="35071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在电视台举办的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超级女生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丙三位评委对选手的综合表现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1837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淘汰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比赛规则设定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2a01,isEnd"/>
              </a:rPr>
              <a:t>三位评委中至少有两位评委给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那么这位选手才能进入下一轮比赛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对于选手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64f8,isEnd"/>
              </a:rPr>
              <a:t>进入下一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轮比赛的概率是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003CF2-B6DC-6B46-DB94-1724747BC90E}"/>
                  </a:ext>
                </a:extLst>
              </p:cNvPr>
              <p:cNvSpPr txBox="1"/>
              <p:nvPr/>
            </p:nvSpPr>
            <p:spPr>
              <a:xfrm>
                <a:off x="2936133" y="2198708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25003CF2-B6DC-6B46-DB94-1724747BC9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6133" y="2198708"/>
                <a:ext cx="661099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5" name="yt_shape_14325"/>
          <p:cNvSpPr txBox="1"/>
          <p:nvPr/>
        </p:nvSpPr>
        <p:spPr>
          <a:xfrm>
            <a:off x="479376" y="2211186"/>
            <a:ext cx="10002738" cy="20692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若其中两人玩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玩一次恰好平局的概率为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求三人玩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一次恰好平局的概率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331" name="yt_shape_14331"/>
          <p:cNvSpPr txBox="1"/>
          <p:nvPr/>
        </p:nvSpPr>
        <p:spPr>
          <a:xfrm>
            <a:off x="479376" y="4493448"/>
            <a:ext cx="5013680" cy="10625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</a:rPr>
              <a:t> </a:t>
            </a:r>
            <a:r>
              <a:rPr lang="en-US" altLang="zh-CN" sz="5900" b="0" i="0" u="none" spc="37621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</a:rPr>
              <a:t> </a:t>
            </a:r>
          </a:p>
        </p:txBody>
      </p:sp>
      <p:pic>
        <p:nvPicPr>
          <p:cNvPr id="14330" name="yt_image_14330" title="H_92.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4493448"/>
            <a:ext cx="4964117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3" name="yt_shape_14333"/>
              <p:cNvSpPr txBox="1"/>
              <p:nvPr/>
            </p:nvSpPr>
            <p:spPr>
              <a:xfrm>
                <a:off x="479376" y="5722409"/>
                <a:ext cx="10926068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种等可能的结果，三人玩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剪刀、石头、布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一次恰好平局的结果有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三人玩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剪刀、石头、布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一次恰好平局的概率为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333" name="yt_shape_14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722409"/>
                <a:ext cx="10926068" cy="1121333"/>
              </a:xfrm>
              <a:prstGeom prst="rect">
                <a:avLst/>
              </a:prstGeom>
              <a:blipFill>
                <a:blip r:embed="rId3"/>
                <a:stretch>
                  <a:fillRect l="-1730" t="-4891" r="-72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AE064C-A763-7C94-2716-5A97A4ECC959}"/>
                  </a:ext>
                </a:extLst>
              </p:cNvPr>
              <p:cNvSpPr txBox="1"/>
              <p:nvPr/>
            </p:nvSpPr>
            <p:spPr>
              <a:xfrm>
                <a:off x="767408" y="2482318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AE064C-A763-7C94-2716-5A97A4ECC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2482318"/>
                <a:ext cx="661099" cy="7674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3C9CE15-6C1A-7C9E-6A08-4E833DAE1128}"/>
              </a:ext>
            </a:extLst>
          </p:cNvPr>
          <p:cNvSpPr txBox="1"/>
          <p:nvPr/>
        </p:nvSpPr>
        <p:spPr>
          <a:xfrm>
            <a:off x="389365" y="3789218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618D6D-8E47-4209-E8A7-58915E403701}"/>
              </a:ext>
            </a:extLst>
          </p:cNvPr>
          <p:cNvSpPr txBox="1"/>
          <p:nvPr/>
        </p:nvSpPr>
        <p:spPr>
          <a:xfrm>
            <a:off x="389365" y="5675603"/>
            <a:ext cx="1100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种等可能的结果，三人玩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剪刀、石头、布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一次恰好平局的结果有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5F2182-1240-98FD-A7D4-A0E7D11A919C}"/>
                  </a:ext>
                </a:extLst>
              </p:cNvPr>
              <p:cNvSpPr txBox="1"/>
              <p:nvPr/>
            </p:nvSpPr>
            <p:spPr>
              <a:xfrm>
                <a:off x="389365" y="6151091"/>
                <a:ext cx="81477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三人玩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剪刀、石头、布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一次恰好平局的概率为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5F2182-1240-98FD-A7D4-A0E7D11A9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6151091"/>
                <a:ext cx="8147748" cy="728612"/>
              </a:xfrm>
              <a:prstGeom prst="rect">
                <a:avLst/>
              </a:prstGeom>
              <a:blipFill>
                <a:blip r:embed="rId5"/>
                <a:stretch>
                  <a:fillRect l="-1198" r="-119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79376" y="635730"/>
            <a:ext cx="12486771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小赵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小孙三人玩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剪刀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石头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布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的游戏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游戏规则如下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45492,isEnd"/>
              </a:rPr>
              <a:t>石头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赢剪刀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剪刀赢布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布赢石头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两人游戏时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出相同的手势为平局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093d0,isEnd"/>
              </a:rPr>
              <a:t>多人游戏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时都出相同的手势或者三种手势都出现为平局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请你解答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yt_shape_1433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36" name="yt_image_1433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yt_shape_14339"/>
          <p:cNvSpPr txBox="1"/>
          <p:nvPr/>
        </p:nvSpPr>
        <p:spPr>
          <a:xfrm>
            <a:off x="540119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促销活动中规定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顾客每消费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3423"/>
              </a:rPr>
              <a:t>元就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能获得一次抽奖机会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为了活跃气氛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设计了两个抽奖方案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方案一：转动转盘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一次，转出红色可领取一份奖品；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方案二：转动转盘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两次，两次都转出红色可领取一份奖品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98ba6"/>
              </a:rPr>
              <a:t>两个转盘都被平均分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42" name="yt_image_14342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1824" y="3858686"/>
            <a:ext cx="2837050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44" name="yt_shape_14344"/>
              <p:cNvSpPr txBox="1"/>
              <p:nvPr/>
            </p:nvSpPr>
            <p:spPr>
              <a:xfrm>
                <a:off x="540000" y="5584553"/>
                <a:ext cx="7511672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若转动一次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求领取一份奖品的概率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若转动一次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转盘，领取一份奖品的概率为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344" name="yt_shape_14344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84553"/>
                <a:ext cx="7511672" cy="1121333"/>
              </a:xfrm>
              <a:prstGeom prst="rect">
                <a:avLst/>
              </a:prstGeom>
              <a:blipFill>
                <a:blip r:embed="rId4"/>
                <a:stretch>
                  <a:fillRect l="-2516" t="-4348" r="-154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41726D-B3EA-217D-672D-9DBAC2609788}"/>
                  </a:ext>
                </a:extLst>
              </p:cNvPr>
              <p:cNvSpPr txBox="1"/>
              <p:nvPr/>
            </p:nvSpPr>
            <p:spPr>
              <a:xfrm>
                <a:off x="449989" y="6013235"/>
                <a:ext cx="76191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若转动一次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转盘，领取一份奖品的概率为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3941726D-B3EA-217D-672D-9DBAC2609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3235"/>
                <a:ext cx="7619112" cy="728612"/>
              </a:xfrm>
              <a:prstGeom prst="rect">
                <a:avLst/>
              </a:prstGeom>
              <a:blipFill>
                <a:blip r:embed="rId5"/>
                <a:stretch>
                  <a:fillRect l="-1280" r="-128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1041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1" baseType="lpstr">
      <vt:lpstr>,isEnd</vt:lpstr>
      <vt:lpstr>_⨹_1_bef62</vt:lpstr>
      <vt:lpstr>_⨹_1_c1837,isEnd</vt:lpstr>
      <vt:lpstr>_⨹_1_c90ab,isEnd</vt:lpstr>
      <vt:lpstr>_⨹_12_d09d4,isEnd</vt:lpstr>
      <vt:lpstr>_⨹_12_e6fb1</vt:lpstr>
      <vt:lpstr>_⨹_13_12a01,isEnd</vt:lpstr>
      <vt:lpstr>_⨹_19_686a7,isEnd</vt:lpstr>
      <vt:lpstr>_⨹_2_45492,isEnd</vt:lpstr>
      <vt:lpstr>_⨹_2_a3423</vt:lpstr>
      <vt:lpstr>_⨹_2_e99cc</vt:lpstr>
      <vt:lpstr>_⨹_20_97311</vt:lpstr>
      <vt:lpstr>_⨹_3_a7b66,isEnd</vt:lpstr>
      <vt:lpstr>_⨹_32_3acab</vt:lpstr>
      <vt:lpstr>_⨹_32_a31aa</vt:lpstr>
      <vt:lpstr>_⨹_4_093d0,isEnd</vt:lpstr>
      <vt:lpstr>_⨹_4_764f8,isEnd</vt:lpstr>
      <vt:lpstr>_⨹_6_b246a,isEnd</vt:lpstr>
      <vt:lpstr>_⨹_7_294d2,isEnd</vt:lpstr>
      <vt:lpstr>_⨹_8_1453c,isEnd</vt:lpstr>
      <vt:lpstr>_⨹_8_49339</vt:lpstr>
      <vt:lpstr>_⨹_8_803fb</vt:lpstr>
      <vt:lpstr>_⨹_8_eeb12</vt:lpstr>
      <vt:lpstr>_⨹_9_98ba6</vt:lpstr>
      <vt:lpstr>_⨹_9_bb5b4,isEnd</vt:lpstr>
      <vt:lpstr>_⨹_9_d4f32,isEnd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2024-04-28T08:37:31Z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