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09" r:id="rId6"/>
    <p:sldId id="310" r:id="rId7"/>
    <p:sldId id="311" r:id="rId8"/>
    <p:sldId id="313" r:id="rId9"/>
    <p:sldId id="314" r:id="rId10"/>
    <p:sldId id="315" r:id="rId11"/>
    <p:sldId id="317" r:id="rId12"/>
    <p:sldId id="319" r:id="rId13"/>
    <p:sldId id="320" r:id="rId14"/>
    <p:sldId id="321" r:id="rId15"/>
    <p:sldId id="322" r:id="rId16"/>
    <p:sldId id="331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0" name="yt_image_129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2" name="yt_shape_12902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圆周角的概念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40000" y="1971599"/>
            <a:ext cx="64216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是圆周角的是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04" name="yt_image_129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93100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5" name="yt_image_129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1005" y="2893588"/>
            <a:ext cx="103649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6" name="yt_image_129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7497" y="2734711"/>
            <a:ext cx="123089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7" name="yt_image_129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18392" y="2834152"/>
            <a:ext cx="945950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0" name="yt_shape_12910"/>
          <p:cNvSpPr txBox="1"/>
          <p:nvPr/>
        </p:nvSpPr>
        <p:spPr>
          <a:xfrm>
            <a:off x="805468" y="385370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911" name="yt_shape_12911"/>
          <p:cNvSpPr txBox="1"/>
          <p:nvPr/>
        </p:nvSpPr>
        <p:spPr>
          <a:xfrm>
            <a:off x="2157624" y="385370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912" name="yt_shape_12912"/>
          <p:cNvSpPr txBox="1"/>
          <p:nvPr/>
        </p:nvSpPr>
        <p:spPr>
          <a:xfrm>
            <a:off x="3651317" y="385370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913" name="yt_shape_12913"/>
          <p:cNvSpPr txBox="1"/>
          <p:nvPr/>
        </p:nvSpPr>
        <p:spPr>
          <a:xfrm>
            <a:off x="5091333" y="385370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915535">
            <a:extLst>
              <a:ext uri="{FF2B5EF4-FFF2-40B4-BE49-F238E27FC236}">
                <a16:creationId xmlns:a16="http://schemas.microsoft.com/office/drawing/2014/main" id="{C74DE86A-6301-6DBC-D87F-546742BA65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F910BF-22B7-D85F-5124-7D030F5CE117}"/>
              </a:ext>
            </a:extLst>
          </p:cNvPr>
          <p:cNvSpPr txBox="1"/>
          <p:nvPr/>
        </p:nvSpPr>
        <p:spPr>
          <a:xfrm>
            <a:off x="5979252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8" name="yt_shape_129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67" name="yt_image_1296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0" name="yt_shape_1297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aa8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4" name="yt_table_1297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8908744"/>
                  </p:ext>
                </p:extLst>
              </p:nvPr>
            </p:nvGraphicFramePr>
            <p:xfrm>
              <a:off x="540047" y="2441600"/>
              <a:ext cx="8070470" cy="52178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974" name="yt_table_12974_skip" descr="{&quot;rangeId&quot;:16,&quot;type&quot;:&quot;Option&quot;,&quot;drawing&quot;:[&quot;yt_shape_12971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8908744"/>
                  </p:ext>
                </p:extLst>
              </p:nvPr>
            </p:nvGraphicFramePr>
            <p:xfrm>
              <a:off x="540047" y="2441600"/>
              <a:ext cx="8070470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2555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921" t="-1299" r="-4505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71" name="yt_shape_1297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3426" y="2441600"/>
            <a:ext cx="1546398" cy="1865898"/>
            <a:chOff x="0" y="0"/>
            <a:chExt cx="1546398" cy="1865898"/>
          </a:xfrm>
        </p:grpSpPr>
        <p:pic>
          <p:nvPicPr>
            <p:cNvPr id="2" name="yt_image_1297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46398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3" name="yt_shape_12973"/>
            <p:cNvSpPr txBox="1"/>
            <p:nvPr/>
          </p:nvSpPr>
          <p:spPr>
            <a:xfrm>
              <a:off x="163735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B06187-B865-D661-ABAB-34426378EB77}"/>
              </a:ext>
            </a:extLst>
          </p:cNvPr>
          <p:cNvSpPr txBox="1"/>
          <p:nvPr/>
        </p:nvSpPr>
        <p:spPr>
          <a:xfrm>
            <a:off x="445695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5" name="yt_shape_1297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4250,isEnd"/>
              </a:rPr>
              <a:t>的延长线交于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79" name="yt_shape_12979"/>
          <p:cNvSpPr txBox="1"/>
          <p:nvPr/>
        </p:nvSpPr>
        <p:spPr>
          <a:xfrm>
            <a:off x="540000" y="39280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6" name="yt_shape_12976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7890" y="2011799"/>
            <a:ext cx="2056219" cy="1865898"/>
            <a:chOff x="0" y="0"/>
            <a:chExt cx="2056219" cy="1865898"/>
          </a:xfrm>
        </p:grpSpPr>
        <p:pic>
          <p:nvPicPr>
            <p:cNvPr id="2" name="yt_image_1297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6219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8" name="yt_shape_12978"/>
            <p:cNvSpPr txBox="1"/>
            <p:nvPr/>
          </p:nvSpPr>
          <p:spPr>
            <a:xfrm>
              <a:off x="418645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A17568-A932-7ABF-F722-0EE9F0C00B88}"/>
              </a:ext>
            </a:extLst>
          </p:cNvPr>
          <p:cNvSpPr txBox="1"/>
          <p:nvPr/>
        </p:nvSpPr>
        <p:spPr>
          <a:xfrm>
            <a:off x="1067202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0" name="yt_shape_129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db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81" name="yt_image_12981" title="H_122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2001" y="2011799"/>
            <a:ext cx="176799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3" name="yt_shape_12983"/>
          <p:cNvSpPr txBox="1"/>
          <p:nvPr/>
        </p:nvSpPr>
        <p:spPr>
          <a:xfrm>
            <a:off x="540000" y="3620152"/>
            <a:ext cx="483145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508873-4AB6-82F3-443B-31269B9ADE52}"/>
              </a:ext>
            </a:extLst>
          </p:cNvPr>
          <p:cNvSpPr txBox="1"/>
          <p:nvPr/>
        </p:nvSpPr>
        <p:spPr>
          <a:xfrm>
            <a:off x="449989" y="3573346"/>
            <a:ext cx="278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993D76-F4E9-35AA-7121-D496F0099FFD}"/>
              </a:ext>
            </a:extLst>
          </p:cNvPr>
          <p:cNvSpPr txBox="1"/>
          <p:nvPr/>
        </p:nvSpPr>
        <p:spPr>
          <a:xfrm>
            <a:off x="449989" y="4048834"/>
            <a:ext cx="225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F17CDB-16DA-DF9A-7577-FE08E46B3A43}"/>
              </a:ext>
            </a:extLst>
          </p:cNvPr>
          <p:cNvSpPr txBox="1"/>
          <p:nvPr/>
        </p:nvSpPr>
        <p:spPr>
          <a:xfrm>
            <a:off x="449989" y="4524322"/>
            <a:ext cx="210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931B3D-2D8B-D9AF-52C8-63A93FEB0E5F}"/>
              </a:ext>
            </a:extLst>
          </p:cNvPr>
          <p:cNvSpPr txBox="1"/>
          <p:nvPr/>
        </p:nvSpPr>
        <p:spPr>
          <a:xfrm>
            <a:off x="449989" y="4999810"/>
            <a:ext cx="496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923D87-E83F-0F26-9779-59D6E6137351}"/>
              </a:ext>
            </a:extLst>
          </p:cNvPr>
          <p:cNvSpPr txBox="1"/>
          <p:nvPr/>
        </p:nvSpPr>
        <p:spPr>
          <a:xfrm>
            <a:off x="449989" y="5475298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621C7C-C4FB-B8E5-793B-753EF1B53775}"/>
              </a:ext>
            </a:extLst>
          </p:cNvPr>
          <p:cNvSpPr txBox="1"/>
          <p:nvPr/>
        </p:nvSpPr>
        <p:spPr>
          <a:xfrm>
            <a:off x="449989" y="5950786"/>
            <a:ext cx="319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" name="yt_shape_129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eac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85" name="yt_image_12985" title="H_249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0260" y="1556792"/>
            <a:ext cx="2171624" cy="185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988"/>
          <p:cNvSpPr txBox="1"/>
          <p:nvPr/>
        </p:nvSpPr>
        <p:spPr>
          <a:xfrm>
            <a:off x="540000" y="900000"/>
            <a:ext cx="1829219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2364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5" name="yt_image_12987" title="H_119.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20804" y="3924166"/>
            <a:ext cx="1811080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90"/>
              <p:cNvSpPr txBox="1"/>
              <p:nvPr/>
            </p:nvSpPr>
            <p:spPr>
              <a:xfrm>
                <a:off x="497379" y="1960190"/>
                <a:ext cx="4653774" cy="3384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60190"/>
                <a:ext cx="4653774" cy="3384003"/>
              </a:xfrm>
              <a:prstGeom prst="rect">
                <a:avLst/>
              </a:prstGeom>
              <a:blipFill>
                <a:blip r:embed="rId4"/>
                <a:stretch>
                  <a:fillRect l="-4063" t="-1622" r="-3145" b="-4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A5281C5-2681-EE61-DEE3-5B8633CEFAAC}"/>
              </a:ext>
            </a:extLst>
          </p:cNvPr>
          <p:cNvSpPr txBox="1"/>
          <p:nvPr/>
        </p:nvSpPr>
        <p:spPr>
          <a:xfrm>
            <a:off x="407368" y="1913384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C8BC6D-7453-B6FC-90AC-9E5346E8C619}"/>
              </a:ext>
            </a:extLst>
          </p:cNvPr>
          <p:cNvSpPr txBox="1"/>
          <p:nvPr/>
        </p:nvSpPr>
        <p:spPr>
          <a:xfrm>
            <a:off x="407368" y="2388872"/>
            <a:ext cx="3048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4AF9BC-0D2C-442E-3319-06F18484D264}"/>
              </a:ext>
            </a:extLst>
          </p:cNvPr>
          <p:cNvSpPr txBox="1"/>
          <p:nvPr/>
        </p:nvSpPr>
        <p:spPr>
          <a:xfrm>
            <a:off x="407368" y="2864360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FD9044-5F00-BB4C-B13F-91F6D037BFA4}"/>
              </a:ext>
            </a:extLst>
          </p:cNvPr>
          <p:cNvSpPr txBox="1"/>
          <p:nvPr/>
        </p:nvSpPr>
        <p:spPr>
          <a:xfrm>
            <a:off x="407368" y="3339848"/>
            <a:ext cx="426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33BC7D-8DA5-1B36-E898-22242C6D246C}"/>
              </a:ext>
            </a:extLst>
          </p:cNvPr>
          <p:cNvSpPr txBox="1"/>
          <p:nvPr/>
        </p:nvSpPr>
        <p:spPr>
          <a:xfrm>
            <a:off x="407368" y="3815337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EC4B9D8-A9F6-EF79-FC31-567EF2048CF0}"/>
                  </a:ext>
                </a:extLst>
              </p:cNvPr>
              <p:cNvSpPr txBox="1"/>
              <p:nvPr/>
            </p:nvSpPr>
            <p:spPr>
              <a:xfrm>
                <a:off x="407368" y="4290824"/>
                <a:ext cx="4788852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EC4B9D8-A9F6-EF79-FC31-567EF2048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90824"/>
                <a:ext cx="4788852" cy="643078"/>
              </a:xfrm>
              <a:prstGeom prst="rect">
                <a:avLst/>
              </a:prstGeom>
              <a:blipFill>
                <a:blip r:embed="rId5"/>
                <a:stretch>
                  <a:fillRect l="-2038" r="-2166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6E648F3-960D-CC26-CA30-EC917F225E6C}"/>
              </a:ext>
            </a:extLst>
          </p:cNvPr>
          <p:cNvSpPr txBox="1"/>
          <p:nvPr/>
        </p:nvSpPr>
        <p:spPr>
          <a:xfrm>
            <a:off x="407368" y="4840290"/>
            <a:ext cx="1945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92" name="yt_image_129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5" name="yt_shape_12995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d05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96" name="yt_image_12996" title="H_249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204864"/>
            <a:ext cx="2093054" cy="204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8" name="yt_shape_12998"/>
          <p:cNvSpPr txBox="1"/>
          <p:nvPr/>
        </p:nvSpPr>
        <p:spPr>
          <a:xfrm>
            <a:off x="441745" y="2452233"/>
            <a:ext cx="5257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883F6C-DD9C-BC84-B54F-2AA1D2652395}"/>
              </a:ext>
            </a:extLst>
          </p:cNvPr>
          <p:cNvSpPr txBox="1"/>
          <p:nvPr/>
        </p:nvSpPr>
        <p:spPr>
          <a:xfrm>
            <a:off x="424368" y="296387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证明：由圆周角定理，得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F6B7AB-849D-0576-1DD5-4195697E1550}"/>
              </a:ext>
            </a:extLst>
          </p:cNvPr>
          <p:cNvSpPr txBox="1"/>
          <p:nvPr/>
        </p:nvSpPr>
        <p:spPr>
          <a:xfrm>
            <a:off x="424368" y="3439360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EB315D-9ABA-24D6-9A6C-429D594F533F}"/>
              </a:ext>
            </a:extLst>
          </p:cNvPr>
          <p:cNvSpPr txBox="1"/>
          <p:nvPr/>
        </p:nvSpPr>
        <p:spPr>
          <a:xfrm>
            <a:off x="424368" y="3914848"/>
            <a:ext cx="2843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8DD34F-09EC-48F4-C760-BFCB1A15F2CE}"/>
              </a:ext>
            </a:extLst>
          </p:cNvPr>
          <p:cNvSpPr txBox="1"/>
          <p:nvPr/>
        </p:nvSpPr>
        <p:spPr>
          <a:xfrm>
            <a:off x="424368" y="4390336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327ED3-FE7D-38BD-6C2D-A20E6C792D38}"/>
              </a:ext>
            </a:extLst>
          </p:cNvPr>
          <p:cNvSpPr txBox="1"/>
          <p:nvPr/>
        </p:nvSpPr>
        <p:spPr>
          <a:xfrm>
            <a:off x="424368" y="4865824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4E5130-4ABD-9A44-A330-F4650D18DC4C}"/>
              </a:ext>
            </a:extLst>
          </p:cNvPr>
          <p:cNvSpPr txBox="1"/>
          <p:nvPr/>
        </p:nvSpPr>
        <p:spPr>
          <a:xfrm>
            <a:off x="424368" y="5341312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51384" y="-1827584"/>
            <a:ext cx="549830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证明：由圆周角定理，得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02" name="yt_shape_13002"/>
          <p:cNvSpPr txBox="1"/>
          <p:nvPr/>
        </p:nvSpPr>
        <p:spPr>
          <a:xfrm>
            <a:off x="551384" y="1684043"/>
            <a:ext cx="1526700" cy="14948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983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13001" name="yt_image_13001" title="H_130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908688"/>
            <a:ext cx="1511595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004"/>
              <p:cNvSpPr txBox="1"/>
              <p:nvPr/>
            </p:nvSpPr>
            <p:spPr>
              <a:xfrm>
                <a:off x="610439" y="1703961"/>
                <a:ext cx="7469994" cy="3851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>
          <p:sp>
            <p:nvSpPr>
              <p:cNvPr id="11" name="yt_shape_13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39" y="1703961"/>
                <a:ext cx="7469994" cy="3851375"/>
              </a:xfrm>
              <a:prstGeom prst="rect">
                <a:avLst/>
              </a:prstGeom>
              <a:blipFill>
                <a:blip r:embed="rId3"/>
                <a:stretch>
                  <a:fillRect l="-2447" t="-1426" r="-897" b="-4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111E40B-A446-6350-83BC-CB5F7289829E}"/>
              </a:ext>
            </a:extLst>
          </p:cNvPr>
          <p:cNvSpPr txBox="1"/>
          <p:nvPr/>
        </p:nvSpPr>
        <p:spPr>
          <a:xfrm>
            <a:off x="520428" y="1657155"/>
            <a:ext cx="7577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E8747B7-4F47-3C07-3851-055E659FAECD}"/>
              </a:ext>
            </a:extLst>
          </p:cNvPr>
          <p:cNvSpPr txBox="1"/>
          <p:nvPr/>
        </p:nvSpPr>
        <p:spPr>
          <a:xfrm>
            <a:off x="520428" y="2132643"/>
            <a:ext cx="515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CA1AC3-ABD8-051E-4115-889FD1C9C2EA}"/>
              </a:ext>
            </a:extLst>
          </p:cNvPr>
          <p:cNvSpPr txBox="1"/>
          <p:nvPr/>
        </p:nvSpPr>
        <p:spPr>
          <a:xfrm>
            <a:off x="520428" y="2608131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0CA048-D4BC-36ED-6B4B-67C88AFBA029}"/>
              </a:ext>
            </a:extLst>
          </p:cNvPr>
          <p:cNvSpPr txBox="1"/>
          <p:nvPr/>
        </p:nvSpPr>
        <p:spPr>
          <a:xfrm>
            <a:off x="520428" y="3083619"/>
            <a:ext cx="689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67A9CA7-8677-1A35-881A-A924AB241B46}"/>
              </a:ext>
            </a:extLst>
          </p:cNvPr>
          <p:cNvSpPr txBox="1"/>
          <p:nvPr/>
        </p:nvSpPr>
        <p:spPr>
          <a:xfrm>
            <a:off x="520428" y="3559107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0BFE376-13C7-834D-B0DD-550E9049A91B}"/>
              </a:ext>
            </a:extLst>
          </p:cNvPr>
          <p:cNvSpPr txBox="1"/>
          <p:nvPr/>
        </p:nvSpPr>
        <p:spPr>
          <a:xfrm>
            <a:off x="520428" y="4034595"/>
            <a:ext cx="534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77B2050-39C0-8F53-191E-515FE1B773BF}"/>
                  </a:ext>
                </a:extLst>
              </p:cNvPr>
              <p:cNvSpPr txBox="1"/>
              <p:nvPr/>
            </p:nvSpPr>
            <p:spPr>
              <a:xfrm>
                <a:off x="520428" y="4510083"/>
                <a:ext cx="753567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77B2050-39C0-8F53-191E-515FE1B77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428" y="4510083"/>
                <a:ext cx="7535673" cy="630441"/>
              </a:xfrm>
              <a:prstGeom prst="rect">
                <a:avLst/>
              </a:prstGeom>
              <a:blipFill>
                <a:blip r:embed="rId4"/>
                <a:stretch>
                  <a:fillRect l="-1213" r="-121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56C898C5-AA46-6A38-E131-E13B337E5B5F}"/>
              </a:ext>
            </a:extLst>
          </p:cNvPr>
          <p:cNvSpPr txBox="1"/>
          <p:nvPr/>
        </p:nvSpPr>
        <p:spPr>
          <a:xfrm>
            <a:off x="520428" y="5046912"/>
            <a:ext cx="2658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" name="yt_image_12996" title="H_249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0270" y="1568139"/>
            <a:ext cx="2093054" cy="204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" name="yt_shape_13006"/>
          <p:cNvSpPr txBox="1"/>
          <p:nvPr/>
        </p:nvSpPr>
        <p:spPr>
          <a:xfrm>
            <a:off x="540000" y="900000"/>
            <a:ext cx="50717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变式与拓展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07"/>
              <p:cNvSpPr txBox="1"/>
              <p:nvPr/>
            </p:nvSpPr>
            <p:spPr>
              <a:xfrm>
                <a:off x="540000" y="1484784"/>
                <a:ext cx="11492915" cy="460851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变式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375a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  <a:p>
                <a:pPr hangingPunct="0"/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变式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en-US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连接上图中的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ACBD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lang="zh-CN" altLang="en-US"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hangingPunct="0"/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拓展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en-US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连接上图中的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把变式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中的条件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改为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en-US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en-US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fd84e,isEnd"/>
                  </a:rPr>
                  <a:t>其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他条件不变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en-US"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lang="zh-CN" altLang="en-US"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100" spc="-100" dirty="0">
                    <a:latin typeface="Times New Roman"/>
                  </a:rPr>
                  <a:t>⁠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cm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hangingPunct="0"/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拓展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en-US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en-US"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lang="zh-CN" altLang="en-US"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100" spc="-100" dirty="0">
                    <a:latin typeface="Times New Roman"/>
                  </a:rPr>
                  <a:t>⁠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3" name="yt_shape_13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11492915" cy="4608512"/>
              </a:xfrm>
              <a:prstGeom prst="rect">
                <a:avLst/>
              </a:prstGeom>
              <a:blipFill>
                <a:blip r:embed="rId2"/>
                <a:stretch>
                  <a:fillRect l="-954" t="-105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0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912" y="2708920"/>
            <a:ext cx="146970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BD02C4-5C75-2056-BDFC-635E470B12A6}"/>
                  </a:ext>
                </a:extLst>
              </p:cNvPr>
              <p:cNvSpPr txBox="1"/>
              <p:nvPr/>
            </p:nvSpPr>
            <p:spPr>
              <a:xfrm>
                <a:off x="3966864" y="1832516"/>
                <a:ext cx="1100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BD02C4-5C75-2056-BDFC-635E470B1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6864" y="1832516"/>
                <a:ext cx="1100964" cy="555765"/>
              </a:xfrm>
              <a:prstGeom prst="rect">
                <a:avLst/>
              </a:prstGeom>
              <a:blipFill>
                <a:blip r:embed="rId4"/>
                <a:stretch>
                  <a:fillRect l="-888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132F757-50AB-5E51-6BFC-0AABAF66D530}"/>
              </a:ext>
            </a:extLst>
          </p:cNvPr>
          <p:cNvSpPr txBox="1"/>
          <p:nvPr/>
        </p:nvSpPr>
        <p:spPr>
          <a:xfrm>
            <a:off x="8623968" y="4319773"/>
            <a:ext cx="789685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927BA0-E0F6-1497-9F9F-F1FA9D3C38C4}"/>
              </a:ext>
            </a:extLst>
          </p:cNvPr>
          <p:cNvSpPr txBox="1"/>
          <p:nvPr/>
        </p:nvSpPr>
        <p:spPr>
          <a:xfrm>
            <a:off x="3751435" y="5003231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A84703-3707-BD56-BF06-8C4C886CF0D1}"/>
                  </a:ext>
                </a:extLst>
              </p:cNvPr>
              <p:cNvSpPr txBox="1"/>
              <p:nvPr/>
            </p:nvSpPr>
            <p:spPr>
              <a:xfrm>
                <a:off x="7608168" y="5383419"/>
                <a:ext cx="1574039" cy="4938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A84703-3707-BD56-BF06-8C4C886CF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8168" y="5383419"/>
                <a:ext cx="1574039" cy="493853"/>
              </a:xfrm>
              <a:prstGeom prst="rect">
                <a:avLst/>
              </a:prstGeom>
              <a:blipFill>
                <a:blip r:embed="rId5"/>
                <a:stretch>
                  <a:fillRect l="-5814" t="-7407" b="-28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圆周角定理及其推论</a:t>
            </a:r>
          </a:p>
        </p:txBody>
      </p:sp>
      <p:sp>
        <p:nvSpPr>
          <p:cNvPr id="12915" name="yt_shape_1291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57a9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9" name="yt_table_129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72323"/>
              </p:ext>
            </p:extLst>
          </p:nvPr>
        </p:nvGraphicFramePr>
        <p:xfrm>
          <a:off x="540047" y="2348869"/>
          <a:ext cx="8744713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1525397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grpSp>
        <p:nvGrpSpPr>
          <p:cNvPr id="12916" name="yt_shape_12916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3285" y="2348869"/>
            <a:ext cx="1526535" cy="1805319"/>
            <a:chOff x="0" y="0"/>
            <a:chExt cx="1526535" cy="1805319"/>
          </a:xfrm>
        </p:grpSpPr>
        <p:pic>
          <p:nvPicPr>
            <p:cNvPr id="3" name="yt_image_129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6535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8" name="yt_shape_12918"/>
            <p:cNvSpPr txBox="1"/>
            <p:nvPr/>
          </p:nvSpPr>
          <p:spPr>
            <a:xfrm>
              <a:off x="229986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21" name="yt_shape_12921"/>
          <p:cNvSpPr txBox="1"/>
          <p:nvPr/>
        </p:nvSpPr>
        <p:spPr>
          <a:xfrm>
            <a:off x="540000" y="4204578"/>
            <a:ext cx="106840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5" name="yt_table_129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85257"/>
              </p:ext>
            </p:extLst>
          </p:nvPr>
        </p:nvGraphicFramePr>
        <p:xfrm>
          <a:off x="540047" y="4683881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grpSp>
        <p:nvGrpSpPr>
          <p:cNvPr id="12922" name="yt_shape_12922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1695" y="4683881"/>
            <a:ext cx="1568134" cy="1838466"/>
            <a:chOff x="0" y="0"/>
            <a:chExt cx="1568134" cy="1838466"/>
          </a:xfrm>
        </p:grpSpPr>
        <p:pic>
          <p:nvPicPr>
            <p:cNvPr id="2" name="yt_image_1292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8134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4" name="yt_shape_12924"/>
            <p:cNvSpPr txBox="1"/>
            <p:nvPr/>
          </p:nvSpPr>
          <p:spPr>
            <a:xfrm>
              <a:off x="250786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1915623">
            <a:extLst>
              <a:ext uri="{FF2B5EF4-FFF2-40B4-BE49-F238E27FC236}">
                <a16:creationId xmlns:a16="http://schemas.microsoft.com/office/drawing/2014/main" id="{B1BFC720-319F-C8CA-098F-32CA30157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0FCD98-5155-1604-1865-7EEB879FE4E4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FD46B8-79B6-D60D-F663-83E80B0FBB5D}"/>
              </a:ext>
            </a:extLst>
          </p:cNvPr>
          <p:cNvSpPr txBox="1"/>
          <p:nvPr/>
        </p:nvSpPr>
        <p:spPr>
          <a:xfrm>
            <a:off x="10217876" y="415777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7" name="yt_shape_129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把直角三角尺的直角顶点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0ef2,isEnd"/>
              </a:rPr>
              <a:t>放在破损玻璃镜的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圆周上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两直角边与圆弧分别交于点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1482,isEnd"/>
              </a:rPr>
              <a:t>则该圆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形玻璃镜的半径是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2931" name="yt_shape_12931"/>
          <p:cNvSpPr txBox="1"/>
          <p:nvPr/>
        </p:nvSpPr>
        <p:spPr>
          <a:xfrm>
            <a:off x="540000" y="412251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28" name="yt_shape_12928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124" y="2491930"/>
            <a:ext cx="1589751" cy="1580148"/>
            <a:chOff x="0" y="0"/>
            <a:chExt cx="1589751" cy="1580148"/>
          </a:xfrm>
        </p:grpSpPr>
        <p:pic>
          <p:nvPicPr>
            <p:cNvPr id="2" name="yt_image_129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9751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0" name="yt_shape_12930"/>
            <p:cNvSpPr txBox="1"/>
            <p:nvPr/>
          </p:nvSpPr>
          <p:spPr>
            <a:xfrm>
              <a:off x="261594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C961E3-8029-8EB3-961D-12C1E961F114}"/>
              </a:ext>
            </a:extLst>
          </p:cNvPr>
          <p:cNvSpPr txBox="1"/>
          <p:nvPr/>
        </p:nvSpPr>
        <p:spPr>
          <a:xfrm>
            <a:off x="31933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2" name="yt_shape_12932"/>
              <p:cNvSpPr txBox="1"/>
              <p:nvPr/>
            </p:nvSpPr>
            <p:spPr>
              <a:xfrm>
                <a:off x="540119" y="900000"/>
                <a:ext cx="11492915" cy="14666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86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所对的圆周角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894e,isEnd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2" name="yt_shape_12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66620"/>
              </a:xfrm>
              <a:prstGeom prst="rect">
                <a:avLst/>
              </a:prstGeom>
              <a:blipFill>
                <a:blip r:embed="rId2"/>
                <a:stretch>
                  <a:fillRect l="-1645" t="-3750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37" name="yt_shape_12937"/>
          <p:cNvSpPr txBox="1"/>
          <p:nvPr/>
        </p:nvSpPr>
        <p:spPr>
          <a:xfrm>
            <a:off x="540000" y="456261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4" name="yt_shape_12934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0491" y="2569772"/>
            <a:ext cx="1451016" cy="1942479"/>
            <a:chOff x="0" y="0"/>
            <a:chExt cx="1451016" cy="1942479"/>
          </a:xfrm>
        </p:grpSpPr>
        <p:pic>
          <p:nvPicPr>
            <p:cNvPr id="2" name="yt_image_129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1016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6" name="yt_shape_12936"/>
            <p:cNvSpPr txBox="1"/>
            <p:nvPr/>
          </p:nvSpPr>
          <p:spPr>
            <a:xfrm>
              <a:off x="192227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650A65-8127-34FA-53CE-33F20598A5C0}"/>
              </a:ext>
            </a:extLst>
          </p:cNvPr>
          <p:cNvSpPr txBox="1"/>
          <p:nvPr/>
        </p:nvSpPr>
        <p:spPr>
          <a:xfrm>
            <a:off x="1059708" y="188125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8" name="yt_shape_12938"/>
              <p:cNvSpPr txBox="1"/>
              <p:nvPr/>
            </p:nvSpPr>
            <p:spPr>
              <a:xfrm>
                <a:off x="540119" y="900000"/>
                <a:ext cx="11492915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的两条弦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6770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8" name="yt_shape_12938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7979"/>
              </a:xfrm>
              <a:prstGeom prst="rect">
                <a:avLst/>
              </a:prstGeom>
              <a:blipFill>
                <a:blip r:embed="rId2"/>
                <a:stretch>
                  <a:fillRect l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40" name="yt_image_12940" title="H_112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3375" y="2151131"/>
            <a:ext cx="136524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42" name="yt_shape_12942"/>
              <p:cNvSpPr txBox="1"/>
              <p:nvPr/>
            </p:nvSpPr>
            <p:spPr>
              <a:xfrm>
                <a:off x="540000" y="3626925"/>
                <a:ext cx="3957815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42" name="yt_shape_12942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6925"/>
                <a:ext cx="3957815" cy="2426883"/>
              </a:xfrm>
              <a:prstGeom prst="rect">
                <a:avLst/>
              </a:prstGeom>
              <a:blipFill>
                <a:blip r:embed="rId4"/>
                <a:stretch>
                  <a:fillRect l="-4777" r="-3698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25509D-9D13-1AA7-6218-701C3CCDD54B}"/>
                  </a:ext>
                </a:extLst>
              </p:cNvPr>
              <p:cNvSpPr txBox="1"/>
              <p:nvPr/>
            </p:nvSpPr>
            <p:spPr>
              <a:xfrm>
                <a:off x="449989" y="3580119"/>
                <a:ext cx="30039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9725509D-9D13-1AA7-6218-701C3CCDD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0119"/>
                <a:ext cx="3003932" cy="646189"/>
              </a:xfrm>
              <a:prstGeom prst="rect">
                <a:avLst/>
              </a:prstGeom>
              <a:blipFill>
                <a:blip r:embed="rId5"/>
                <a:stretch>
                  <a:fillRect l="-3245" r="-3043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6BE30EE-72C2-4108-3304-BEB175D3D022}"/>
              </a:ext>
            </a:extLst>
          </p:cNvPr>
          <p:cNvSpPr txBox="1"/>
          <p:nvPr/>
        </p:nvSpPr>
        <p:spPr>
          <a:xfrm>
            <a:off x="449989" y="4132696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443785-A18E-6BE2-0A4B-118CE5E73D57}"/>
              </a:ext>
            </a:extLst>
          </p:cNvPr>
          <p:cNvSpPr txBox="1"/>
          <p:nvPr/>
        </p:nvSpPr>
        <p:spPr>
          <a:xfrm>
            <a:off x="449989" y="4608184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F06153-45CF-DCC7-BCFD-BF4124A9CFBC}"/>
              </a:ext>
            </a:extLst>
          </p:cNvPr>
          <p:cNvSpPr txBox="1"/>
          <p:nvPr/>
        </p:nvSpPr>
        <p:spPr>
          <a:xfrm>
            <a:off x="449989" y="5083672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9DFA35-7C32-62DF-E562-7840FAA8BB56}"/>
              </a:ext>
            </a:extLst>
          </p:cNvPr>
          <p:cNvSpPr txBox="1"/>
          <p:nvPr/>
        </p:nvSpPr>
        <p:spPr>
          <a:xfrm>
            <a:off x="449989" y="5559160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4" name="yt_shape_12944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圆内接四边形的性质</a:t>
            </a:r>
          </a:p>
        </p:txBody>
      </p:sp>
      <p:sp>
        <p:nvSpPr>
          <p:cNvPr id="12945" name="yt_shape_1294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d1bf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9" name="yt_table_129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075837"/>
              </p:ext>
            </p:extLst>
          </p:nvPr>
        </p:nvGraphicFramePr>
        <p:xfrm>
          <a:off x="540047" y="2348869"/>
          <a:ext cx="8439913" cy="475488"/>
        </p:xfrm>
        <a:graphic>
          <a:graphicData uri="http://schemas.openxmlformats.org/drawingml/2006/table">
            <a:tbl>
              <a:tblPr/>
              <a:tblGrid>
                <a:gridCol w="2457577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grpSp>
        <p:nvGrpSpPr>
          <p:cNvPr id="12946" name="yt_shape_12946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0795" y="2348869"/>
            <a:ext cx="1609043" cy="1915047"/>
            <a:chOff x="0" y="0"/>
            <a:chExt cx="1609043" cy="1915047"/>
          </a:xfrm>
        </p:grpSpPr>
        <p:pic>
          <p:nvPicPr>
            <p:cNvPr id="2" name="yt_image_129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9043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8" name="yt_shape_12948"/>
            <p:cNvSpPr txBox="1"/>
            <p:nvPr/>
          </p:nvSpPr>
          <p:spPr>
            <a:xfrm>
              <a:off x="271240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15723">
            <a:extLst>
              <a:ext uri="{FF2B5EF4-FFF2-40B4-BE49-F238E27FC236}">
                <a16:creationId xmlns:a16="http://schemas.microsoft.com/office/drawing/2014/main" id="{564B1638-38E4-41FF-286E-0DC4803E6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B3EB43-B891-53F4-6AE7-0F20FC664ABF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1" name="yt_shape_129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afa2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55" name="yt_shape_12955"/>
          <p:cNvSpPr txBox="1"/>
          <p:nvPr/>
        </p:nvSpPr>
        <p:spPr>
          <a:xfrm>
            <a:off x="540000" y="41040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52" name="yt_shape_12952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8078" y="2011799"/>
            <a:ext cx="1615843" cy="2041920"/>
            <a:chOff x="0" y="0"/>
            <a:chExt cx="1615843" cy="2041920"/>
          </a:xfrm>
        </p:grpSpPr>
        <p:pic>
          <p:nvPicPr>
            <p:cNvPr id="2" name="yt_image_129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843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4" name="yt_shape_12954"/>
            <p:cNvSpPr txBox="1"/>
            <p:nvPr/>
          </p:nvSpPr>
          <p:spPr>
            <a:xfrm>
              <a:off x="274640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87EC4A-AF7F-5348-EF16-14423DD7D0ED}"/>
              </a:ext>
            </a:extLst>
          </p:cNvPr>
          <p:cNvSpPr txBox="1"/>
          <p:nvPr/>
        </p:nvSpPr>
        <p:spPr>
          <a:xfrm>
            <a:off x="166930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6" name="yt_shape_12956"/>
              <p:cNvSpPr txBox="1"/>
              <p:nvPr/>
            </p:nvSpPr>
            <p:spPr>
              <a:xfrm>
                <a:off x="540119" y="900000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是半圆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的内接四边形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caf7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6" name="yt_shape_12956" descr="{&quot;rangeId&quot;:3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8" name="yt_image_12958" title="H_190.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204864"/>
            <a:ext cx="2232248" cy="157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1" name="yt_shape_12961"/>
          <p:cNvSpPr txBox="1"/>
          <p:nvPr/>
        </p:nvSpPr>
        <p:spPr>
          <a:xfrm>
            <a:off x="540000" y="4709705"/>
            <a:ext cx="1469441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10171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2960" name="yt_image_12960" title="H_80.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4197069"/>
            <a:ext cx="1453375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63"/>
              <p:cNvSpPr txBox="1"/>
              <p:nvPr/>
            </p:nvSpPr>
            <p:spPr>
              <a:xfrm>
                <a:off x="540000" y="1978530"/>
                <a:ext cx="5527154" cy="4065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是半圆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的内接四边形，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55°.</a:t>
                </a:r>
              </a:p>
            </p:txBody>
          </p:sp>
        </mc:Choice>
        <mc:Fallback>
          <p:sp>
            <p:nvSpPr>
              <p:cNvPr id="6" name="yt_shape_12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8530"/>
                <a:ext cx="5527154" cy="4065152"/>
              </a:xfrm>
              <a:prstGeom prst="rect">
                <a:avLst/>
              </a:prstGeom>
              <a:blipFill>
                <a:blip r:embed="rId5"/>
                <a:stretch>
                  <a:fillRect l="-3422" t="-1351" r="-2428" b="-3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2D6050D-79B0-C4DB-F5F9-C64D3547CD29}"/>
              </a:ext>
            </a:extLst>
          </p:cNvPr>
          <p:cNvSpPr txBox="1"/>
          <p:nvPr/>
        </p:nvSpPr>
        <p:spPr>
          <a:xfrm>
            <a:off x="449989" y="1931724"/>
            <a:ext cx="203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6C6FBE-5F87-DC99-0868-5F3F41C4BE7D}"/>
              </a:ext>
            </a:extLst>
          </p:cNvPr>
          <p:cNvSpPr txBox="1"/>
          <p:nvPr/>
        </p:nvSpPr>
        <p:spPr>
          <a:xfrm>
            <a:off x="449989" y="2407212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是半圆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409E07-175A-27B5-431E-F5C1ABA4B871}"/>
              </a:ext>
            </a:extLst>
          </p:cNvPr>
          <p:cNvSpPr txBox="1"/>
          <p:nvPr/>
        </p:nvSpPr>
        <p:spPr>
          <a:xfrm>
            <a:off x="449989" y="2882700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A8EA6D-DE7E-2969-96C1-602EF4F79FC6}"/>
                  </a:ext>
                </a:extLst>
              </p:cNvPr>
              <p:cNvSpPr txBox="1"/>
              <p:nvPr/>
            </p:nvSpPr>
            <p:spPr>
              <a:xfrm>
                <a:off x="449989" y="3358188"/>
                <a:ext cx="208286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A8EA6D-DE7E-2969-96C1-602EF4F79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8188"/>
                <a:ext cx="2082864" cy="646189"/>
              </a:xfrm>
              <a:prstGeom prst="rect">
                <a:avLst/>
              </a:prstGeom>
              <a:blipFill>
                <a:blip r:embed="rId6"/>
                <a:stretch>
                  <a:fillRect l="-4692" r="-4692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A68E84F-E1E2-FA06-CCFB-FD5418CD2AAA}"/>
                  </a:ext>
                </a:extLst>
              </p:cNvPr>
              <p:cNvSpPr txBox="1"/>
              <p:nvPr/>
            </p:nvSpPr>
            <p:spPr>
              <a:xfrm>
                <a:off x="449989" y="3910765"/>
                <a:ext cx="5102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A68E84F-E1E2-FA06-CCFB-FD5418CD2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0765"/>
                <a:ext cx="5102923" cy="765061"/>
              </a:xfrm>
              <a:prstGeom prst="rect">
                <a:avLst/>
              </a:prstGeom>
              <a:blipFill>
                <a:blip r:embed="rId7"/>
                <a:stretch>
                  <a:fillRect l="-1912" r="-17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552503D-2E30-3E1E-8871-065E621DB628}"/>
              </a:ext>
            </a:extLst>
          </p:cNvPr>
          <p:cNvSpPr txBox="1"/>
          <p:nvPr/>
        </p:nvSpPr>
        <p:spPr>
          <a:xfrm>
            <a:off x="449989" y="4582214"/>
            <a:ext cx="217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E326A1D-255E-3406-13E6-2A2D2E4B5935}"/>
              </a:ext>
            </a:extLst>
          </p:cNvPr>
          <p:cNvSpPr txBox="1"/>
          <p:nvPr/>
        </p:nvSpPr>
        <p:spPr>
          <a:xfrm>
            <a:off x="449989" y="5057702"/>
            <a:ext cx="226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182436-4B27-DD99-A007-2D4F87A27023}"/>
              </a:ext>
            </a:extLst>
          </p:cNvPr>
          <p:cNvSpPr txBox="1"/>
          <p:nvPr/>
        </p:nvSpPr>
        <p:spPr>
          <a:xfrm>
            <a:off x="449989" y="5533190"/>
            <a:ext cx="427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忽略弦所对圆周角有两种情况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2863B5-4E0A-DE91-6DF2-DE78D948A335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忽略弦所对圆周角有两种情况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966"/>
          <p:cNvSpPr txBox="1"/>
          <p:nvPr/>
        </p:nvSpPr>
        <p:spPr>
          <a:xfrm>
            <a:off x="540000" y="14071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一条弦的长度等于它所在圆的半径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3109,isEnd"/>
              </a:rPr>
              <a:t>那么这条弦所对的圆周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8A4809-8A58-10EA-920C-0AA3C0E9EE02}"/>
              </a:ext>
            </a:extLst>
          </p:cNvPr>
          <p:cNvSpPr txBox="1"/>
          <p:nvPr/>
        </p:nvSpPr>
        <p:spPr>
          <a:xfrm>
            <a:off x="2278789" y="1835823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1300</Words>
  <Application>Microsoft Office PowerPoint</Application>
  <PresentationFormat>宽屏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,isEnd</vt:lpstr>
      <vt:lpstr>_⨹_1_0d059</vt:lpstr>
      <vt:lpstr>_⨹_1_1afa2,isEnd</vt:lpstr>
      <vt:lpstr>_⨹_1_5eac8</vt:lpstr>
      <vt:lpstr>_⨹_1_86868,isEnd</vt:lpstr>
      <vt:lpstr>_⨹_1_9375a,isEnd</vt:lpstr>
      <vt:lpstr>_⨹_1_9bdb2</vt:lpstr>
      <vt:lpstr>_⨹_1_acaf7</vt:lpstr>
      <vt:lpstr>_⨹_1_e6770</vt:lpstr>
      <vt:lpstr>_⨹_1_faa87</vt:lpstr>
      <vt:lpstr>_⨹_1_fd84e,isEnd</vt:lpstr>
      <vt:lpstr>_⨹_10_b3109,isEnd</vt:lpstr>
      <vt:lpstr>_⨹_3_4894e,isEnd</vt:lpstr>
      <vt:lpstr>_⨹_3_51482,isEnd</vt:lpstr>
      <vt:lpstr>_⨹_4_2d1bf</vt:lpstr>
      <vt:lpstr>_⨹_4_657a9</vt:lpstr>
      <vt:lpstr>_⨹_6_e4250,isEnd</vt:lpstr>
      <vt:lpstr>_⨹_8_b0ef2,isEnd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2024-04-28T07:46:25Z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