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0" r:id="rId5"/>
    <p:sldId id="316" r:id="rId6"/>
    <p:sldId id="319" r:id="rId7"/>
    <p:sldId id="321" r:id="rId8"/>
    <p:sldId id="324" r:id="rId9"/>
    <p:sldId id="327" r:id="rId10"/>
    <p:sldId id="329" r:id="rId11"/>
    <p:sldId id="330" r:id="rId12"/>
    <p:sldId id="331" r:id="rId13"/>
    <p:sldId id="333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>
        <p:scale>
          <a:sx n="50" d="100"/>
          <a:sy n="50" d="100"/>
        </p:scale>
        <p:origin x="6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00" name="yt_image_10000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2" name="yt_shape_10002"/>
          <p:cNvSpPr txBox="1"/>
          <p:nvPr/>
        </p:nvSpPr>
        <p:spPr>
          <a:xfrm>
            <a:off x="540000" y="1482165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一元二次方程的定义和一般形式</a:t>
            </a:r>
          </a:p>
        </p:txBody>
      </p:sp>
      <p:sp>
        <p:nvSpPr>
          <p:cNvPr id="10003" name="yt_shape_10003"/>
          <p:cNvSpPr txBox="1"/>
          <p:nvPr/>
        </p:nvSpPr>
        <p:spPr>
          <a:xfrm>
            <a:off x="540000" y="1971599"/>
            <a:ext cx="57451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下列方程是一元二次方程的是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04" name="yt_table_10004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19936321"/>
                  </p:ext>
                </p:extLst>
              </p:nvPr>
            </p:nvGraphicFramePr>
            <p:xfrm>
              <a:off x="540047" y="2450902"/>
              <a:ext cx="6809423" cy="1060451"/>
            </p:xfrm>
            <a:graphic>
              <a:graphicData uri="http://schemas.openxmlformats.org/drawingml/2006/table">
                <a:tbl>
                  <a:tblPr/>
                  <a:tblGrid>
                    <a:gridCol w="4371023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2438400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004" name="yt_table_10004" descr="{&quot;rangeId&quot;:2,&quot;type&quot;:&quot;Option&quot;}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19936321"/>
                  </p:ext>
                </p:extLst>
              </p:nvPr>
            </p:nvGraphicFramePr>
            <p:xfrm>
              <a:off x="540047" y="2450902"/>
              <a:ext cx="6809423" cy="1060451"/>
            </p:xfrm>
            <a:graphic>
              <a:graphicData uri="http://schemas.openxmlformats.org/drawingml/2006/table">
                <a:tbl>
                  <a:tblPr/>
                  <a:tblGrid>
                    <a:gridCol w="4371023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2438400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55710" b="-9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005" name="yt_shape_10005"/>
          <p:cNvSpPr txBox="1"/>
          <p:nvPr/>
        </p:nvSpPr>
        <p:spPr>
          <a:xfrm>
            <a:off x="540000" y="3561907"/>
            <a:ext cx="59567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的一次项是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06" name="yt_table_1000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559530"/>
              </p:ext>
            </p:extLst>
          </p:nvPr>
        </p:nvGraphicFramePr>
        <p:xfrm>
          <a:off x="540047" y="4041210"/>
          <a:ext cx="8011479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0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03"/>
                    </a:ext>
                  </a:extLst>
                </a:gridCol>
                <a:gridCol w="2530793">
                  <a:extLst>
                    <a:ext uri="{9D8B030D-6E8A-4147-A177-3AD203B41FA5}">
                      <a16:colId xmlns:a16="http://schemas.microsoft.com/office/drawing/2014/main" val="10004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008" name="yt_shape_10008"/>
          <p:cNvSpPr txBox="1"/>
          <p:nvPr/>
        </p:nvSpPr>
        <p:spPr>
          <a:xfrm>
            <a:off x="540119" y="456738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是一元二次方程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pic>
        <p:nvPicPr>
          <p:cNvPr id="3" name="yt_shape_1714121527368" title="H_26.259764">
            <a:extLst>
              <a:ext uri="{FF2B5EF4-FFF2-40B4-BE49-F238E27FC236}">
                <a16:creationId xmlns:a16="http://schemas.microsoft.com/office/drawing/2014/main" id="{251BDE00-D9EC-FDAA-5443-78FC0DEAB2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9B7694B-4A8C-61B7-B4E0-9AF7A72B8D10}"/>
              </a:ext>
            </a:extLst>
          </p:cNvPr>
          <p:cNvSpPr txBox="1"/>
          <p:nvPr/>
        </p:nvSpPr>
        <p:spPr>
          <a:xfrm>
            <a:off x="53267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FCE861-294A-AC7E-6A8C-FE593F2C784B}"/>
              </a:ext>
            </a:extLst>
          </p:cNvPr>
          <p:cNvSpPr txBox="1"/>
          <p:nvPr/>
        </p:nvSpPr>
        <p:spPr>
          <a:xfrm>
            <a:off x="5536339" y="351510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893F3E-E012-6E5A-BD57-F352C6142F0D}"/>
              </a:ext>
            </a:extLst>
          </p:cNvPr>
          <p:cNvSpPr txBox="1"/>
          <p:nvPr/>
        </p:nvSpPr>
        <p:spPr>
          <a:xfrm>
            <a:off x="8668596" y="4520575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55" name="yt_shape_10055"/>
              <p:cNvSpPr txBox="1"/>
              <p:nvPr/>
            </p:nvSpPr>
            <p:spPr>
              <a:xfrm>
                <a:off x="540119" y="900000"/>
                <a:ext cx="11492915" cy="39873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根据下列问题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列出关于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并将其化为一元二次方程的一般形式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一个直角三角形的斜边长为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两条直角边相差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求较长的直角边长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一般形式为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支球队参加篮球赛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参赛的每两支球队之间都要比赛一场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一共进行了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3ee3"/>
                  </a:rPr>
                  <a:t>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求参赛的篮球队支数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一般形式为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55" name="yt_shape_10055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87310"/>
              </a:xfrm>
              <a:prstGeom prst="rect">
                <a:avLst/>
              </a:prstGeom>
              <a:blipFill>
                <a:blip r:embed="rId2"/>
                <a:stretch>
                  <a:fillRect l="-1645" t="-1376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D2AFB7A-C960-9801-6ED0-A40B1BCD1C72}"/>
              </a:ext>
            </a:extLst>
          </p:cNvPr>
          <p:cNvSpPr txBox="1"/>
          <p:nvPr/>
        </p:nvSpPr>
        <p:spPr>
          <a:xfrm>
            <a:off x="450108" y="1804170"/>
            <a:ext cx="4606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08063E-2123-85E6-A485-F13661A83C4A}"/>
              </a:ext>
            </a:extLst>
          </p:cNvPr>
          <p:cNvSpPr txBox="1"/>
          <p:nvPr/>
        </p:nvSpPr>
        <p:spPr>
          <a:xfrm>
            <a:off x="450108" y="2279658"/>
            <a:ext cx="3818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一般形式为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E4DD9A7-F146-0BF6-2066-24D04C54A48C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41694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9, 'hasSerialNum': 1}">
                <a:extLst>
                  <a:ext uri="{FF2B5EF4-FFF2-40B4-BE49-F238E27FC236}">
                    <a16:creationId xmlns:a16="http://schemas.microsoft.com/office/drawing/2014/main" id="{5E4DD9A7-F146-0BF6-2066-24D04C54A4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4169473" cy="765061"/>
              </a:xfrm>
              <a:prstGeom prst="rect">
                <a:avLst/>
              </a:prstGeom>
              <a:blipFill>
                <a:blip r:embed="rId3"/>
                <a:stretch>
                  <a:fillRect l="-2339" r="-219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77841D8-60B3-1C42-8270-F80179F0E53D}"/>
              </a:ext>
            </a:extLst>
          </p:cNvPr>
          <p:cNvSpPr txBox="1"/>
          <p:nvPr/>
        </p:nvSpPr>
        <p:spPr>
          <a:xfrm>
            <a:off x="450108" y="4377571"/>
            <a:ext cx="3666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一般形式为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2" name="yt_shape_10062"/>
          <p:cNvSpPr txBox="1"/>
          <p:nvPr/>
        </p:nvSpPr>
        <p:spPr>
          <a:xfrm>
            <a:off x="551265" y="737383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61" name="yt_image_10061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265" y="737383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64" name="yt_shape_10064"/>
          <p:cNvSpPr txBox="1"/>
          <p:nvPr/>
        </p:nvSpPr>
        <p:spPr>
          <a:xfrm>
            <a:off x="551384" y="1268760"/>
            <a:ext cx="12025336" cy="5709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一个三角形的两边长分别是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第三条边长为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5155"/>
              </a:rPr>
              <a:t> 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根据三角形三边关系得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的取值范围为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的值有哪些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为整数，则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的值可为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若整数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还满足方程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求此三角形的周长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三角形的周长为：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91213AC-DB5A-16EA-AB53-25BF4F6931CD}"/>
              </a:ext>
            </a:extLst>
          </p:cNvPr>
          <p:cNvSpPr txBox="1"/>
          <p:nvPr/>
        </p:nvSpPr>
        <p:spPr>
          <a:xfrm>
            <a:off x="461373" y="2099176"/>
            <a:ext cx="7914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根据三角形三边关系得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的取值范围为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2F15DD9-BD70-1577-881E-CA4FA6C5C84E}"/>
              </a:ext>
            </a:extLst>
          </p:cNvPr>
          <p:cNvSpPr txBox="1"/>
          <p:nvPr/>
        </p:nvSpPr>
        <p:spPr>
          <a:xfrm>
            <a:off x="461373" y="3050152"/>
            <a:ext cx="6237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为整数，则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ABC2DC-83B5-DB38-E0B0-5A7847389919}"/>
              </a:ext>
            </a:extLst>
          </p:cNvPr>
          <p:cNvSpPr txBox="1"/>
          <p:nvPr/>
        </p:nvSpPr>
        <p:spPr>
          <a:xfrm>
            <a:off x="447038" y="4089019"/>
            <a:ext cx="5853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7C2BBB-F707-1650-89B7-095D2A16B094}"/>
              </a:ext>
            </a:extLst>
          </p:cNvPr>
          <p:cNvSpPr txBox="1"/>
          <p:nvPr/>
        </p:nvSpPr>
        <p:spPr>
          <a:xfrm>
            <a:off x="447038" y="4564506"/>
            <a:ext cx="448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5D8DD77-6A1D-159F-BEC7-B2BD5EA7502D}"/>
              </a:ext>
            </a:extLst>
          </p:cNvPr>
          <p:cNvSpPr txBox="1"/>
          <p:nvPr/>
        </p:nvSpPr>
        <p:spPr>
          <a:xfrm>
            <a:off x="447038" y="5039994"/>
            <a:ext cx="4177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BDC109D-33F7-88D4-A3A6-BB33101E0611}"/>
              </a:ext>
            </a:extLst>
          </p:cNvPr>
          <p:cNvSpPr txBox="1"/>
          <p:nvPr/>
        </p:nvSpPr>
        <p:spPr>
          <a:xfrm>
            <a:off x="447038" y="5515482"/>
            <a:ext cx="1875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FF575FE-DFB2-5957-B0D7-753C86509BAB}"/>
              </a:ext>
            </a:extLst>
          </p:cNvPr>
          <p:cNvSpPr txBox="1"/>
          <p:nvPr/>
        </p:nvSpPr>
        <p:spPr>
          <a:xfrm>
            <a:off x="447038" y="5990971"/>
            <a:ext cx="5656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三角形的周长为：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2" name="yt_shape_10072"/>
          <p:cNvSpPr txBox="1"/>
          <p:nvPr/>
        </p:nvSpPr>
        <p:spPr>
          <a:xfrm>
            <a:off x="540000" y="900000"/>
            <a:ext cx="12375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0073" name="yt_shape_10073"/>
          <p:cNvSpPr txBox="1"/>
          <p:nvPr/>
        </p:nvSpPr>
        <p:spPr>
          <a:xfrm>
            <a:off x="1487488" y="1412776"/>
            <a:ext cx="9572667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一元二次方程概念的理解：化简后确定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二次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对于一般形式：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，通常使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为整数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一元二次方程的根的概念可类比一元一次方程的根的概念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0" name="yt_shape_10010"/>
          <p:cNvSpPr txBox="1"/>
          <p:nvPr/>
        </p:nvSpPr>
        <p:spPr>
          <a:xfrm>
            <a:off x="479376" y="1692088"/>
            <a:ext cx="7001917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二次项系数，一次项系数和常数项分别为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二次项系数，一次项系数和常数项分别为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二次项系数，一次项系数和常数项分别为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B0DFFA0-DFE1-6CA0-89F5-2F53CAD7994F}"/>
              </a:ext>
            </a:extLst>
          </p:cNvPr>
          <p:cNvSpPr txBox="1"/>
          <p:nvPr/>
        </p:nvSpPr>
        <p:spPr>
          <a:xfrm>
            <a:off x="389365" y="2120770"/>
            <a:ext cx="313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D68961-5A4B-3C18-AF71-4320152B45CE}"/>
              </a:ext>
            </a:extLst>
          </p:cNvPr>
          <p:cNvSpPr txBox="1"/>
          <p:nvPr/>
        </p:nvSpPr>
        <p:spPr>
          <a:xfrm>
            <a:off x="389365" y="2596258"/>
            <a:ext cx="7114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二次项系数，一次项系数和常数项分别为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8D7570-C502-9098-B75B-A776FB4C73B9}"/>
              </a:ext>
            </a:extLst>
          </p:cNvPr>
          <p:cNvSpPr txBox="1"/>
          <p:nvPr/>
        </p:nvSpPr>
        <p:spPr>
          <a:xfrm>
            <a:off x="389365" y="3547234"/>
            <a:ext cx="2980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CD40A73-D837-56F0-D625-7BE22EB7816C}"/>
              </a:ext>
            </a:extLst>
          </p:cNvPr>
          <p:cNvSpPr txBox="1"/>
          <p:nvPr/>
        </p:nvSpPr>
        <p:spPr>
          <a:xfrm>
            <a:off x="389365" y="4022722"/>
            <a:ext cx="7114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二次项系数，一次项系数和常数项分别为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9FFF691-DF39-334A-85E7-31136053DB99}"/>
              </a:ext>
            </a:extLst>
          </p:cNvPr>
          <p:cNvSpPr txBox="1"/>
          <p:nvPr/>
        </p:nvSpPr>
        <p:spPr>
          <a:xfrm>
            <a:off x="389365" y="4973698"/>
            <a:ext cx="2293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9CE2E6-5B35-C21C-D6E7-B1F8E1F63601}"/>
              </a:ext>
            </a:extLst>
          </p:cNvPr>
          <p:cNvSpPr txBox="1"/>
          <p:nvPr/>
        </p:nvSpPr>
        <p:spPr>
          <a:xfrm>
            <a:off x="389365" y="5449186"/>
            <a:ext cx="7114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二次项系数，一次项系数和常数项分别为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9376" y="692696"/>
            <a:ext cx="1131664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将下列方程化为一元二次方程的一般形式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3_cec4d,isEnd"/>
              </a:rPr>
              <a:t>并写出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其中的二次项系数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一次项系数和常数项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6" name="yt_shape_10016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一元二次方程的根</a:t>
            </a:r>
          </a:p>
        </p:txBody>
      </p:sp>
      <p:sp>
        <p:nvSpPr>
          <p:cNvPr id="10017" name="yt_shape_10017"/>
          <p:cNvSpPr txBox="1"/>
          <p:nvPr/>
        </p:nvSpPr>
        <p:spPr>
          <a:xfrm>
            <a:off x="540000" y="1389434"/>
            <a:ext cx="110350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青海省中考改编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下列各未知数的值是方程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18" name="yt_table_1001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7681178"/>
              </p:ext>
            </p:extLst>
          </p:nvPr>
        </p:nvGraphicFramePr>
        <p:xfrm>
          <a:off x="540047" y="1868737"/>
          <a:ext cx="4373880" cy="950976"/>
        </p:xfrm>
        <a:graphic>
          <a:graphicData uri="http://schemas.openxmlformats.org/drawingml/2006/table">
            <a:tbl>
              <a:tblPr/>
              <a:tblGrid>
                <a:gridCol w="2500630">
                  <a:extLst>
                    <a:ext uri="{9D8B030D-6E8A-4147-A177-3AD203B41FA5}">
                      <a16:colId xmlns:a16="http://schemas.microsoft.com/office/drawing/2014/main" val="10006"/>
                    </a:ext>
                  </a:extLst>
                </a:gridCol>
                <a:gridCol w="1873250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020" name="yt_shape_10020"/>
              <p:cNvSpPr txBox="1"/>
              <p:nvPr/>
            </p:nvSpPr>
            <p:spPr>
              <a:xfrm>
                <a:off x="540119" y="2870291"/>
                <a:ext cx="11492915" cy="29914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连云港市中考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的一个解是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7301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均是关于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分别代入方程，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9+3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　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020" name="yt_shape_100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70291"/>
                <a:ext cx="11492915" cy="2991460"/>
              </a:xfrm>
              <a:prstGeom prst="rect">
                <a:avLst/>
              </a:prstGeom>
              <a:blipFill>
                <a:blip r:embed="rId2"/>
                <a:stretch>
                  <a:fillRect l="-1645" t="-1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527471" title="H_26.259764">
            <a:extLst>
              <a:ext uri="{FF2B5EF4-FFF2-40B4-BE49-F238E27FC236}">
                <a16:creationId xmlns:a16="http://schemas.microsoft.com/office/drawing/2014/main" id="{494810E8-3A62-216D-8D50-0C487D0738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3F614CD-7FCC-562F-C9EA-4236D855CF21}"/>
              </a:ext>
            </a:extLst>
          </p:cNvPr>
          <p:cNvSpPr txBox="1"/>
          <p:nvPr/>
        </p:nvSpPr>
        <p:spPr>
          <a:xfrm>
            <a:off x="1056553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4BF737-130B-FAE1-0561-19A57B5E2016}"/>
              </a:ext>
            </a:extLst>
          </p:cNvPr>
          <p:cNvSpPr txBox="1"/>
          <p:nvPr/>
        </p:nvSpPr>
        <p:spPr>
          <a:xfrm>
            <a:off x="3787033" y="329897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8E4EA4F-2EE0-B9E3-B971-691D012995DB}"/>
              </a:ext>
            </a:extLst>
          </p:cNvPr>
          <p:cNvSpPr txBox="1"/>
          <p:nvPr/>
        </p:nvSpPr>
        <p:spPr>
          <a:xfrm>
            <a:off x="450108" y="4249950"/>
            <a:ext cx="521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分别代入方程，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BAA8519-3A23-5417-0399-6969B52270A1}"/>
                  </a:ext>
                </a:extLst>
              </p:cNvPr>
              <p:cNvSpPr txBox="1"/>
              <p:nvPr/>
            </p:nvSpPr>
            <p:spPr>
              <a:xfrm>
                <a:off x="450108" y="4725437"/>
                <a:ext cx="519614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6" name="文本框 5" descr="{'rangeId': 7, 'hasSerialNum': 1}">
                <a:extLst>
                  <a:ext uri="{FF2B5EF4-FFF2-40B4-BE49-F238E27FC236}">
                    <a16:creationId xmlns:a16="http://schemas.microsoft.com/office/drawing/2014/main" id="{7BAA8519-3A23-5417-0399-6969B52270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25437"/>
                <a:ext cx="5196141" cy="1154189"/>
              </a:xfrm>
              <a:prstGeom prst="rect">
                <a:avLst/>
              </a:prstGeom>
              <a:blipFill>
                <a:blip r:embed="rId4"/>
                <a:stretch>
                  <a:fillRect l="-18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4" name="yt_shape_10024"/>
          <p:cNvSpPr txBox="1"/>
          <p:nvPr/>
        </p:nvSpPr>
        <p:spPr>
          <a:xfrm>
            <a:off x="540000" y="900000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根据实际问题列一元二次方程</a:t>
            </a:r>
          </a:p>
        </p:txBody>
      </p:sp>
      <p:sp>
        <p:nvSpPr>
          <p:cNvPr id="10025" name="yt_shape_10025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一个菱形两条对角线相差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设长对角线的长为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cfd1"/>
              </a:rPr>
              <a:t>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26" name="yt_table_10026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52706450"/>
                  </p:ext>
                </p:extLst>
              </p:nvPr>
            </p:nvGraphicFramePr>
            <p:xfrm>
              <a:off x="540047" y="2348869"/>
              <a:ext cx="7302818" cy="1146937"/>
            </p:xfrm>
            <a:graphic>
              <a:graphicData uri="http://schemas.openxmlformats.org/drawingml/2006/table">
                <a:tbl>
                  <a:tblPr/>
                  <a:tblGrid>
                    <a:gridCol w="4108768">
                      <a:extLst>
                        <a:ext uri="{9D8B030D-6E8A-4147-A177-3AD203B41FA5}">
                          <a16:colId xmlns:a16="http://schemas.microsoft.com/office/drawing/2014/main" val="10008"/>
                        </a:ext>
                      </a:extLst>
                    </a:gridCol>
                    <a:gridCol w="3194050">
                      <a:extLst>
                        <a:ext uri="{9D8B030D-6E8A-4147-A177-3AD203B41FA5}">
                          <a16:colId xmlns:a16="http://schemas.microsoft.com/office/drawing/2014/main" val="1000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026" name="yt_table_10026" descr="{&quot;rangeId&quot;:9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52706450"/>
                  </p:ext>
                </p:extLst>
              </p:nvPr>
            </p:nvGraphicFramePr>
            <p:xfrm>
              <a:off x="540047" y="2348869"/>
              <a:ext cx="7302818" cy="1057085"/>
            </p:xfrm>
            <a:graphic>
              <a:graphicData uri="http://schemas.openxmlformats.org/drawingml/2006/table">
                <a:tbl>
                  <a:tblPr/>
                  <a:tblGrid>
                    <a:gridCol w="4108768">
                      <a:extLst>
                        <a:ext uri="{9D8B030D-6E8A-4147-A177-3AD203B41FA5}">
                          <a16:colId xmlns:a16="http://schemas.microsoft.com/office/drawing/2014/main" val="10008"/>
                        </a:ext>
                      </a:extLst>
                    </a:gridCol>
                    <a:gridCol w="3194050">
                      <a:extLst>
                        <a:ext uri="{9D8B030D-6E8A-4147-A177-3AD203B41FA5}">
                          <a16:colId xmlns:a16="http://schemas.microsoft.com/office/drawing/2014/main" val="10009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r="-77630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8817" t="-75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027" name="yt_shape_10027"/>
          <p:cNvSpPr txBox="1"/>
          <p:nvPr/>
        </p:nvSpPr>
        <p:spPr>
          <a:xfrm>
            <a:off x="540119" y="345650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已知两个连续正整数的积为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设较小的正整数为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496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496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将其化成一般形式为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527570" title="H_26.259764">
            <a:extLst>
              <a:ext uri="{FF2B5EF4-FFF2-40B4-BE49-F238E27FC236}">
                <a16:creationId xmlns:a16="http://schemas.microsoft.com/office/drawing/2014/main" id="{76C42F48-3678-28DC-0DA1-E93C0CD51E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BC56B43-BBAD-F836-3995-F2305E221948}"/>
              </a:ext>
            </a:extLst>
          </p:cNvPr>
          <p:cNvSpPr txBox="1"/>
          <p:nvPr/>
        </p:nvSpPr>
        <p:spPr>
          <a:xfrm>
            <a:off x="10597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24B2E6-81F8-00B1-14AE-AD1DB5E74C63}"/>
              </a:ext>
            </a:extLst>
          </p:cNvPr>
          <p:cNvSpPr txBox="1"/>
          <p:nvPr/>
        </p:nvSpPr>
        <p:spPr>
          <a:xfrm>
            <a:off x="10329121" y="3409704"/>
            <a:ext cx="135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01f5f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CF2958-6F62-3270-B171-1FC144CE3686}"/>
              </a:ext>
            </a:extLst>
          </p:cNvPr>
          <p:cNvSpPr txBox="1"/>
          <p:nvPr/>
        </p:nvSpPr>
        <p:spPr>
          <a:xfrm>
            <a:off x="450108" y="3885191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157204B-5F97-FFC3-3BF0-DA267EAA6F97}"/>
              </a:ext>
            </a:extLst>
          </p:cNvPr>
          <p:cNvSpPr txBox="1"/>
          <p:nvPr/>
        </p:nvSpPr>
        <p:spPr>
          <a:xfrm>
            <a:off x="5374533" y="3885191"/>
            <a:ext cx="2475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8" name="yt_shape_10028"/>
          <p:cNvSpPr txBox="1"/>
          <p:nvPr/>
        </p:nvSpPr>
        <p:spPr>
          <a:xfrm>
            <a:off x="540000" y="900000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忽视一元二次方程二次项系数不为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2446695-C1FB-9FB7-7D59-B481D38DE90C}"/>
              </a:ext>
            </a:extLst>
          </p:cNvPr>
          <p:cNvSpPr txBox="1"/>
          <p:nvPr/>
        </p:nvSpPr>
        <p:spPr>
          <a:xfrm>
            <a:off x="449989" y="853194"/>
            <a:ext cx="7647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忽视一元二次方程二次项系数不为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致错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0029"/>
          <p:cNvSpPr txBox="1"/>
          <p:nvPr/>
        </p:nvSpPr>
        <p:spPr>
          <a:xfrm>
            <a:off x="466892" y="141798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的值为</a:t>
            </a:r>
          </a:p>
          <a:p>
            <a:pPr eaLnBrk="1" latinLnBrk="0" hangingPunct="0">
              <a:lnSpc>
                <a:spcPct val="129999"/>
              </a:lnSpc>
            </a:pP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的常数项为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e806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B6F7878-9CA6-248C-1963-26D3F893C2E5}"/>
              </a:ext>
            </a:extLst>
          </p:cNvPr>
          <p:cNvSpPr txBox="1"/>
          <p:nvPr/>
        </p:nvSpPr>
        <p:spPr>
          <a:xfrm>
            <a:off x="681681" y="184666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2A4CB78-39EA-2AFB-09CD-A88484B9E4E0}"/>
              </a:ext>
            </a:extLst>
          </p:cNvPr>
          <p:cNvSpPr txBox="1"/>
          <p:nvPr/>
        </p:nvSpPr>
        <p:spPr>
          <a:xfrm>
            <a:off x="986481" y="279764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3" name="yt_shape_1003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32" name="yt_image_10032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35" name="yt_shape_10035"/>
              <p:cNvSpPr txBox="1"/>
              <p:nvPr/>
            </p:nvSpPr>
            <p:spPr>
              <a:xfrm>
                <a:off x="540119" y="1482165"/>
                <a:ext cx="11111999" cy="9139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664aa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035" name="yt_shape_10035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11999" cy="913968"/>
              </a:xfrm>
              <a:prstGeom prst="rect">
                <a:avLst/>
              </a:prstGeom>
              <a:blipFill>
                <a:blip r:embed="rId3"/>
                <a:stretch>
                  <a:fillRect l="-1701" t="-5333" b="-2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37" name="yt_table_1003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991554"/>
              </p:ext>
            </p:extLst>
          </p:nvPr>
        </p:nvGraphicFramePr>
        <p:xfrm>
          <a:off x="540047" y="2446921"/>
          <a:ext cx="6672580" cy="950976"/>
        </p:xfrm>
        <a:graphic>
          <a:graphicData uri="http://schemas.openxmlformats.org/drawingml/2006/table">
            <a:tbl>
              <a:tblPr/>
              <a:tblGrid>
                <a:gridCol w="3646805">
                  <a:extLst>
                    <a:ext uri="{9D8B030D-6E8A-4147-A177-3AD203B41FA5}">
                      <a16:colId xmlns:a16="http://schemas.microsoft.com/office/drawing/2014/main" val="10010"/>
                    </a:ext>
                  </a:extLst>
                </a:gridCol>
                <a:gridCol w="3025775">
                  <a:extLst>
                    <a:ext uri="{9D8B030D-6E8A-4147-A177-3AD203B41FA5}">
                      <a16:colId xmlns:a16="http://schemas.microsoft.com/office/drawing/2014/main" val="100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为任意正实数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0039" name="yt_shape_10039"/>
          <p:cNvSpPr txBox="1"/>
          <p:nvPr/>
        </p:nvSpPr>
        <p:spPr>
          <a:xfrm>
            <a:off x="540120" y="344847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7464"/>
              </a:rPr>
              <a:t>则方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程必有一根为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40" name="yt_table_1004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7981893"/>
              </p:ext>
            </p:extLst>
          </p:nvPr>
        </p:nvGraphicFramePr>
        <p:xfrm>
          <a:off x="540047" y="4407910"/>
          <a:ext cx="5823268" cy="950976"/>
        </p:xfrm>
        <a:graphic>
          <a:graphicData uri="http://schemas.openxmlformats.org/drawingml/2006/table">
            <a:tbl>
              <a:tblPr/>
              <a:tblGrid>
                <a:gridCol w="3646805">
                  <a:extLst>
                    <a:ext uri="{9D8B030D-6E8A-4147-A177-3AD203B41FA5}">
                      <a16:colId xmlns:a16="http://schemas.microsoft.com/office/drawing/2014/main" val="10012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0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257D945-6460-C00B-BC84-2AF02DF05426}"/>
              </a:ext>
            </a:extLst>
          </p:cNvPr>
          <p:cNvSpPr txBox="1"/>
          <p:nvPr/>
        </p:nvSpPr>
        <p:spPr>
          <a:xfrm>
            <a:off x="1059708" y="1916118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89F8478-B391-F2D8-E94E-F214D377BB86}"/>
              </a:ext>
            </a:extLst>
          </p:cNvPr>
          <p:cNvSpPr txBox="1"/>
          <p:nvPr/>
        </p:nvSpPr>
        <p:spPr>
          <a:xfrm>
            <a:off x="2888509" y="387715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2" name="yt_shape_10042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要利用一面墙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墙足够长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建羊圈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米的围栏围成总面积为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7adb,isEnd"/>
              </a:rPr>
              <a:t>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方米的三个大小相同的矩形羊圈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则可列一般式方程为</a:t>
            </a:r>
          </a:p>
          <a:p>
            <a:pPr eaLnBrk="1" latinLnBrk="0" hangingPunct="0">
              <a:lnSpc>
                <a:spcPct val="129999"/>
              </a:lnSpc>
            </a:pP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0044" name="yt_image_10044" title="H_95.0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4672" y="2491102"/>
            <a:ext cx="1942655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046" name="yt_shape_10046"/>
              <p:cNvSpPr txBox="1"/>
              <p:nvPr/>
            </p:nvSpPr>
            <p:spPr>
              <a:xfrm>
                <a:off x="540119" y="3748632"/>
                <a:ext cx="11492915" cy="27526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分类讨论思想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94fdb,isEnd"/>
                  </a:rPr>
                  <a:t>的一个实数根的倒数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恰好是它本身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</a:t>
                </a:r>
                <a:r>
                  <a:rPr sz="1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点拨：倒数等于本身的数有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1_785c0,isEnd"/>
                  </a:rPr>
                  <a:t>两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0046" name="yt_shape_100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48632"/>
                <a:ext cx="11492915" cy="2752613"/>
              </a:xfrm>
              <a:prstGeom prst="rect">
                <a:avLst/>
              </a:prstGeom>
              <a:blipFill>
                <a:blip r:embed="rId3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2F2688F-103B-D33F-3920-045CBED87469}"/>
              </a:ext>
            </a:extLst>
          </p:cNvPr>
          <p:cNvSpPr txBox="1"/>
          <p:nvPr/>
        </p:nvSpPr>
        <p:spPr>
          <a:xfrm>
            <a:off x="802533" y="1804170"/>
            <a:ext cx="2780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90938E1-4A69-EA50-84F4-2C83B6D997B4}"/>
                  </a:ext>
                </a:extLst>
              </p:cNvPr>
              <p:cNvSpPr txBox="1"/>
              <p:nvPr/>
            </p:nvSpPr>
            <p:spPr>
              <a:xfrm>
                <a:off x="4439816" y="4221088"/>
                <a:ext cx="154216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90938E1-4A69-EA50-84F4-2C83B6D997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9816" y="4221088"/>
                <a:ext cx="1542161" cy="772808"/>
              </a:xfrm>
              <a:prstGeom prst="rect">
                <a:avLst/>
              </a:prstGeom>
              <a:blipFill>
                <a:blip r:embed="rId4"/>
                <a:stretch>
                  <a:fillRect l="-59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049" name="yt_shape_10049"/>
              <p:cNvSpPr txBox="1"/>
              <p:nvPr/>
            </p:nvSpPr>
            <p:spPr>
              <a:xfrm>
                <a:off x="479376" y="1772816"/>
                <a:ext cx="7813036" cy="27980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解：整理方程得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0049" name="yt_shape_100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772816"/>
                <a:ext cx="7813036" cy="2798074"/>
              </a:xfrm>
              <a:prstGeom prst="rect">
                <a:avLst/>
              </a:prstGeom>
              <a:blipFill>
                <a:blip r:embed="rId2"/>
                <a:stretch>
                  <a:fillRect l="-2420" t="-1961" r="-14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6C5539E-E81D-A67E-B070-77BDD4624B16}"/>
              </a:ext>
            </a:extLst>
          </p:cNvPr>
          <p:cNvSpPr txBox="1"/>
          <p:nvPr/>
        </p:nvSpPr>
        <p:spPr>
          <a:xfrm>
            <a:off x="389365" y="1726010"/>
            <a:ext cx="7917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解：整理方程得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14F716F-BEED-76AD-A2DC-6CD4FA8F4552}"/>
                  </a:ext>
                </a:extLst>
              </p:cNvPr>
              <p:cNvSpPr txBox="1"/>
              <p:nvPr/>
            </p:nvSpPr>
            <p:spPr>
              <a:xfrm>
                <a:off x="389365" y="2201498"/>
                <a:ext cx="388473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14F716F-BEED-76AD-A2DC-6CD4FA8F45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2201498"/>
                <a:ext cx="3884739" cy="1154189"/>
              </a:xfrm>
              <a:prstGeom prst="rect">
                <a:avLst/>
              </a:prstGeom>
              <a:blipFill>
                <a:blip r:embed="rId3"/>
                <a:stretch>
                  <a:fillRect l="-2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99DCEDB-B744-47F4-37A2-3AC61789E8A1}"/>
                  </a:ext>
                </a:extLst>
              </p:cNvPr>
              <p:cNvSpPr txBox="1"/>
              <p:nvPr/>
            </p:nvSpPr>
            <p:spPr>
              <a:xfrm>
                <a:off x="389365" y="3262075"/>
                <a:ext cx="2005902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99DCEDB-B744-47F4-37A2-3AC61789E8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3262075"/>
                <a:ext cx="2005902" cy="1328560"/>
              </a:xfrm>
              <a:prstGeom prst="rect">
                <a:avLst/>
              </a:prstGeom>
              <a:blipFill>
                <a:blip r:embed="rId4"/>
                <a:stretch>
                  <a:fillRect l="-48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389365" y="794339"/>
            <a:ext cx="1191070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）－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nx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化成一般形式后为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_⨹_1_308fc,isEnd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3" name="yt_shape_10053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8e7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解：把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代入方程，得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522C303-A6FE-CB53-B3CD-B1EC979C651E}"/>
              </a:ext>
            </a:extLst>
          </p:cNvPr>
          <p:cNvSpPr txBox="1"/>
          <p:nvPr/>
        </p:nvSpPr>
        <p:spPr>
          <a:xfrm>
            <a:off x="450108" y="1804170"/>
            <a:ext cx="6136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代入方程，得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1E72C2-059D-4ECF-DF2E-AB2E1F3C0E23}"/>
              </a:ext>
            </a:extLst>
          </p:cNvPr>
          <p:cNvSpPr txBox="1"/>
          <p:nvPr/>
        </p:nvSpPr>
        <p:spPr>
          <a:xfrm>
            <a:off x="450108" y="2279658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70F3FB-3343-05DF-3C59-20E7924C32BD}"/>
              </a:ext>
            </a:extLst>
          </p:cNvPr>
          <p:cNvSpPr txBox="1"/>
          <p:nvPr/>
        </p:nvSpPr>
        <p:spPr>
          <a:xfrm>
            <a:off x="450108" y="2755146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D00A73-F8BA-C51E-BD32-F358EA836741}"/>
              </a:ext>
            </a:extLst>
          </p:cNvPr>
          <p:cNvSpPr txBox="1"/>
          <p:nvPr/>
        </p:nvSpPr>
        <p:spPr>
          <a:xfrm>
            <a:off x="1343472" y="3270040"/>
            <a:ext cx="2847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2E37EF-C96F-3F3F-D613-5DFBDD20EEDF}"/>
              </a:ext>
            </a:extLst>
          </p:cNvPr>
          <p:cNvSpPr txBox="1"/>
          <p:nvPr/>
        </p:nvSpPr>
        <p:spPr>
          <a:xfrm>
            <a:off x="1343472" y="3745528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1570</Words>
  <Application>Microsoft Office PowerPoint</Application>
  <PresentationFormat>宽屏</PresentationFormat>
  <Paragraphs>139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2" baseType="lpstr">
      <vt:lpstr>,isEnd</vt:lpstr>
      <vt:lpstr>_⨹_1_01f5f</vt:lpstr>
      <vt:lpstr>_⨹_1_17301,isEnd</vt:lpstr>
      <vt:lpstr>_⨹_1_308fc,isEnd</vt:lpstr>
      <vt:lpstr>_⨹_1_33ee3</vt:lpstr>
      <vt:lpstr>_⨹_1_35155</vt:lpstr>
      <vt:lpstr>_⨹_1_68e74</vt:lpstr>
      <vt:lpstr>_⨹_1_6e806,isEnd</vt:lpstr>
      <vt:lpstr>_⨹_1_785c0,isEnd</vt:lpstr>
      <vt:lpstr>_⨹_1_a7adb,isEnd</vt:lpstr>
      <vt:lpstr>_⨹_2_b7464</vt:lpstr>
      <vt:lpstr>_⨹_3_cec4d,isEnd</vt:lpstr>
      <vt:lpstr>_⨹_5_8cfd1</vt:lpstr>
      <vt:lpstr>_⨹_6_664aa</vt:lpstr>
      <vt:lpstr>_⨹_9_94fdb,isEnd</vt:lpstr>
      <vt:lpstr>Finished</vt:lpstr>
      <vt:lpstr>W:12.00496,H:37.44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2024-04-26T08:51:16Z</dcterms:created>
  <dcterms:modified xsi:type="dcterms:W3CDTF">2024-04-28T05:41:11Z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