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0" r:id="rId7"/>
    <p:sldId id="315" r:id="rId8"/>
    <p:sldId id="316" r:id="rId9"/>
    <p:sldId id="312" r:id="rId10"/>
    <p:sldId id="314" r:id="rId11"/>
    <p:sldId id="318" r:id="rId12"/>
    <p:sldId id="319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1" name="yt_shape_10651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传播问题</a:t>
            </a:r>
          </a:p>
        </p:txBody>
      </p:sp>
      <p:sp>
        <p:nvSpPr>
          <p:cNvPr id="10652" name="yt_shape_1065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某种电脑病毒传播速度非常快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如果一台电脑被感染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经过两轮感染后就会有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86385"/>
              </a:rPr>
              <a:t>81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台电脑被感染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53" name="yt_shape_10653"/>
          <p:cNvSpPr txBox="1"/>
          <p:nvPr/>
        </p:nvSpPr>
        <p:spPr>
          <a:xfrm>
            <a:off x="540000" y="2348869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请你用所学的知识分析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每轮感染中平均一台电脑会感染几台电脑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654" name="yt_shape_10654"/>
          <p:cNvSpPr txBox="1"/>
          <p:nvPr/>
        </p:nvSpPr>
        <p:spPr>
          <a:xfrm>
            <a:off x="540119" y="282817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设每轮感染中平均一台电脑会感染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台电脑，则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7be71"/>
              </a:rPr>
              <a:t>，即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655" name="yt_shape_10655"/>
          <p:cNvSpPr txBox="1"/>
          <p:nvPr/>
        </p:nvSpPr>
        <p:spPr>
          <a:xfrm>
            <a:off x="540000" y="3787607"/>
            <a:ext cx="41902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56" name="yt_shape_10656"/>
          <p:cNvSpPr txBox="1"/>
          <p:nvPr/>
        </p:nvSpPr>
        <p:spPr>
          <a:xfrm>
            <a:off x="540000" y="4266910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答：每轮感染中平均一台电脑会感染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台电脑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57" name="yt_shape_10657"/>
          <p:cNvSpPr txBox="1"/>
          <p:nvPr/>
        </p:nvSpPr>
        <p:spPr>
          <a:xfrm>
            <a:off x="540000" y="4746213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若病毒得不到有效控制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三轮感染后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被感染的电脑会不会超过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658" name="yt_shape_10658"/>
          <p:cNvSpPr txBox="1"/>
          <p:nvPr/>
        </p:nvSpPr>
        <p:spPr>
          <a:xfrm>
            <a:off x="540000" y="5225516"/>
            <a:ext cx="8797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三轮感染后，被感染的电脑台数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59" name="yt_shape_10659"/>
          <p:cNvSpPr txBox="1"/>
          <p:nvPr/>
        </p:nvSpPr>
        <p:spPr>
          <a:xfrm>
            <a:off x="540000" y="5704819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答：三轮感染后，被感染的电脑会超过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121622818">
            <a:extLst>
              <a:ext uri="{FF2B5EF4-FFF2-40B4-BE49-F238E27FC236}">
                <a16:creationId xmlns:a16="http://schemas.microsoft.com/office/drawing/2014/main" id="{8846738B-0534-D1CB-6233-281A5471C7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82DABD-59C2-3B7B-5A9A-3C8AABC99BFA}"/>
              </a:ext>
            </a:extLst>
          </p:cNvPr>
          <p:cNvSpPr txBox="1"/>
          <p:nvPr/>
        </p:nvSpPr>
        <p:spPr>
          <a:xfrm>
            <a:off x="450108" y="2781366"/>
            <a:ext cx="11082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设每轮感染中平均一台电脑会感染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台电脑，则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7be71"/>
              </a:rPr>
              <a:t>，即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751B93-C1DB-48AD-AD02-7F1ECE00B1E4}"/>
              </a:ext>
            </a:extLst>
          </p:cNvPr>
          <p:cNvSpPr txBox="1"/>
          <p:nvPr/>
        </p:nvSpPr>
        <p:spPr>
          <a:xfrm>
            <a:off x="450108" y="3256854"/>
            <a:ext cx="2493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A1D0F4-3A69-6E2A-28BE-2BE618C0C4CE}"/>
              </a:ext>
            </a:extLst>
          </p:cNvPr>
          <p:cNvSpPr txBox="1"/>
          <p:nvPr/>
        </p:nvSpPr>
        <p:spPr>
          <a:xfrm>
            <a:off x="449989" y="3740802"/>
            <a:ext cx="4329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51E512-A537-97B5-3A6E-8F745BA272CE}"/>
              </a:ext>
            </a:extLst>
          </p:cNvPr>
          <p:cNvSpPr txBox="1"/>
          <p:nvPr/>
        </p:nvSpPr>
        <p:spPr>
          <a:xfrm>
            <a:off x="449989" y="4220104"/>
            <a:ext cx="619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答：每轮感染中平均一台电脑会感染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台电脑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844C78-C340-BD2B-FE80-FF5DB6033962}"/>
              </a:ext>
            </a:extLst>
          </p:cNvPr>
          <p:cNvSpPr txBox="1"/>
          <p:nvPr/>
        </p:nvSpPr>
        <p:spPr>
          <a:xfrm>
            <a:off x="449989" y="5178710"/>
            <a:ext cx="8892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三轮感染后，被感染的电脑台数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6AAA2E-C256-0E84-EB21-5FC97EF1B113}"/>
              </a:ext>
            </a:extLst>
          </p:cNvPr>
          <p:cNvSpPr txBox="1"/>
          <p:nvPr/>
        </p:nvSpPr>
        <p:spPr>
          <a:xfrm>
            <a:off x="449989" y="5658013"/>
            <a:ext cx="619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答：三轮感染后，被感染的电脑会超过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3" name="yt_shape_10703"/>
          <p:cNvSpPr txBox="1"/>
          <p:nvPr/>
        </p:nvSpPr>
        <p:spPr>
          <a:xfrm>
            <a:off x="540000" y="900000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若降价销售该书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每天的利润为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求该书的销售单价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04" name="yt_shape_10704"/>
              <p:cNvSpPr txBox="1"/>
              <p:nvPr/>
            </p:nvSpPr>
            <p:spPr>
              <a:xfrm>
                <a:off x="540000" y="1379303"/>
                <a:ext cx="6234079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设该书的销售单价为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元，依题意得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04" name="yt_shape_10704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234079" cy="1597489"/>
              </a:xfrm>
              <a:prstGeom prst="rect">
                <a:avLst/>
              </a:prstGeom>
              <a:blipFill>
                <a:blip r:embed="rId2"/>
                <a:stretch>
                  <a:fillRect l="-3033" t="-3053" r="-205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06" name="yt_shape_10706"/>
          <p:cNvSpPr txBox="1"/>
          <p:nvPr/>
        </p:nvSpPr>
        <p:spPr>
          <a:xfrm>
            <a:off x="540000" y="3027580"/>
            <a:ext cx="28052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</p:txBody>
      </p:sp>
      <p:sp>
        <p:nvSpPr>
          <p:cNvPr id="10707" name="yt_shape_10707"/>
          <p:cNvSpPr txBox="1"/>
          <p:nvPr/>
        </p:nvSpPr>
        <p:spPr>
          <a:xfrm>
            <a:off x="540000" y="4467146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答：该书的销售单价为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A821B8-AFA4-6F36-BBE8-CC58743FEEA4}"/>
              </a:ext>
            </a:extLst>
          </p:cNvPr>
          <p:cNvSpPr txBox="1"/>
          <p:nvPr/>
        </p:nvSpPr>
        <p:spPr>
          <a:xfrm>
            <a:off x="449989" y="1332497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设该书的销售单价为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元，依题意得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5A82A71-1BC4-694D-E71A-9C345C2CD99E}"/>
                  </a:ext>
                </a:extLst>
              </p:cNvPr>
              <p:cNvSpPr txBox="1"/>
              <p:nvPr/>
            </p:nvSpPr>
            <p:spPr>
              <a:xfrm>
                <a:off x="449989" y="1807985"/>
                <a:ext cx="5634355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15A82A71-1BC4-694D-E71A-9C345C2CD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7985"/>
                <a:ext cx="5634355" cy="775793"/>
              </a:xfrm>
              <a:prstGeom prst="rect">
                <a:avLst/>
              </a:prstGeom>
              <a:blipFill>
                <a:blip r:embed="rId3"/>
                <a:stretch>
                  <a:fillRect l="-1732" r="-162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B811AF4-52F7-A764-89AA-BE793BAB1F8A}"/>
              </a:ext>
            </a:extLst>
          </p:cNvPr>
          <p:cNvSpPr txBox="1"/>
          <p:nvPr/>
        </p:nvSpPr>
        <p:spPr>
          <a:xfrm>
            <a:off x="449989" y="2490166"/>
            <a:ext cx="61268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586FF2-0CC6-5809-949E-BA60D11B97C9}"/>
              </a:ext>
            </a:extLst>
          </p:cNvPr>
          <p:cNvSpPr txBox="1"/>
          <p:nvPr/>
        </p:nvSpPr>
        <p:spPr>
          <a:xfrm>
            <a:off x="449989" y="2980774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BDED6E-4F2C-9863-7101-AB3363283C74}"/>
              </a:ext>
            </a:extLst>
          </p:cNvPr>
          <p:cNvSpPr txBox="1"/>
          <p:nvPr/>
        </p:nvSpPr>
        <p:spPr>
          <a:xfrm>
            <a:off x="449989" y="3456262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C28B4C-4ED8-D7E6-CCDE-89AA57A9F621}"/>
              </a:ext>
            </a:extLst>
          </p:cNvPr>
          <p:cNvSpPr txBox="1"/>
          <p:nvPr/>
        </p:nvSpPr>
        <p:spPr>
          <a:xfrm>
            <a:off x="449989" y="3931750"/>
            <a:ext cx="1400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57EC03-294D-AE88-C88F-12B687EA8EFC}"/>
              </a:ext>
            </a:extLst>
          </p:cNvPr>
          <p:cNvSpPr txBox="1"/>
          <p:nvPr/>
        </p:nvSpPr>
        <p:spPr>
          <a:xfrm>
            <a:off x="449989" y="4420340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答：该书的销售单价为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08" name="yt_shape_10708"/>
              <p:cNvSpPr txBox="1"/>
              <p:nvPr/>
            </p:nvSpPr>
            <p:spPr>
              <a:xfrm>
                <a:off x="540000" y="900000"/>
                <a:ext cx="8848576" cy="49584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若降价销售该书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每天的利润能否达到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降价销售该书每天的利润不能达到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设该书的销售单价为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该方程没有实数根，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降价销售该书每天的利润不能达到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08" name="yt_shape_10708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48576" cy="4958409"/>
              </a:xfrm>
              <a:prstGeom prst="rect">
                <a:avLst/>
              </a:prstGeom>
              <a:blipFill>
                <a:blip r:embed="rId2"/>
                <a:stretch>
                  <a:fillRect l="-2136" t="-1107" r="-1172" b="-2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6C4EA8D-8672-198D-E394-188A9B8F90A3}"/>
              </a:ext>
            </a:extLst>
          </p:cNvPr>
          <p:cNvSpPr txBox="1"/>
          <p:nvPr/>
        </p:nvSpPr>
        <p:spPr>
          <a:xfrm>
            <a:off x="449989" y="1328682"/>
            <a:ext cx="7114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降价销售该书每天的利润不能达到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203836-B63E-E44F-95C5-8766C65CAF75}"/>
              </a:ext>
            </a:extLst>
          </p:cNvPr>
          <p:cNvSpPr txBox="1"/>
          <p:nvPr/>
        </p:nvSpPr>
        <p:spPr>
          <a:xfrm>
            <a:off x="449989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4C9C7C-E6CE-82F6-6201-29512C5FE3E9}"/>
              </a:ext>
            </a:extLst>
          </p:cNvPr>
          <p:cNvSpPr txBox="1"/>
          <p:nvPr/>
        </p:nvSpPr>
        <p:spPr>
          <a:xfrm>
            <a:off x="449989" y="2279658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设该书的销售单价为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5BBDB1-9FF6-3BAA-8410-D1D742F1242A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686250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015BBDB1-9FF6-3BAA-8410-D1D742F124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6862508" cy="775793"/>
              </a:xfrm>
              <a:prstGeom prst="rect">
                <a:avLst/>
              </a:prstGeom>
              <a:blipFill>
                <a:blip r:embed="rId3"/>
                <a:stretch>
                  <a:fillRect l="-1421" r="-133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93A0D9F-6808-79F7-F7DD-C874EC1A4D1A}"/>
              </a:ext>
            </a:extLst>
          </p:cNvPr>
          <p:cNvSpPr txBox="1"/>
          <p:nvPr/>
        </p:nvSpPr>
        <p:spPr>
          <a:xfrm>
            <a:off x="449989" y="3437327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EAA63C-6F2B-9576-6376-E9AD8C36B875}"/>
              </a:ext>
            </a:extLst>
          </p:cNvPr>
          <p:cNvSpPr txBox="1"/>
          <p:nvPr/>
        </p:nvSpPr>
        <p:spPr>
          <a:xfrm>
            <a:off x="449989" y="3912815"/>
            <a:ext cx="374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465509-A74D-DA66-DB92-5213DCAE1FD6}"/>
              </a:ext>
            </a:extLst>
          </p:cNvPr>
          <p:cNvSpPr txBox="1"/>
          <p:nvPr/>
        </p:nvSpPr>
        <p:spPr>
          <a:xfrm>
            <a:off x="449989" y="4388303"/>
            <a:ext cx="579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BCFD9D-12B6-B806-55AB-2BC31A311F99}"/>
              </a:ext>
            </a:extLst>
          </p:cNvPr>
          <p:cNvSpPr txBox="1"/>
          <p:nvPr/>
        </p:nvSpPr>
        <p:spPr>
          <a:xfrm>
            <a:off x="449989" y="4863791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该方程没有实数根，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EB3D82D-249A-8A6F-DA93-8B31E28D260F}"/>
              </a:ext>
            </a:extLst>
          </p:cNvPr>
          <p:cNvSpPr txBox="1"/>
          <p:nvPr/>
        </p:nvSpPr>
        <p:spPr>
          <a:xfrm>
            <a:off x="449989" y="5339280"/>
            <a:ext cx="6047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降价销售该书每天的利润不能达到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0" name="yt_shape_10660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数字问题</a:t>
            </a:r>
          </a:p>
        </p:txBody>
      </p:sp>
      <p:sp>
        <p:nvSpPr>
          <p:cNvPr id="10661" name="yt_shape_10661"/>
          <p:cNvSpPr txBox="1"/>
          <p:nvPr/>
        </p:nvSpPr>
        <p:spPr>
          <a:xfrm>
            <a:off x="540119" y="1389434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十位上的数字与个位上的数字之和是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94da"/>
              </a:rPr>
              <a:t>把这个数的个位上的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数字与十位上的数字对调后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所得的新两位数与原来的两位数的积是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96f6"/>
              </a:rPr>
              <a:t>求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这个两位数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解：设原两位数的个位上的数字为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，则它十位上的数字为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2_ba9c5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][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答：这个两位数是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24.</a:t>
            </a:r>
          </a:p>
        </p:txBody>
      </p:sp>
      <p:pic>
        <p:nvPicPr>
          <p:cNvPr id="3" name="yt_shape_1714121622907" title="H_25.973701">
            <a:extLst>
              <a:ext uri="{FF2B5EF4-FFF2-40B4-BE49-F238E27FC236}">
                <a16:creationId xmlns:a16="http://schemas.microsoft.com/office/drawing/2014/main" id="{DACD4003-2943-8988-FF66-26B1B7038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432B82-207D-2E8F-AB2E-7C0A3F427503}"/>
              </a:ext>
            </a:extLst>
          </p:cNvPr>
          <p:cNvSpPr txBox="1"/>
          <p:nvPr/>
        </p:nvSpPr>
        <p:spPr>
          <a:xfrm>
            <a:off x="450108" y="2769092"/>
            <a:ext cx="11105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解：设原两位数的个位上的数字为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，则它十位上的数字为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CB8D59-2C6E-59B1-453D-BD5480F31ADC}"/>
              </a:ext>
            </a:extLst>
          </p:cNvPr>
          <p:cNvSpPr txBox="1"/>
          <p:nvPr/>
        </p:nvSpPr>
        <p:spPr>
          <a:xfrm>
            <a:off x="450108" y="3244580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[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2_ba9c5"/>
              </a:rPr>
              <a:t>10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][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091C9B-07A0-11BA-3F10-8798C2B5B95E}"/>
              </a:ext>
            </a:extLst>
          </p:cNvPr>
          <p:cNvSpPr txBox="1"/>
          <p:nvPr/>
        </p:nvSpPr>
        <p:spPr>
          <a:xfrm>
            <a:off x="450108" y="3720068"/>
            <a:ext cx="537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165A79-342D-FE0A-CDC3-1004D58C453E}"/>
              </a:ext>
            </a:extLst>
          </p:cNvPr>
          <p:cNvSpPr txBox="1"/>
          <p:nvPr/>
        </p:nvSpPr>
        <p:spPr>
          <a:xfrm>
            <a:off x="450108" y="4195556"/>
            <a:ext cx="635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ECC520-FA59-BE78-DBD9-D79129CAE7CF}"/>
              </a:ext>
            </a:extLst>
          </p:cNvPr>
          <p:cNvSpPr txBox="1"/>
          <p:nvPr/>
        </p:nvSpPr>
        <p:spPr>
          <a:xfrm>
            <a:off x="450108" y="4671044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答：这个两位数是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4" name="yt_shape_10664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平均变化率问题</a:t>
            </a:r>
          </a:p>
        </p:txBody>
      </p:sp>
      <p:sp>
        <p:nvSpPr>
          <p:cNvPr id="10665" name="yt_shape_10665"/>
          <p:cNvSpPr txBox="1"/>
          <p:nvPr/>
        </p:nvSpPr>
        <p:spPr>
          <a:xfrm>
            <a:off x="540119" y="1389434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某中学读书社对全校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名学生图书阅读量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进行了调查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1cd5"/>
              </a:rPr>
              <a:t>第一季度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全校学生人均阅读量是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读书社人均阅读量是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ec40"/>
              </a:rPr>
              <a:t>读书社人均阅读量在第二季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第三季度保持一个相同的增长率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f3241"/>
              </a:rPr>
              <a:t>全校学生人均阅读量第三季度和第一季度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增长率也是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已知第三季度读书社全部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0746c"/>
              </a:rPr>
              <a:t>名成员的阅读总量将达到第三季度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全校学生阅读总量的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求增长率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66" name="yt_shape_10666"/>
          <p:cNvSpPr txBox="1"/>
          <p:nvPr/>
        </p:nvSpPr>
        <p:spPr>
          <a:xfrm>
            <a:off x="540119" y="378926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解：由题意得第三季度读书社人均阅读量为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1_55874"/>
              </a:rPr>
              <a:t>本，第三季度全校学生的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人均阅读量为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67" name="yt_shape_10667"/>
          <p:cNvSpPr txBox="1"/>
          <p:nvPr/>
        </p:nvSpPr>
        <p:spPr>
          <a:xfrm>
            <a:off x="540000" y="5228829"/>
            <a:ext cx="51905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68" name="yt_shape_10668"/>
          <p:cNvSpPr txBox="1"/>
          <p:nvPr/>
        </p:nvSpPr>
        <p:spPr>
          <a:xfrm>
            <a:off x="540000" y="5708132"/>
            <a:ext cx="3387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答：增长率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121622999">
            <a:extLst>
              <a:ext uri="{FF2B5EF4-FFF2-40B4-BE49-F238E27FC236}">
                <a16:creationId xmlns:a16="http://schemas.microsoft.com/office/drawing/2014/main" id="{2931A2DA-9D68-4AE4-64B1-E13F73BAF0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F784F6-9186-ABAB-F7D0-F5925AEBAF73}"/>
              </a:ext>
            </a:extLst>
          </p:cNvPr>
          <p:cNvSpPr txBox="1"/>
          <p:nvPr/>
        </p:nvSpPr>
        <p:spPr>
          <a:xfrm>
            <a:off x="450108" y="3742457"/>
            <a:ext cx="1110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解：由题意得第三季度读书社人均阅读量为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1_55874"/>
              </a:rPr>
              <a:t>本，第三季度全校学生的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9CD69C-A773-A88E-0A1C-E4E36B0A2EAE}"/>
              </a:ext>
            </a:extLst>
          </p:cNvPr>
          <p:cNvSpPr txBox="1"/>
          <p:nvPr/>
        </p:nvSpPr>
        <p:spPr>
          <a:xfrm>
            <a:off x="450108" y="4217945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人均阅读量为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AA7DB2-F192-452D-2F98-11228FB4CAF2}"/>
              </a:ext>
            </a:extLst>
          </p:cNvPr>
          <p:cNvSpPr txBox="1"/>
          <p:nvPr/>
        </p:nvSpPr>
        <p:spPr>
          <a:xfrm>
            <a:off x="450108" y="4693433"/>
            <a:ext cx="6304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90D8ED-2E1F-D103-42D2-E03A1F6AE29C}"/>
              </a:ext>
            </a:extLst>
          </p:cNvPr>
          <p:cNvSpPr txBox="1"/>
          <p:nvPr/>
        </p:nvSpPr>
        <p:spPr>
          <a:xfrm>
            <a:off x="449989" y="5182023"/>
            <a:ext cx="5320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AF0A62-978B-0977-0954-BAC6417C63FB}"/>
              </a:ext>
            </a:extLst>
          </p:cNvPr>
          <p:cNvSpPr txBox="1"/>
          <p:nvPr/>
        </p:nvSpPr>
        <p:spPr>
          <a:xfrm>
            <a:off x="449989" y="5661326"/>
            <a:ext cx="3534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答：增长率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9" name="yt_shape_1066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去年某商店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十一黄金周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进行促销活动期间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前六天的总营业额为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51e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第七天的营业额是前六天总营业额的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70" name="yt_shape_10670"/>
          <p:cNvSpPr txBox="1"/>
          <p:nvPr/>
        </p:nvSpPr>
        <p:spPr>
          <a:xfrm>
            <a:off x="540000" y="1859435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求该商店去年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十一黄金周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这七天的总营业额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671" name="yt_shape_10671"/>
          <p:cNvSpPr txBox="1"/>
          <p:nvPr/>
        </p:nvSpPr>
        <p:spPr>
          <a:xfrm>
            <a:off x="540000" y="2338738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72" name="yt_shape_10672"/>
          <p:cNvSpPr txBox="1"/>
          <p:nvPr/>
        </p:nvSpPr>
        <p:spPr>
          <a:xfrm>
            <a:off x="540000" y="2818041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答：该商店去年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十一黄金周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这七天的总营业额为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73" name="yt_shape_10673"/>
          <p:cNvSpPr txBox="1"/>
          <p:nvPr/>
        </p:nvSpPr>
        <p:spPr>
          <a:xfrm>
            <a:off x="540119" y="32973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月份的营业额为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月份营业额的月增长率相同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f4c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十一黄金周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这七天的总营业额与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月份的营业额相等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求该商店去年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b525"/>
              </a:rPr>
              <a:t>月份营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业额的月增长率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74" name="yt_shape_10674"/>
          <p:cNvSpPr txBox="1"/>
          <p:nvPr/>
        </p:nvSpPr>
        <p:spPr>
          <a:xfrm>
            <a:off x="540119" y="473691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设该商店去年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月份营业额的月增长率为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，依题意得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585de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675" name="yt_shape_10675"/>
          <p:cNvSpPr txBox="1"/>
          <p:nvPr/>
        </p:nvSpPr>
        <p:spPr>
          <a:xfrm>
            <a:off x="540000" y="5696345"/>
            <a:ext cx="69602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76" name="yt_shape_10676"/>
          <p:cNvSpPr txBox="1"/>
          <p:nvPr/>
        </p:nvSpPr>
        <p:spPr>
          <a:xfrm>
            <a:off x="540000" y="6175648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答：该商店去年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月份营业额的月增长率为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6548B6-1292-F6B1-9249-F37D047F43CB}"/>
              </a:ext>
            </a:extLst>
          </p:cNvPr>
          <p:cNvSpPr txBox="1"/>
          <p:nvPr/>
        </p:nvSpPr>
        <p:spPr>
          <a:xfrm>
            <a:off x="449989" y="2291932"/>
            <a:ext cx="574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2C84C9-E52E-3716-7C20-9D2C814EE177}"/>
              </a:ext>
            </a:extLst>
          </p:cNvPr>
          <p:cNvSpPr txBox="1"/>
          <p:nvPr/>
        </p:nvSpPr>
        <p:spPr>
          <a:xfrm>
            <a:off x="449989" y="2771235"/>
            <a:ext cx="8333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答：该商店去年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十一黄金周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这七天的总营业额为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ABD2DB-1298-E756-60AD-F665D51C0440}"/>
              </a:ext>
            </a:extLst>
          </p:cNvPr>
          <p:cNvSpPr txBox="1"/>
          <p:nvPr/>
        </p:nvSpPr>
        <p:spPr>
          <a:xfrm>
            <a:off x="450108" y="4690104"/>
            <a:ext cx="11409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设该商店去年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月份营业额的月增长率为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9A87AA-A664-9C46-39DB-2F1E4D5A7F87}"/>
              </a:ext>
            </a:extLst>
          </p:cNvPr>
          <p:cNvSpPr txBox="1"/>
          <p:nvPr/>
        </p:nvSpPr>
        <p:spPr>
          <a:xfrm>
            <a:off x="450108" y="516559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依题意得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350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585de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724B0F-D915-BE99-D73F-0959BB5F0C29}"/>
              </a:ext>
            </a:extLst>
          </p:cNvPr>
          <p:cNvSpPr txBox="1"/>
          <p:nvPr/>
        </p:nvSpPr>
        <p:spPr>
          <a:xfrm>
            <a:off x="449989" y="5649539"/>
            <a:ext cx="7073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20D8E1-06B9-3085-82AC-3038CD854043}"/>
              </a:ext>
            </a:extLst>
          </p:cNvPr>
          <p:cNvSpPr txBox="1"/>
          <p:nvPr/>
        </p:nvSpPr>
        <p:spPr>
          <a:xfrm>
            <a:off x="449989" y="6128842"/>
            <a:ext cx="696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答：该商店去年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月份营业额的月增长率为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7" name="yt_shape_10677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面积问题</a:t>
            </a:r>
          </a:p>
        </p:txBody>
      </p:sp>
      <p:sp>
        <p:nvSpPr>
          <p:cNvPr id="10678" name="yt_shape_10678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有一块梯形铁板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6c7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现在梯形中裁出一内接矩形铁板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fc5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679" name="yt_image_10679" title="H_190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872" y="2829000"/>
            <a:ext cx="3139414" cy="146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23103" title="H_25.973701">
            <a:extLst>
              <a:ext uri="{FF2B5EF4-FFF2-40B4-BE49-F238E27FC236}">
                <a16:creationId xmlns:a16="http://schemas.microsoft.com/office/drawing/2014/main" id="{16E2A1D6-1D46-9666-13BD-741A9EA254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1" name="yt_shape_10681"/>
          <p:cNvSpPr txBox="1"/>
          <p:nvPr/>
        </p:nvSpPr>
        <p:spPr>
          <a:xfrm>
            <a:off x="540000" y="900000"/>
            <a:ext cx="8199360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若矩形铁板的面积为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则矩形的一边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为等腰直角三角形，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7EEC3A-AA4B-FC11-3B34-17FDF7B37B38}"/>
              </a:ext>
            </a:extLst>
          </p:cNvPr>
          <p:cNvSpPr txBox="1"/>
          <p:nvPr/>
        </p:nvSpPr>
        <p:spPr>
          <a:xfrm>
            <a:off x="449989" y="1328682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13D5E8-A2BD-B77C-CDBA-F1E1C10A36AE}"/>
              </a:ext>
            </a:extLst>
          </p:cNvPr>
          <p:cNvSpPr txBox="1"/>
          <p:nvPr/>
        </p:nvSpPr>
        <p:spPr>
          <a:xfrm>
            <a:off x="449989" y="1804170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6A522A-5895-5FAF-4557-691969AB6D4F}"/>
              </a:ext>
            </a:extLst>
          </p:cNvPr>
          <p:cNvSpPr txBox="1"/>
          <p:nvPr/>
        </p:nvSpPr>
        <p:spPr>
          <a:xfrm>
            <a:off x="449989" y="2279658"/>
            <a:ext cx="2580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0CC224-8F3B-42E0-0726-D780FBB6E5BA}"/>
              </a:ext>
            </a:extLst>
          </p:cNvPr>
          <p:cNvSpPr txBox="1"/>
          <p:nvPr/>
        </p:nvSpPr>
        <p:spPr>
          <a:xfrm>
            <a:off x="497614" y="275514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DBF637-F7CD-FDB9-63F4-6905F9F670EC}"/>
              </a:ext>
            </a:extLst>
          </p:cNvPr>
          <p:cNvSpPr txBox="1"/>
          <p:nvPr/>
        </p:nvSpPr>
        <p:spPr>
          <a:xfrm>
            <a:off x="449989" y="3230634"/>
            <a:ext cx="563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为等腰直角三角形，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D142DE-9D4A-AA0D-B1D1-93A00B08F852}"/>
              </a:ext>
            </a:extLst>
          </p:cNvPr>
          <p:cNvSpPr txBox="1"/>
          <p:nvPr/>
        </p:nvSpPr>
        <p:spPr>
          <a:xfrm>
            <a:off x="449989" y="3706122"/>
            <a:ext cx="279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164950-48D8-1BCF-054B-76DB79AF225C}"/>
              </a:ext>
            </a:extLst>
          </p:cNvPr>
          <p:cNvSpPr txBox="1"/>
          <p:nvPr/>
        </p:nvSpPr>
        <p:spPr>
          <a:xfrm>
            <a:off x="449989" y="4181610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2ABA09-C08D-0903-6C01-8CCB51501E51}"/>
              </a:ext>
            </a:extLst>
          </p:cNvPr>
          <p:cNvSpPr txBox="1"/>
          <p:nvPr/>
        </p:nvSpPr>
        <p:spPr>
          <a:xfrm>
            <a:off x="449989" y="4657098"/>
            <a:ext cx="4964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0679" title="H_190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39360" y="2373270"/>
            <a:ext cx="3139414" cy="146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19E415C-3310-4D8F-9410-5435667AE402}"/>
              </a:ext>
            </a:extLst>
          </p:cNvPr>
          <p:cNvSpPr txBox="1"/>
          <p:nvPr/>
        </p:nvSpPr>
        <p:spPr>
          <a:xfrm>
            <a:off x="483482" y="5226198"/>
            <a:ext cx="387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EE9241-FF5C-B71E-0D4F-BA11E371D7F0}"/>
              </a:ext>
            </a:extLst>
          </p:cNvPr>
          <p:cNvSpPr txBox="1"/>
          <p:nvPr/>
        </p:nvSpPr>
        <p:spPr>
          <a:xfrm>
            <a:off x="483482" y="5701686"/>
            <a:ext cx="1721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06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4158563"/>
            <a:ext cx="2505693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3" name="yt_shape_10683"/>
          <p:cNvSpPr txBox="1"/>
          <p:nvPr/>
        </p:nvSpPr>
        <p:spPr>
          <a:xfrm>
            <a:off x="479257" y="-1283468"/>
            <a:ext cx="372858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1m.</a:t>
            </a:r>
          </a:p>
        </p:txBody>
      </p:sp>
      <p:sp>
        <p:nvSpPr>
          <p:cNvPr id="10686" name="yt_shape_10686"/>
          <p:cNvSpPr txBox="1"/>
          <p:nvPr/>
        </p:nvSpPr>
        <p:spPr>
          <a:xfrm>
            <a:off x="479376" y="9807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矩形铁板的面积会等于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请求出此时矩形的一边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e2f0"/>
              </a:rPr>
              <a:t>若不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87" name="yt_shape_10687"/>
          <p:cNvSpPr txBox="1"/>
          <p:nvPr/>
        </p:nvSpPr>
        <p:spPr>
          <a:xfrm>
            <a:off x="479257" y="1940163"/>
            <a:ext cx="669734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理由：依题意有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，此方程无解，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故面积不可能为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EFFA90-10D9-3AF0-9E05-ECB6090B4AFD}"/>
              </a:ext>
            </a:extLst>
          </p:cNvPr>
          <p:cNvSpPr txBox="1"/>
          <p:nvPr/>
        </p:nvSpPr>
        <p:spPr>
          <a:xfrm>
            <a:off x="389246" y="1893357"/>
            <a:ext cx="6812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理由：依题意有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BDE8B4-D378-2FBC-D1FB-B7AFCBEB7363}"/>
              </a:ext>
            </a:extLst>
          </p:cNvPr>
          <p:cNvSpPr txBox="1"/>
          <p:nvPr/>
        </p:nvSpPr>
        <p:spPr>
          <a:xfrm>
            <a:off x="389246" y="2368845"/>
            <a:ext cx="636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，此方程无解，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A81516-B92C-D5AE-54AD-ABFCB67C98EE}"/>
              </a:ext>
            </a:extLst>
          </p:cNvPr>
          <p:cNvSpPr txBox="1"/>
          <p:nvPr/>
        </p:nvSpPr>
        <p:spPr>
          <a:xfrm>
            <a:off x="389246" y="2844333"/>
            <a:ext cx="3032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故面积不可能为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0679" title="H_190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1901675"/>
            <a:ext cx="3139414" cy="146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8" name="yt_shape_10688"/>
          <p:cNvSpPr txBox="1"/>
          <p:nvPr/>
        </p:nvSpPr>
        <p:spPr>
          <a:xfrm>
            <a:off x="520156" y="672665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利润问题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89" name="yt_shape_10689"/>
              <p:cNvSpPr txBox="1"/>
              <p:nvPr/>
            </p:nvSpPr>
            <p:spPr>
              <a:xfrm>
                <a:off x="520275" y="1162099"/>
                <a:ext cx="11492915" cy="49119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解应用题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端午节期间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某水果超市调查某种水果的销售情况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下面是调查员的对话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小王：该水果的进价是每千克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元；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小李：当销售价为每千克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元时，每天可售出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160kg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；若每千克降低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6_c25be"/>
                  </a:rPr>
                  <a:t>元，每天的销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售量将增加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120kg.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根据他们的对话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解决下面问题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超市每天要获得销售利润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9c355"/>
                  </a:rPr>
                  <a:t>又要尽可能让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顾客得到实惠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求这种水果的销售价为每千克多少元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解：设这种水果每千克降低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元，超市每天可获得销售利润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689" name="yt_shape_106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75" y="1162099"/>
                <a:ext cx="11492915" cy="4911922"/>
              </a:xfrm>
              <a:prstGeom prst="rect">
                <a:avLst/>
              </a:prstGeom>
              <a:blipFill>
                <a:blip r:embed="rId2"/>
                <a:stretch>
                  <a:fillRect l="-1591" t="-2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623210" title="H_25.973701">
            <a:extLst>
              <a:ext uri="{FF2B5EF4-FFF2-40B4-BE49-F238E27FC236}">
                <a16:creationId xmlns:a16="http://schemas.microsoft.com/office/drawing/2014/main" id="{4CA3E54D-45F0-F54E-06F0-6E45362855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56" y="7249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209809-C795-400B-F5A4-AECE99072748}"/>
              </a:ext>
            </a:extLst>
          </p:cNvPr>
          <p:cNvSpPr txBox="1"/>
          <p:nvPr/>
        </p:nvSpPr>
        <p:spPr>
          <a:xfrm>
            <a:off x="387524" y="3674210"/>
            <a:ext cx="924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解：设这种水果每千克降低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元，超市每天可获得销售利润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662574-19A1-6609-F5CC-FF476C81C034}"/>
                  </a:ext>
                </a:extLst>
              </p:cNvPr>
              <p:cNvSpPr txBox="1"/>
              <p:nvPr/>
            </p:nvSpPr>
            <p:spPr>
              <a:xfrm>
                <a:off x="387524" y="3998477"/>
                <a:ext cx="7044055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662574-19A1-6609-F5CC-FF476C81C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524" y="3998477"/>
                <a:ext cx="7044055" cy="729755"/>
              </a:xfrm>
              <a:prstGeom prst="rect">
                <a:avLst/>
              </a:prstGeom>
              <a:blipFill>
                <a:blip r:embed="rId4"/>
                <a:stretch>
                  <a:fillRect l="-1385" r="-1385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E5A4535-7EC5-161D-479E-B0033E2B1CE6}"/>
              </a:ext>
            </a:extLst>
          </p:cNvPr>
          <p:cNvSpPr txBox="1"/>
          <p:nvPr/>
        </p:nvSpPr>
        <p:spPr>
          <a:xfrm>
            <a:off x="387524" y="4614007"/>
            <a:ext cx="3894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0696"/>
          <p:cNvSpPr txBox="1"/>
          <p:nvPr/>
        </p:nvSpPr>
        <p:spPr>
          <a:xfrm>
            <a:off x="497379" y="5131990"/>
            <a:ext cx="507991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要尽可能让顾客得到实惠，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0697"/>
          <p:cNvSpPr txBox="1"/>
          <p:nvPr/>
        </p:nvSpPr>
        <p:spPr>
          <a:xfrm>
            <a:off x="497379" y="6571556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答：这种水果的销售价为每千克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451E78-A987-A6A0-19C3-39E1670E27E2}"/>
              </a:ext>
            </a:extLst>
          </p:cNvPr>
          <p:cNvSpPr txBox="1"/>
          <p:nvPr/>
        </p:nvSpPr>
        <p:spPr>
          <a:xfrm>
            <a:off x="407368" y="5085184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AE00D66-03EF-1599-4599-367C4435DF79}"/>
              </a:ext>
            </a:extLst>
          </p:cNvPr>
          <p:cNvSpPr txBox="1"/>
          <p:nvPr/>
        </p:nvSpPr>
        <p:spPr>
          <a:xfrm>
            <a:off x="407368" y="5560672"/>
            <a:ext cx="521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要尽可能让顾客得到实惠，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779F0F-1CD7-7DF4-FD9E-4872F589D25E}"/>
              </a:ext>
            </a:extLst>
          </p:cNvPr>
          <p:cNvSpPr txBox="1"/>
          <p:nvPr/>
        </p:nvSpPr>
        <p:spPr>
          <a:xfrm>
            <a:off x="407368" y="6036160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6D3CFA6-FA67-9B01-A28D-CFE4031C272E}"/>
              </a:ext>
            </a:extLst>
          </p:cNvPr>
          <p:cNvSpPr txBox="1"/>
          <p:nvPr/>
        </p:nvSpPr>
        <p:spPr>
          <a:xfrm>
            <a:off x="407368" y="6384964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答：这种水果的销售价为每千克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98" name="yt_shape_10698"/>
              <p:cNvSpPr txBox="1"/>
              <p:nvPr/>
            </p:nvSpPr>
            <p:spPr>
              <a:xfrm>
                <a:off x="540119" y="900000"/>
                <a:ext cx="11492915" cy="44714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近年来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电商平台带货主播成了一个火热的新兴职业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1ab3c"/>
                  </a:rPr>
                  <a:t>某主播带货图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苏东坡传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他用双语直播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风趣幽默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点燃了不同年龄者的购书热情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0989"/>
                  </a:rPr>
                  <a:t>已知这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本书的成本价为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规定销售单价不低于成本价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且不高于成本价的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2edc"/>
                  </a:rPr>
                  <a:t>如果这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本书按每本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元销售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每天可销售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通过几天的销售发现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销售单价每降低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f9f2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每天可多销售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若每本降价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每天可销售多少本书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每天销售获利多少元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若每本降价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元，则每天可销售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本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每天销售获利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答：若每本降价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元，每天可销售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本书，每天销售获利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98" name="yt_shape_10698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71480"/>
              </a:xfrm>
              <a:prstGeom prst="rect">
                <a:avLst/>
              </a:prstGeom>
              <a:blipFill>
                <a:blip r:embed="rId2"/>
                <a:stretch>
                  <a:fillRect l="-1645" t="-1228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847161-D132-793E-D902-CDAE44F248A4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967651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若每本降价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元，则每天可销售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本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, 'pageBreak': True}">
                <a:extLst>
                  <a:ext uri="{FF2B5EF4-FFF2-40B4-BE49-F238E27FC236}">
                    <a16:creationId xmlns:a16="http://schemas.microsoft.com/office/drawing/2014/main" id="{96847161-D132-793E-D902-CDAE44F24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9676512" cy="769062"/>
              </a:xfrm>
              <a:prstGeom prst="rect">
                <a:avLst/>
              </a:prstGeom>
              <a:blipFill>
                <a:blip r:embed="rId3"/>
                <a:stretch>
                  <a:fillRect l="-1008" r="-10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35BD189-BA85-30CE-1E2F-E59C397CF658}"/>
              </a:ext>
            </a:extLst>
          </p:cNvPr>
          <p:cNvSpPr txBox="1"/>
          <p:nvPr/>
        </p:nvSpPr>
        <p:spPr>
          <a:xfrm>
            <a:off x="450108" y="4381572"/>
            <a:ext cx="6809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每天销售获利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F5479B-B0E5-C28E-FC28-76920E9F07B5}"/>
              </a:ext>
            </a:extLst>
          </p:cNvPr>
          <p:cNvSpPr txBox="1"/>
          <p:nvPr/>
        </p:nvSpPr>
        <p:spPr>
          <a:xfrm>
            <a:off x="450108" y="4857061"/>
            <a:ext cx="89430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答：若每本降价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元，每天可销售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本书，每天销售获利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1944</Words>
  <Application>Microsoft Office PowerPoint</Application>
  <PresentationFormat>宽屏</PresentationFormat>
  <Paragraphs>149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8" baseType="lpstr">
      <vt:lpstr>_⨹_1_0f4c2</vt:lpstr>
      <vt:lpstr>_⨹_1_585de</vt:lpstr>
      <vt:lpstr>_⨹_1_6f9f2</vt:lpstr>
      <vt:lpstr>_⨹_1_86c7e</vt:lpstr>
      <vt:lpstr>_⨹_1_dfc53</vt:lpstr>
      <vt:lpstr>_⨹_1_e51e4</vt:lpstr>
      <vt:lpstr>_⨹_1_f96f6</vt:lpstr>
      <vt:lpstr>_⨹_11_55874</vt:lpstr>
      <vt:lpstr>_⨹_12_0ec40</vt:lpstr>
      <vt:lpstr>_⨹_15_0746c</vt:lpstr>
      <vt:lpstr>_⨹_18_f3241</vt:lpstr>
      <vt:lpstr>_⨹_2_7be71</vt:lpstr>
      <vt:lpstr>_⨹_2_86385</vt:lpstr>
      <vt:lpstr>_⨹_2_8e2f0</vt:lpstr>
      <vt:lpstr>_⨹_2_ba9c5</vt:lpstr>
      <vt:lpstr>_⨹_3_4b525</vt:lpstr>
      <vt:lpstr>_⨹_3_92edc</vt:lpstr>
      <vt:lpstr>_⨹_3_e0989</vt:lpstr>
      <vt:lpstr>_⨹_4_11cd5</vt:lpstr>
      <vt:lpstr>_⨹_6_1ab3c</vt:lpstr>
      <vt:lpstr>_⨹_6_9c355</vt:lpstr>
      <vt:lpstr>_⨹_6_c25be</vt:lpstr>
      <vt:lpstr>_⨹_9_d94da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2024-04-26T08:51:16Z</dcterms:created>
  <dcterms:modified xsi:type="dcterms:W3CDTF">2024-04-28T06:07:23Z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