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1" r:id="rId6"/>
    <p:sldId id="313" r:id="rId7"/>
    <p:sldId id="315" r:id="rId8"/>
    <p:sldId id="316" r:id="rId9"/>
    <p:sldId id="318" r:id="rId10"/>
    <p:sldId id="324" r:id="rId11"/>
    <p:sldId id="327" r:id="rId12"/>
    <p:sldId id="325" r:id="rId13"/>
    <p:sldId id="328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25" name="yt_image_1412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7" name="yt_shape_14127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概率的意义</a:t>
            </a:r>
          </a:p>
        </p:txBody>
      </p:sp>
      <p:sp>
        <p:nvSpPr>
          <p:cNvPr id="14128" name="yt_shape_14128"/>
          <p:cNvSpPr txBox="1"/>
          <p:nvPr/>
        </p:nvSpPr>
        <p:spPr>
          <a:xfrm>
            <a:off x="540000" y="1971599"/>
            <a:ext cx="10515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某彩票的中奖率是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下列对这句话的理解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9" name="yt_table_141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35363"/>
              </p:ext>
            </p:extLst>
          </p:nvPr>
        </p:nvGraphicFramePr>
        <p:xfrm>
          <a:off x="540047" y="2450902"/>
          <a:ext cx="9110663" cy="1901952"/>
        </p:xfrm>
        <a:graphic>
          <a:graphicData uri="http://schemas.openxmlformats.org/drawingml/2006/table">
            <a:tbl>
              <a:tblPr/>
              <a:tblGrid>
                <a:gridCol w="911066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张彩票肯定不会中奖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张彩票肯定会有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张中奖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张彩票也可能会中奖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一次买下所有彩票的一半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中奖的彩票张数为购买数量的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sp>
        <p:nvSpPr>
          <p:cNvPr id="14131" name="yt_shape_14131"/>
          <p:cNvSpPr txBox="1"/>
          <p:nvPr/>
        </p:nvSpPr>
        <p:spPr>
          <a:xfrm>
            <a:off x="540000" y="4403222"/>
            <a:ext cx="81528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某随机事件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发生的概率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2" name="yt_table_141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072209"/>
              </p:ext>
            </p:extLst>
          </p:nvPr>
        </p:nvGraphicFramePr>
        <p:xfrm>
          <a:off x="540047" y="4882525"/>
          <a:ext cx="84956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0.0001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pic>
        <p:nvPicPr>
          <p:cNvPr id="3" name="yt_shape_1714122067391" title="H_26.259764">
            <a:extLst>
              <a:ext uri="{FF2B5EF4-FFF2-40B4-BE49-F238E27FC236}">
                <a16:creationId xmlns:a16="http://schemas.microsoft.com/office/drawing/2014/main" id="{AE83C3CE-924F-D2E0-00C5-A02A09609F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09E888-9270-86BF-BEFC-B2DBEB2AF31D}"/>
              </a:ext>
            </a:extLst>
          </p:cNvPr>
          <p:cNvSpPr txBox="1"/>
          <p:nvPr/>
        </p:nvSpPr>
        <p:spPr>
          <a:xfrm>
            <a:off x="10051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07102E-6E98-EC5B-9873-8CCF70693D21}"/>
              </a:ext>
            </a:extLst>
          </p:cNvPr>
          <p:cNvSpPr txBox="1"/>
          <p:nvPr/>
        </p:nvSpPr>
        <p:spPr>
          <a:xfrm>
            <a:off x="7693751" y="43564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4" name="yt_shape_14194"/>
              <p:cNvSpPr txBox="1"/>
              <p:nvPr/>
            </p:nvSpPr>
            <p:spPr>
              <a:xfrm>
                <a:off x="540000" y="900000"/>
                <a:ext cx="7386638" cy="15999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各个面都没有涂颜色的概率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因为各个面都没有涂颜色的小正方体有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各个面都没有涂颜色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94" name="yt_shape_1419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86638" cy="1599925"/>
              </a:xfrm>
              <a:prstGeom prst="rect">
                <a:avLst/>
              </a:prstGeom>
              <a:blipFill>
                <a:blip r:embed="rId2"/>
                <a:stretch>
                  <a:fillRect l="-2560" t="-3435" r="-156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2AEAE9-225C-B1C7-068D-B8D7F1F1A3E6}"/>
              </a:ext>
            </a:extLst>
          </p:cNvPr>
          <p:cNvSpPr txBox="1"/>
          <p:nvPr/>
        </p:nvSpPr>
        <p:spPr>
          <a:xfrm>
            <a:off x="449989" y="1328682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因为各个面都没有涂颜色的小正方体有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3AA980-756C-96AF-E1A8-24603A77A543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156898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各个面都没有涂颜色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6A3AA980-756C-96AF-E1A8-24603A77A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156898" cy="727088"/>
              </a:xfrm>
              <a:prstGeom prst="rect">
                <a:avLst/>
              </a:prstGeom>
              <a:blipFill>
                <a:blip r:embed="rId3"/>
                <a:stretch>
                  <a:fillRect l="-1891" r="-189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186" title="H_102.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8408" y="1515061"/>
            <a:ext cx="1327150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8" name="yt_shape_141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97" name="yt_image_1419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0" name="yt_shape_1420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转盘被等分成六个扇形区域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d365"/>
              </a:rPr>
              <a:t>并在上面依次写上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转盘指针的位置固定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转动转盘后任其自由停止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3009"/>
              </a:rPr>
              <a:t>若停止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指针指在分界线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01" name="yt_image_14201" title="H_102.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3007910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03" name="yt_shape_14203"/>
              <p:cNvSpPr txBox="1"/>
              <p:nvPr/>
            </p:nvSpPr>
            <p:spPr>
              <a:xfrm>
                <a:off x="540000" y="4424187"/>
                <a:ext cx="10002738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当转盘停止转动时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指针指向奇数区域的概率是多少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种机会均等的结果，其中指针指向奇数区域的结果有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指针指向奇数区域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03" name="yt_shape_14203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4187"/>
                <a:ext cx="10002738" cy="1599156"/>
              </a:xfrm>
              <a:prstGeom prst="rect">
                <a:avLst/>
              </a:prstGeom>
              <a:blipFill>
                <a:blip r:embed="rId4"/>
                <a:stretch>
                  <a:fillRect l="-1890" t="-3435" r="-91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7DDC7B-E2E3-09E8-B92A-0F1D6CCBE5DC}"/>
              </a:ext>
            </a:extLst>
          </p:cNvPr>
          <p:cNvSpPr txBox="1"/>
          <p:nvPr/>
        </p:nvSpPr>
        <p:spPr>
          <a:xfrm>
            <a:off x="449989" y="4852869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种机会均等的结果，其中指针指向奇数区域的结果有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37FD85-3BDC-ADE1-4BD5-75402273F212}"/>
                  </a:ext>
                </a:extLst>
              </p:cNvPr>
              <p:cNvSpPr txBox="1"/>
              <p:nvPr/>
            </p:nvSpPr>
            <p:spPr>
              <a:xfrm>
                <a:off x="449989" y="5328357"/>
                <a:ext cx="44187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指针指向奇数区域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5C37FD85-3BDC-ADE1-4BD5-75402273F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8357"/>
                <a:ext cx="4418711" cy="726326"/>
              </a:xfrm>
              <a:prstGeom prst="rect">
                <a:avLst/>
              </a:prstGeom>
              <a:blipFill>
                <a:blip r:embed="rId5"/>
                <a:stretch>
                  <a:fillRect l="-2207" r="-22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6" name="yt_shape_14206"/>
              <p:cNvSpPr txBox="1"/>
              <p:nvPr/>
            </p:nvSpPr>
            <p:spPr>
              <a:xfrm>
                <a:off x="540119" y="900000"/>
                <a:ext cx="11111999" cy="15736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请你用这个转盘设计一个游戏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六等分扇形不变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11082"/>
                  </a:rPr>
                  <a:t>使自由转动的转盘停止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指针指向某种颜色的区域的概率为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并说明你的设计理由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a87c"/>
                  </a:rPr>
                  <a:t>设计方案可用图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也可以用文字表述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6" name="yt_shape_14206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3636"/>
              </a:xfrm>
              <a:prstGeom prst="rect">
                <a:avLst/>
              </a:prstGeom>
              <a:blipFill>
                <a:blip r:embed="rId2"/>
                <a:stretch>
                  <a:fillRect l="-1701" t="-3488" r="-439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08" name="yt_shape_14208"/>
              <p:cNvSpPr txBox="1"/>
              <p:nvPr/>
            </p:nvSpPr>
            <p:spPr>
              <a:xfrm>
                <a:off x="540119" y="2524424"/>
                <a:ext cx="11111999" cy="22834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可在转盘的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个小扇形中，将其中的任意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个涂成同一种颜色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4917e"/>
                  </a:rPr>
                  <a:t>因为转盘停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止转动后，指针指向任何一个小扇形区域的机会均等，其概率为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所以若将其中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个小扇形涂成同一种颜色，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则指针指向这种颜色区域的概率为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8" name="yt_shape_14208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24424"/>
                <a:ext cx="11111999" cy="2283446"/>
              </a:xfrm>
              <a:prstGeom prst="rect">
                <a:avLst/>
              </a:prstGeom>
              <a:blipFill>
                <a:blip r:embed="rId3"/>
                <a:stretch>
                  <a:fillRect l="-1701" t="-2133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A72621-060D-9210-2E21-206893E26859}"/>
              </a:ext>
            </a:extLst>
          </p:cNvPr>
          <p:cNvSpPr txBox="1"/>
          <p:nvPr/>
        </p:nvSpPr>
        <p:spPr>
          <a:xfrm>
            <a:off x="450108" y="247761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可在转盘的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个小扇形中，将其中的任意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个涂成同一种颜色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4917e"/>
              </a:rPr>
              <a:t>因为转盘停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5335B8-5E2C-FB0D-62F3-20D0CA941BB7}"/>
                  </a:ext>
                </a:extLst>
              </p:cNvPr>
              <p:cNvSpPr txBox="1"/>
              <p:nvPr/>
            </p:nvSpPr>
            <p:spPr>
              <a:xfrm>
                <a:off x="450108" y="2953106"/>
                <a:ext cx="92431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止转动后，指针指向任何一个小扇形区域的机会均等，其概率为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DC5335B8-5E2C-FB0D-62F3-20D0CA941B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3106"/>
                <a:ext cx="9243123" cy="768046"/>
              </a:xfrm>
              <a:prstGeom prst="rect">
                <a:avLst/>
              </a:prstGeom>
              <a:blipFill>
                <a:blip r:embed="rId4"/>
                <a:stretch>
                  <a:fillRect l="-1055" r="-10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08F99E3-E14E-D8A9-01E6-D72AC685DDF7}"/>
              </a:ext>
            </a:extLst>
          </p:cNvPr>
          <p:cNvSpPr txBox="1"/>
          <p:nvPr/>
        </p:nvSpPr>
        <p:spPr>
          <a:xfrm>
            <a:off x="450108" y="3627540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所以若将其中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个小扇形涂成同一种颜色，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5D13E1-F303-13F0-24A1-A48E79BE76F7}"/>
                  </a:ext>
                </a:extLst>
              </p:cNvPr>
              <p:cNvSpPr txBox="1"/>
              <p:nvPr/>
            </p:nvSpPr>
            <p:spPr>
              <a:xfrm>
                <a:off x="450108" y="4103028"/>
                <a:ext cx="6166548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则指针指向这种颜色区域的概率为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745D13E1-F303-13F0-24A1-A48E79BE7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3028"/>
                <a:ext cx="6166548" cy="729564"/>
              </a:xfrm>
              <a:prstGeom prst="rect">
                <a:avLst/>
              </a:prstGeom>
              <a:blipFill>
                <a:blip r:embed="rId5"/>
                <a:stretch>
                  <a:fillRect l="-1583" r="-15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210"/>
          <p:cNvSpPr txBox="1"/>
          <p:nvPr/>
        </p:nvSpPr>
        <p:spPr>
          <a:xfrm>
            <a:off x="395984" y="1191097"/>
            <a:ext cx="1237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4211"/>
          <p:cNvSpPr txBox="1"/>
          <p:nvPr/>
        </p:nvSpPr>
        <p:spPr>
          <a:xfrm>
            <a:off x="993919" y="1772816"/>
            <a:ext cx="1059644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4_b3540"/>
              </a:rPr>
              <a:t>计算概率问题，可先列出所有可能出现的结果数以及某一事件可能发生的结果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数，再利用公式计算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55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34" name="yt_shape_14134"/>
              <p:cNvSpPr txBox="1"/>
              <p:nvPr/>
            </p:nvSpPr>
            <p:spPr>
              <a:xfrm>
                <a:off x="540119" y="900000"/>
                <a:ext cx="11492915" cy="3991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一个不透明的口袋中装有除颜色外其他都相同的红球和黄球共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其中红球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331d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从袋中任意摸出一球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摸出的球是白球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是什么事件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它的概率是多少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不可能事件，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摸出的球是白球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摸出的球是黄球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是什么事件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它的概率是多少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随机事件，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摸出的球是黄球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摸出的球是红球或黄球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是什么事件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它的概率是多少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必然事件，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摸出的球是红球或黄球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4" name="yt_shape_14134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1349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022553-EC45-7DD5-DFC8-729BFD1B7C5F}"/>
              </a:ext>
            </a:extLst>
          </p:cNvPr>
          <p:cNvSpPr txBox="1"/>
          <p:nvPr/>
        </p:nvSpPr>
        <p:spPr>
          <a:xfrm>
            <a:off x="450108" y="2279658"/>
            <a:ext cx="693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不可能事件，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摸出的球是白球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71888E-27C3-CA6F-3C8D-B98B875D1E76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67047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随机事件，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摸出的球是黄球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8A71888E-27C3-CA6F-3C8D-B98B875D1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6704712" cy="769062"/>
              </a:xfrm>
              <a:prstGeom prst="rect">
                <a:avLst/>
              </a:prstGeom>
              <a:blipFill>
                <a:blip r:embed="rId3"/>
                <a:stretch>
                  <a:fillRect l="-1455" r="-14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BBE6DAB-CD64-3D5C-D4BA-FE8FA051A12F}"/>
              </a:ext>
            </a:extLst>
          </p:cNvPr>
          <p:cNvSpPr txBox="1"/>
          <p:nvPr/>
        </p:nvSpPr>
        <p:spPr>
          <a:xfrm>
            <a:off x="450108" y="4381572"/>
            <a:ext cx="75476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必然事件，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摸出的球是红球或黄球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2" name="yt_shape_14142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简单事件的概率的计算</a:t>
            </a:r>
          </a:p>
        </p:txBody>
      </p:sp>
      <p:sp>
        <p:nvSpPr>
          <p:cNvPr id="14143" name="yt_shape_14143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某校准备组织红色研学活动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需要从梅岐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王村口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住龙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1889"/>
              </a:rPr>
              <a:t>小顺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四个红色教育基地中任选一个前往研学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126e1"/>
              </a:rPr>
              <a:t>选中梅岐红色教育基地的概率是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44" name="yt_table_14144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7664247"/>
                  </p:ext>
                </p:extLst>
              </p:nvPr>
            </p:nvGraphicFramePr>
            <p:xfrm>
              <a:off x="540047" y="2829000"/>
              <a:ext cx="7066916" cy="6738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44" name="yt_table_14144" descr="{&quot;rangeId&quot;:6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7664247"/>
                  </p:ext>
                </p:extLst>
              </p:nvPr>
            </p:nvGraphicFramePr>
            <p:xfrm>
              <a:off x="540047" y="2829000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45" name="yt_shape_14145"/>
          <p:cNvSpPr txBox="1"/>
          <p:nvPr/>
        </p:nvSpPr>
        <p:spPr>
          <a:xfrm>
            <a:off x="540119" y="3514648"/>
            <a:ext cx="11492915" cy="20692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从这些数据中选取一个数据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3a54,isEnd"/>
              </a:rPr>
              <a:t>选中偶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数的概率为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2067487" title="H_26.259764">
            <a:extLst>
              <a:ext uri="{FF2B5EF4-FFF2-40B4-BE49-F238E27FC236}">
                <a16:creationId xmlns:a16="http://schemas.microsoft.com/office/drawing/2014/main" id="{F45142F0-12E1-1EC3-A423-0D4E774CCA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7BEB2F-5DEC-2CDA-6699-6F46152FFDC5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0C46E4-67FC-37E6-9E05-DFC066DC17F3}"/>
                  </a:ext>
                </a:extLst>
              </p:cNvPr>
              <p:cNvSpPr txBox="1"/>
              <p:nvPr/>
            </p:nvSpPr>
            <p:spPr>
              <a:xfrm>
                <a:off x="2326533" y="3862380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7, 'hasSerialNum': 1, 'mathAnswerShape': 1}">
                <a:extLst>
                  <a:ext uri="{FF2B5EF4-FFF2-40B4-BE49-F238E27FC236}">
                    <a16:creationId xmlns:a16="http://schemas.microsoft.com/office/drawing/2014/main" id="{EE0C46E4-67FC-37E6-9E05-DFC066DC1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3" y="3862380"/>
                <a:ext cx="661099" cy="7674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48" name="yt_shape_14148"/>
              <p:cNvSpPr txBox="1"/>
              <p:nvPr/>
            </p:nvSpPr>
            <p:spPr>
              <a:xfrm>
                <a:off x="479376" y="1754876"/>
                <a:ext cx="6843220" cy="41251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出现数字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数字是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出现的数字是偶数的概率是多少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数字是偶数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哪两个数字出现的概率相等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和数字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出现的概率相等，都是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和数字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出现的概率相等，都是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48" name="yt_shape_14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54876"/>
                <a:ext cx="6843220" cy="4125104"/>
              </a:xfrm>
              <a:prstGeom prst="rect">
                <a:avLst/>
              </a:prstGeom>
              <a:blipFill>
                <a:blip r:embed="rId2"/>
                <a:stretch>
                  <a:fillRect l="-2763" t="-1329" r="-1783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5D9131-E781-8416-4CDE-3E4CBDAB59C7}"/>
                  </a:ext>
                </a:extLst>
              </p:cNvPr>
              <p:cNvSpPr txBox="1"/>
              <p:nvPr/>
            </p:nvSpPr>
            <p:spPr>
              <a:xfrm>
                <a:off x="389365" y="2183558"/>
                <a:ext cx="41139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数字是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5D9131-E781-8416-4CDE-3E4CBDAB5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183558"/>
                <a:ext cx="4113911" cy="768046"/>
              </a:xfrm>
              <a:prstGeom prst="rect">
                <a:avLst/>
              </a:prstGeom>
              <a:blipFill>
                <a:blip r:embed="rId3"/>
                <a:stretch>
                  <a:fillRect l="-2370" r="-23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DE92B7-582B-6640-58C4-48CF17B1569C}"/>
                  </a:ext>
                </a:extLst>
              </p:cNvPr>
              <p:cNvSpPr txBox="1"/>
              <p:nvPr/>
            </p:nvSpPr>
            <p:spPr>
              <a:xfrm>
                <a:off x="389365" y="3333480"/>
                <a:ext cx="50997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数字是偶数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DE92B7-582B-6640-58C4-48CF17B15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333480"/>
                <a:ext cx="5099748" cy="768490"/>
              </a:xfrm>
              <a:prstGeom prst="rect">
                <a:avLst/>
              </a:prstGeom>
              <a:blipFill>
                <a:blip r:embed="rId4"/>
                <a:stretch>
                  <a:fillRect l="-1914" r="-19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EFC0C4-43D5-4152-5DA5-660E1935E1A4}"/>
                  </a:ext>
                </a:extLst>
              </p:cNvPr>
              <p:cNvSpPr txBox="1"/>
              <p:nvPr/>
            </p:nvSpPr>
            <p:spPr>
              <a:xfrm>
                <a:off x="389365" y="4483846"/>
                <a:ext cx="69571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数字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和数字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出现的概率相等，都是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EFC0C4-43D5-4152-5DA5-660E1935E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483846"/>
                <a:ext cx="6957123" cy="767474"/>
              </a:xfrm>
              <a:prstGeom prst="rect">
                <a:avLst/>
              </a:prstGeom>
              <a:blipFill>
                <a:blip r:embed="rId5"/>
                <a:stretch>
                  <a:fillRect l="-1402" r="-140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12298A-D4A6-EA8F-B4DF-DDECE9B3F50A}"/>
                  </a:ext>
                </a:extLst>
              </p:cNvPr>
              <p:cNvSpPr txBox="1"/>
              <p:nvPr/>
            </p:nvSpPr>
            <p:spPr>
              <a:xfrm>
                <a:off x="389365" y="5157708"/>
                <a:ext cx="5356923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数字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和数字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出现的概率相等，都是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12298A-D4A6-EA8F-B4DF-DDECE9B3F5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157708"/>
                <a:ext cx="5356923" cy="729183"/>
              </a:xfrm>
              <a:prstGeom prst="rect">
                <a:avLst/>
              </a:prstGeom>
              <a:blipFill>
                <a:blip r:embed="rId6"/>
                <a:stretch>
                  <a:fillRect l="-1820" r="-182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79376" y="764704"/>
            <a:ext cx="1191070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一个质地均匀的小正方体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0_3a0fb,isEnd"/>
              </a:rPr>
              <a:t>六个面上分别标有数字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抛掷该正方体后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观察朝上一面的数字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7" name="yt_shape_14157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与几何图形有关的概率的计算</a:t>
            </a:r>
          </a:p>
        </p:txBody>
      </p:sp>
      <p:sp>
        <p:nvSpPr>
          <p:cNvPr id="14158" name="yt_shape_1415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将一枚飞镖任意掷到如图所示的正六边形镖盘上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3391"/>
              </a:rPr>
              <a:t>飞镖落在白色区域的概率为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62" name="yt_table_14162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2833476"/>
                  </p:ext>
                </p:extLst>
              </p:nvPr>
            </p:nvGraphicFramePr>
            <p:xfrm>
              <a:off x="540047" y="2348869"/>
              <a:ext cx="8167054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162" name="yt_table_14162_skip" descr="{&quot;rangeId&quot;:9,&quot;type&quot;:&quot;Option&quot;,&quot;drawing&quot;:[&quot;yt_shape_14159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2833476"/>
                  </p:ext>
                </p:extLst>
              </p:nvPr>
            </p:nvGraphicFramePr>
            <p:xfrm>
              <a:off x="540047" y="2348869"/>
              <a:ext cx="8167054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0636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2091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17" r="-1091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59" name="yt_shape_14159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9774" y="2348869"/>
            <a:ext cx="1570055" cy="1756170"/>
            <a:chOff x="0" y="0"/>
            <a:chExt cx="1570055" cy="1756170"/>
          </a:xfrm>
        </p:grpSpPr>
        <p:pic>
          <p:nvPicPr>
            <p:cNvPr id="2" name="yt_image_1415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0055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1" name="yt_shape_14161"/>
            <p:cNvSpPr txBox="1"/>
            <p:nvPr/>
          </p:nvSpPr>
          <p:spPr>
            <a:xfrm>
              <a:off x="251746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067580">
            <a:extLst>
              <a:ext uri="{FF2B5EF4-FFF2-40B4-BE49-F238E27FC236}">
                <a16:creationId xmlns:a16="http://schemas.microsoft.com/office/drawing/2014/main" id="{44AE817A-863B-E749-DA56-F933AEA1F2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392DFF0-8B65-F6F1-580F-2D9C5F8E9E5E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63" name="yt_shape_14163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鞍山市中考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一个小球在如图所示的地面上自由滚动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0b1be,isEnd"/>
                  </a:rPr>
                  <a:t>并随机地停留在某块方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砖上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则小球停留在阴影区域的概率是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3" name="yt_shape_14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68" name="yt_shape_14168"/>
          <p:cNvSpPr txBox="1"/>
          <p:nvPr/>
        </p:nvSpPr>
        <p:spPr>
          <a:xfrm>
            <a:off x="540000" y="384247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65" name="yt_shape_14165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9069" y="2222176"/>
            <a:ext cx="1173861" cy="1569861"/>
            <a:chOff x="0" y="0"/>
            <a:chExt cx="1173861" cy="1569861"/>
          </a:xfrm>
        </p:grpSpPr>
        <p:pic>
          <p:nvPicPr>
            <p:cNvPr id="2" name="yt_image_1416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73861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7" name="yt_shape_14167"/>
            <p:cNvSpPr txBox="1"/>
            <p:nvPr/>
          </p:nvSpPr>
          <p:spPr>
            <a:xfrm>
              <a:off x="53649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DCD1F2-F8C5-B677-D4A9-20C583B568BC}"/>
                  </a:ext>
                </a:extLst>
              </p:cNvPr>
              <p:cNvSpPr txBox="1"/>
              <p:nvPr/>
            </p:nvSpPr>
            <p:spPr>
              <a:xfrm>
                <a:off x="5956026" y="1150589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DCD1F2-F8C5-B677-D4A9-20C583B56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026" y="1150589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9" name="yt_shape_14169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错误理解概率的意义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A00229-6F6F-1631-606F-50FC4D0422CB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错误理解概率的意义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170"/>
          <p:cNvSpPr txBox="1"/>
          <p:nvPr/>
        </p:nvSpPr>
        <p:spPr>
          <a:xfrm>
            <a:off x="540000" y="1312036"/>
            <a:ext cx="11492915" cy="25469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小明任意掷一枚质地均匀的硬币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次都是正面朝上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当他掷第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806,isEnd"/>
              </a:rPr>
              <a:t>你认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为正面朝上的概率是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掷一枚质地均匀的硬币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每两次必有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次正面向上；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可能有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次正面向上；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次正面向上；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84b71,isEnd"/>
              </a:rPr>
              <a:t>不可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能有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次正面向上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70AAE9-8E09-A49B-678D-BD298DD02FCE}"/>
                  </a:ext>
                </a:extLst>
              </p:cNvPr>
              <p:cNvSpPr txBox="1"/>
              <p:nvPr/>
            </p:nvSpPr>
            <p:spPr>
              <a:xfrm>
                <a:off x="3545614" y="1659768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70AAE9-8E09-A49B-678D-BD298DD02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5614" y="1659768"/>
                <a:ext cx="661099" cy="7650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D627E7F-2669-9699-24FE-5FAFBAC0B166}"/>
              </a:ext>
            </a:extLst>
          </p:cNvPr>
          <p:cNvSpPr txBox="1"/>
          <p:nvPr/>
        </p:nvSpPr>
        <p:spPr>
          <a:xfrm>
            <a:off x="8374788" y="241216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89354" y="75855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74" name="yt_image_1417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354" y="75855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7" name="yt_shape_14177"/>
          <p:cNvSpPr txBox="1"/>
          <p:nvPr/>
        </p:nvSpPr>
        <p:spPr>
          <a:xfrm>
            <a:off x="589474" y="13407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在一个不透明的口袋中装有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个完全相同的小球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把它们分别标号为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96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其标号大于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78" name="yt_table_14178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1061466"/>
                  </p:ext>
                </p:extLst>
              </p:nvPr>
            </p:nvGraphicFramePr>
            <p:xfrm>
              <a:off x="589401" y="2300154"/>
              <a:ext cx="7066916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78" name="yt_table_14178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1061466"/>
                  </p:ext>
                </p:extLst>
              </p:nvPr>
            </p:nvGraphicFramePr>
            <p:xfrm>
              <a:off x="589401" y="2300154"/>
              <a:ext cx="7066916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675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79" name="yt_shape_14179"/>
          <p:cNvSpPr txBox="1"/>
          <p:nvPr/>
        </p:nvSpPr>
        <p:spPr>
          <a:xfrm>
            <a:off x="589473" y="2987325"/>
            <a:ext cx="11492915" cy="32437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某商场举办有奖销售活动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每张奖券被抽中的可能性相同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21a0,isEnd"/>
              </a:rPr>
              <a:t>若以每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张奖券为一个开奖单位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个一等奖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个二等奖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不设其他奖项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则只抽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149b,isEnd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张奖券恰好中奖的概率是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个小正方形已经涂黑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e744,isEnd"/>
              </a:rPr>
              <a:t>若再涂黑任意一个白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每一个白色的小正方形被涂黑的可能性相同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67ba,isEnd"/>
              </a:rPr>
              <a:t>则使新构成的黑色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部分的图形是轴对称图形的概率是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0DDE39-37D6-C284-51DD-2E03FA200DAE}"/>
              </a:ext>
            </a:extLst>
          </p:cNvPr>
          <p:cNvSpPr txBox="1"/>
          <p:nvPr/>
        </p:nvSpPr>
        <p:spPr>
          <a:xfrm>
            <a:off x="8271862" y="17694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6837E3-D824-A8F0-DF3A-A7F525AF76A5}"/>
                  </a:ext>
                </a:extLst>
              </p:cNvPr>
              <p:cNvSpPr txBox="1"/>
              <p:nvPr/>
            </p:nvSpPr>
            <p:spPr>
              <a:xfrm>
                <a:off x="4204687" y="3810545"/>
                <a:ext cx="7896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6837E3-D824-A8F0-DF3A-A7F525AF7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687" y="3810545"/>
                <a:ext cx="789686" cy="7680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4346AC-F3A8-2636-0FAF-F4462EB18175}"/>
                  </a:ext>
                </a:extLst>
              </p:cNvPr>
              <p:cNvSpPr txBox="1"/>
              <p:nvPr/>
            </p:nvSpPr>
            <p:spPr>
              <a:xfrm>
                <a:off x="5423887" y="5435955"/>
                <a:ext cx="789686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4346AC-F3A8-2636-0FAF-F4462EB18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3887" y="5435955"/>
                <a:ext cx="789686" cy="7295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1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88488" y="5589240"/>
            <a:ext cx="1118997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5" name="yt_shape_1418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把一个木制正方体的表面涂上颜色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2e9c"/>
              </a:rPr>
              <a:t>然后将该正方体分割成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个大小相同的小正方体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从这些小正方体中任意取出一个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求取出的小正方体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186" name="yt_image_14186" title="H_102.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928" y="1962572"/>
            <a:ext cx="1327150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88" name="yt_shape_14188"/>
              <p:cNvSpPr txBox="1"/>
              <p:nvPr/>
            </p:nvSpPr>
            <p:spPr>
              <a:xfrm>
                <a:off x="540000" y="3367605"/>
                <a:ext cx="7540526" cy="32426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只有一面涂有颜色的概率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因为只有一面涂有颜色的小正方体有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只有一面涂有颜色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至少有两面涂有颜色的概率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因为至少有两面涂有颜色的小正方体有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至少有两面涂有颜色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8" name="yt_shape_1418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7605"/>
                <a:ext cx="7540526" cy="3242683"/>
              </a:xfrm>
              <a:prstGeom prst="rect">
                <a:avLst/>
              </a:prstGeom>
              <a:blipFill>
                <a:blip r:embed="rId3"/>
                <a:stretch>
                  <a:fillRect l="-2506" t="-1504" r="-1455" b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70E8B7-A7D5-416B-A521-D251FAE11408}"/>
              </a:ext>
            </a:extLst>
          </p:cNvPr>
          <p:cNvSpPr txBox="1"/>
          <p:nvPr/>
        </p:nvSpPr>
        <p:spPr>
          <a:xfrm>
            <a:off x="449989" y="3796287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因为只有一面涂有颜色的小正方体有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90848B-FE6D-A1AC-BC33-4C51D29CFE3D}"/>
                  </a:ext>
                </a:extLst>
              </p:cNvPr>
              <p:cNvSpPr txBox="1"/>
              <p:nvPr/>
            </p:nvSpPr>
            <p:spPr>
              <a:xfrm>
                <a:off x="449989" y="4271775"/>
                <a:ext cx="538073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只有一面涂有颜色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1690848B-FE6D-A1AC-BC33-4C51D29CF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1775"/>
                <a:ext cx="5380736" cy="768554"/>
              </a:xfrm>
              <a:prstGeom prst="rect">
                <a:avLst/>
              </a:prstGeom>
              <a:blipFill>
                <a:blip r:embed="rId4"/>
                <a:stretch>
                  <a:fillRect l="-1814" r="-18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735B905-0314-2AC0-A7FF-C520C0400B5E}"/>
              </a:ext>
            </a:extLst>
          </p:cNvPr>
          <p:cNvSpPr txBox="1"/>
          <p:nvPr/>
        </p:nvSpPr>
        <p:spPr>
          <a:xfrm>
            <a:off x="449989" y="5422205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因为至少有两面涂有颜色的小正方体有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ADCEB4-E559-2EFF-855A-1EC689093EB8}"/>
                  </a:ext>
                </a:extLst>
              </p:cNvPr>
              <p:cNvSpPr txBox="1"/>
              <p:nvPr/>
            </p:nvSpPr>
            <p:spPr>
              <a:xfrm>
                <a:off x="449989" y="5897693"/>
                <a:ext cx="5156898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至少有两面涂有颜色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4AADCEB4-E559-2EFF-855A-1EC689093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97693"/>
                <a:ext cx="5156898" cy="728040"/>
              </a:xfrm>
              <a:prstGeom prst="rect">
                <a:avLst/>
              </a:prstGeom>
              <a:blipFill>
                <a:blip r:embed="rId5"/>
                <a:stretch>
                  <a:fillRect l="-1891" r="-189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1114</Words>
  <Application>Microsoft Office PowerPoint</Application>
  <PresentationFormat>宽屏</PresentationFormat>
  <Paragraphs>112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9" baseType="lpstr">
      <vt:lpstr>,isEnd</vt:lpstr>
      <vt:lpstr>_⨹_1_00969</vt:lpstr>
      <vt:lpstr>_⨹_1_a149b,isEnd</vt:lpstr>
      <vt:lpstr>_⨹_1_f331d</vt:lpstr>
      <vt:lpstr>_⨹_10_0b1be,isEnd</vt:lpstr>
      <vt:lpstr>_⨹_10_11082</vt:lpstr>
      <vt:lpstr>_⨹_10_3a0fb,isEnd</vt:lpstr>
      <vt:lpstr>_⨹_10_c2e9c</vt:lpstr>
      <vt:lpstr>_⨹_12_13391</vt:lpstr>
      <vt:lpstr>_⨹_14_126e1</vt:lpstr>
      <vt:lpstr>_⨹_2_58806,isEnd</vt:lpstr>
      <vt:lpstr>_⨹_2_84b71,isEnd</vt:lpstr>
      <vt:lpstr>_⨹_2_91889</vt:lpstr>
      <vt:lpstr>_⨹_3_121a0,isEnd</vt:lpstr>
      <vt:lpstr>_⨹_3_73a54,isEnd</vt:lpstr>
      <vt:lpstr>_⨹_3_b3009</vt:lpstr>
      <vt:lpstr>_⨹_34_b3540</vt:lpstr>
      <vt:lpstr>_⨹_5_4917e</vt:lpstr>
      <vt:lpstr>_⨹_7_8a87c</vt:lpstr>
      <vt:lpstr>_⨹_8_5d365</vt:lpstr>
      <vt:lpstr>_⨹_8_f67ba,isEnd</vt:lpstr>
      <vt:lpstr>_⨹_9_ae744,isEnd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2024-04-26T08:51:16Z</dcterms:created>
  <dcterms:modified xsi:type="dcterms:W3CDTF">2024-04-28T08:32:49Z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