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311" r:id="rId7"/>
    <p:sldId id="312" r:id="rId8"/>
    <p:sldId id="314" r:id="rId9"/>
    <p:sldId id="316" r:id="rId10"/>
    <p:sldId id="317" r:id="rId11"/>
    <p:sldId id="318" r:id="rId12"/>
    <p:sldId id="319" r:id="rId13"/>
    <p:sldId id="327" r:id="rId14"/>
    <p:sldId id="328" r:id="rId15"/>
    <p:sldId id="321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32" autoAdjust="0"/>
    <p:restoredTop sz="94660"/>
  </p:normalViewPr>
  <p:slideViewPr>
    <p:cSldViewPr showGuides="1">
      <p:cViewPr varScale="1">
        <p:scale>
          <a:sx n="64" d="100"/>
          <a:sy n="64" d="100"/>
        </p:scale>
        <p:origin x="12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bin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bin"/><Relationship Id="rId4" Type="http://schemas.openxmlformats.org/officeDocument/2006/relationships/image" Target="../media/image2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69" name="yt_image_12369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71" name="yt_shape_12371"/>
          <p:cNvSpPr txBox="1"/>
          <p:nvPr/>
        </p:nvSpPr>
        <p:spPr>
          <a:xfrm>
            <a:off x="540000" y="1482165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分析图案的形成过程</a:t>
            </a:r>
          </a:p>
        </p:txBody>
      </p:sp>
      <p:sp>
        <p:nvSpPr>
          <p:cNvPr id="12372" name="yt_shape_12372"/>
          <p:cNvSpPr txBox="1"/>
          <p:nvPr/>
        </p:nvSpPr>
        <p:spPr>
          <a:xfrm>
            <a:off x="540120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如图所示的图案是由六个全等的菱形拼成的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它也可以看作是以一个图案为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5a25"/>
              </a:rPr>
              <a:t>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本图案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通过旋转得到的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以下图案中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不能作为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基本图案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的一个是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377" name="yt_shape_12377"/>
          <p:cNvSpPr txBox="1"/>
          <p:nvPr/>
        </p:nvSpPr>
        <p:spPr>
          <a:xfrm>
            <a:off x="540000" y="3083398"/>
            <a:ext cx="4193905" cy="62138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450" b="0" i="0" u="none" spc="-3450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</a:rPr>
              <a:t> </a:t>
            </a:r>
            <a:r>
              <a:rPr lang="en-US" altLang="zh-CN" sz="1300" b="0" i="0" u="none" spc="6858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1150" b="0" i="0" u="none" spc="5747">
                <a:solidFill>
                  <a:srgbClr val="1EE3CF"/>
                </a:solidFill>
                <a:effectLst/>
                <a:latin typeface="Times New Roman" pitchFamily="12"/>
                <a:ea typeface="宋体" pitchFamily="12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250" b="0" i="0" u="none" spc="5613">
                <a:solidFill>
                  <a:srgbClr val="1EE3CF"/>
                </a:solidFill>
                <a:effectLst/>
                <a:latin typeface="Times New Roman" pitchFamily="22"/>
                <a:ea typeface="宋体" pitchFamily="22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3450" b="0" i="0" u="none" spc="5248">
                <a:solidFill>
                  <a:srgbClr val="1EE3CF"/>
                </a:solidFill>
                <a:effectLst/>
                <a:latin typeface="Times New Roman" pitchFamily="34"/>
                <a:ea typeface="宋体" pitchFamily="34"/>
              </a:rPr>
              <a:t> </a:t>
            </a:r>
          </a:p>
        </p:txBody>
      </p:sp>
      <p:pic>
        <p:nvPicPr>
          <p:cNvPr id="12373" name="yt_image_12373" title="H_20.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618001"/>
            <a:ext cx="912070" cy="262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74" name="yt_image_12374" title="H_18.5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56802" y="3659149"/>
            <a:ext cx="764575" cy="235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75" name="yt_image_12375" title="H_35.8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26109" y="3329965"/>
            <a:ext cx="782559" cy="454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76" name="yt_image_12376" title="H_54.3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13400" y="3083398"/>
            <a:ext cx="774298" cy="69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79" name="yt_shape_12379"/>
          <p:cNvSpPr txBox="1"/>
          <p:nvPr/>
        </p:nvSpPr>
        <p:spPr>
          <a:xfrm>
            <a:off x="19485" y="3606111"/>
            <a:ext cx="1953099" cy="87344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850" b="0" i="0" u="none" dirty="0">
                <a:solidFill>
                  <a:srgbClr val="1EE3CF"/>
                </a:solidFill>
                <a:effectLst/>
                <a:latin typeface="Times New Roman" pitchFamily="48"/>
                <a:ea typeface="Times New Roman" pitchFamily="48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1100" b="0" i="0" u="none" dirty="0">
                <a:solidFill>
                  <a:srgbClr val="1EE3CF"/>
                </a:solidFill>
                <a:effectLst/>
                <a:latin typeface="Times New Roman" pitchFamily="11"/>
                <a:ea typeface="宋体" pitchFamily="11"/>
                <a:sym typeface=""/>
              </a:rPr>
              <a:t> 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 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           B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 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          D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pic>
        <p:nvPicPr>
          <p:cNvPr id="3" name="yt_shape_1714121857450" title="H_26.259764">
            <a:extLst>
              <a:ext uri="{FF2B5EF4-FFF2-40B4-BE49-F238E27FC236}">
                <a16:creationId xmlns:a16="http://schemas.microsoft.com/office/drawing/2014/main" id="{08001BAF-F235-35DB-F0B6-A32AA63C09A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pic>
        <p:nvPicPr>
          <p:cNvPr id="5" name="yt_shape_1714121857536" title="H_51.640316">
            <a:extLst>
              <a:ext uri="{FF2B5EF4-FFF2-40B4-BE49-F238E27FC236}">
                <a16:creationId xmlns:a16="http://schemas.microsoft.com/office/drawing/2014/main" id="{F529379B-391B-B0BB-E244-B582148386E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6507" y="3168499"/>
            <a:ext cx="781487" cy="89900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D527CDD-9B92-8256-2F81-264D29ECBB0D}"/>
              </a:ext>
            </a:extLst>
          </p:cNvPr>
          <p:cNvSpPr txBox="1"/>
          <p:nvPr/>
        </p:nvSpPr>
        <p:spPr>
          <a:xfrm>
            <a:off x="10584708" y="24002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5" name="yt_shape_12445"/>
          <p:cNvSpPr txBox="1"/>
          <p:nvPr/>
        </p:nvSpPr>
        <p:spPr>
          <a:xfrm>
            <a:off x="540119" y="900000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数学活动课上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张老师组织同学们设计多姿多彩的几何图形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35e2"/>
              </a:rPr>
              <a:t>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图都是由边长为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的小等边三角形构成的网格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每个网格图中有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ed58c"/>
              </a:rPr>
              <a:t>个小等边三角形已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涂上阴影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请在余下的空白小等边三角形中选取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个涂上阴影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f56a5"/>
              </a:rPr>
              <a:t>个阴影小等边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三角形组成的图形为轴对称图形或中心对称图形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画出四种不同的设计图形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a37d"/>
              </a:rPr>
              <a:t>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凡通过旋转能重合的图形均视为同一种图形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446" name="yt_image_12446" title="H_137.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672" y="3304132"/>
            <a:ext cx="6492104" cy="1373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49" name="yt_shape_12449"/>
          <p:cNvSpPr txBox="1"/>
          <p:nvPr/>
        </p:nvSpPr>
        <p:spPr>
          <a:xfrm>
            <a:off x="540000" y="5387270"/>
            <a:ext cx="4318233" cy="6123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400" b="0" i="0" u="none" spc="-3400">
                <a:solidFill>
                  <a:srgbClr val="1EE3CF"/>
                </a:solidFill>
                <a:effectLst/>
                <a:latin typeface="Times New Roman" pitchFamily="34"/>
                <a:ea typeface="宋体" pitchFamily="34"/>
              </a:rPr>
              <a:t> </a:t>
            </a:r>
            <a:r>
              <a:rPr lang="en-US" altLang="zh-CN" sz="3400" b="0" i="0" u="none" spc="32823">
                <a:solidFill>
                  <a:srgbClr val="1EE3CF"/>
                </a:solidFill>
                <a:effectLst/>
                <a:latin typeface="Times New Roman" pitchFamily="34"/>
                <a:ea typeface="宋体" pitchFamily="34"/>
              </a:rPr>
              <a:t> </a:t>
            </a:r>
          </a:p>
        </p:txBody>
      </p:sp>
      <p:pic>
        <p:nvPicPr>
          <p:cNvPr id="12448" name="yt_image_12448" title="H_53.5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5387270"/>
            <a:ext cx="4275590" cy="680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51" name="yt_shape_12451"/>
          <p:cNvSpPr txBox="1"/>
          <p:nvPr/>
        </p:nvSpPr>
        <p:spPr>
          <a:xfrm>
            <a:off x="540000" y="6117993"/>
            <a:ext cx="40780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答案不唯一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FA3311-0AFF-8A56-F9C4-22ADAB28AB65}"/>
              </a:ext>
            </a:extLst>
          </p:cNvPr>
          <p:cNvSpPr txBox="1"/>
          <p:nvPr/>
        </p:nvSpPr>
        <p:spPr>
          <a:xfrm>
            <a:off x="399353" y="4662587"/>
            <a:ext cx="421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3" name="yt_shape_1245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452" name="yt_image_12452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55" name="yt_shape_12455"/>
          <p:cNvSpPr txBox="1"/>
          <p:nvPr/>
        </p:nvSpPr>
        <p:spPr>
          <a:xfrm>
            <a:off x="540000" y="1431377"/>
            <a:ext cx="83356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创新意识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在网格上有一个四边形图案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456" name="yt_image_12456" title="H_395.5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16280" y="2751961"/>
            <a:ext cx="3245694" cy="3009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2458"/>
          <p:cNvSpPr txBox="1"/>
          <p:nvPr/>
        </p:nvSpPr>
        <p:spPr>
          <a:xfrm>
            <a:off x="540000" y="193106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请你分别画出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顺时针旋转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d918d"/>
              </a:rPr>
              <a:t>对称的图形以及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逆时针旋转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并将它们涂色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7" name="yt_shape_12461"/>
          <p:cNvSpPr txBox="1"/>
          <p:nvPr/>
        </p:nvSpPr>
        <p:spPr>
          <a:xfrm>
            <a:off x="539881" y="3522162"/>
            <a:ext cx="3235629" cy="22692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2600" b="0" i="0" u="none" spc="-12600">
                <a:solidFill>
                  <a:srgbClr val="1EE3CF"/>
                </a:solidFill>
                <a:effectLst/>
                <a:latin typeface="Times New Roman" pitchFamily="126"/>
                <a:ea typeface="宋体" pitchFamily="126"/>
              </a:rPr>
              <a:t> </a:t>
            </a:r>
            <a:r>
              <a:rPr lang="en-US" altLang="zh-CN" sz="12600" b="0" i="0" u="none" spc="22081">
                <a:solidFill>
                  <a:srgbClr val="1EE3CF"/>
                </a:solidFill>
                <a:effectLst/>
                <a:latin typeface="Times New Roman" pitchFamily="126"/>
                <a:ea typeface="宋体" pitchFamily="126"/>
              </a:rPr>
              <a:t> </a:t>
            </a:r>
          </a:p>
        </p:txBody>
      </p:sp>
      <p:pic>
        <p:nvPicPr>
          <p:cNvPr id="8" name="yt_image_12460" title="H_197.3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881" y="3522162"/>
            <a:ext cx="3203634" cy="250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855E9C92-C4B3-5700-1A1D-EE18CFDE202B}"/>
              </a:ext>
            </a:extLst>
          </p:cNvPr>
          <p:cNvSpPr txBox="1"/>
          <p:nvPr/>
        </p:nvSpPr>
        <p:spPr>
          <a:xfrm>
            <a:off x="449989" y="2835230"/>
            <a:ext cx="2847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3" name="yt_shape_1246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若网格中每个小正方形的边长为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的对应点依次为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8e6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464" name="yt_shape_12464"/>
              <p:cNvSpPr txBox="1"/>
              <p:nvPr/>
            </p:nvSpPr>
            <p:spPr>
              <a:xfrm>
                <a:off x="540000" y="1859435"/>
                <a:ext cx="6681701" cy="21103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𝑆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四边形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𝑆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四边形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34.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64" name="yt_shape_12464" descr="{&quot;rangeId&quot;:2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9435"/>
                <a:ext cx="6681701" cy="2110321"/>
              </a:xfrm>
              <a:prstGeom prst="rect">
                <a:avLst/>
              </a:prstGeom>
              <a:blipFill>
                <a:blip r:embed="rId2"/>
                <a:stretch>
                  <a:fillRect l="-2828" t="-1156" r="-365" b="-83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515C660-4D4A-BA8A-F533-32EF6CBBE014}"/>
                  </a:ext>
                </a:extLst>
              </p:cNvPr>
              <p:cNvSpPr txBox="1"/>
              <p:nvPr/>
            </p:nvSpPr>
            <p:spPr>
              <a:xfrm>
                <a:off x="449989" y="1812629"/>
                <a:ext cx="6797167" cy="6122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𝑆</m:t>
                        </m: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四边形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b>
                        </m:sSub>
                      </m:sub>
                    </m:sSub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𝑆</m:t>
                        </m: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四边形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b>
                        </m:sSub>
                      </m:sub>
                    </m:sSub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3, 'mathAnswerShape': 1}">
                <a:extLst>
                  <a:ext uri="{FF2B5EF4-FFF2-40B4-BE49-F238E27FC236}">
                    <a16:creationId xmlns:a16="http://schemas.microsoft.com/office/drawing/2014/main" id="{2515C660-4D4A-BA8A-F533-32EF6CBBE0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12629"/>
                <a:ext cx="6797167" cy="612217"/>
              </a:xfrm>
              <a:prstGeom prst="rect">
                <a:avLst/>
              </a:prstGeom>
              <a:blipFill>
                <a:blip r:embed="rId3"/>
                <a:stretch>
                  <a:fillRect l="-1435" b="-148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4546203-0FE4-F171-6CF5-05D2426850D3}"/>
                  </a:ext>
                </a:extLst>
              </p:cNvPr>
              <p:cNvSpPr txBox="1"/>
              <p:nvPr/>
            </p:nvSpPr>
            <p:spPr>
              <a:xfrm>
                <a:off x="449989" y="2331234"/>
                <a:ext cx="37059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3, 'mathAnswerShape': 1}">
                <a:extLst>
                  <a:ext uri="{FF2B5EF4-FFF2-40B4-BE49-F238E27FC236}">
                    <a16:creationId xmlns:a16="http://schemas.microsoft.com/office/drawing/2014/main" id="{84546203-0FE4-F171-6CF5-05D2426850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31234"/>
                <a:ext cx="3705923" cy="765061"/>
              </a:xfrm>
              <a:prstGeom prst="rect">
                <a:avLst/>
              </a:prstGeom>
              <a:blipFill>
                <a:blip r:embed="rId4"/>
                <a:stretch>
                  <a:fillRect l="-2632" r="-246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A8AEBEF-0FE7-5438-2E26-42B844D307C2}"/>
              </a:ext>
            </a:extLst>
          </p:cNvPr>
          <p:cNvSpPr txBox="1"/>
          <p:nvPr/>
        </p:nvSpPr>
        <p:spPr>
          <a:xfrm>
            <a:off x="449989" y="300268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BA4C3C2-D69C-1750-4CB5-0701DFE7820B}"/>
              </a:ext>
            </a:extLst>
          </p:cNvPr>
          <p:cNvSpPr txBox="1"/>
          <p:nvPr/>
        </p:nvSpPr>
        <p:spPr>
          <a:xfrm>
            <a:off x="449989" y="3478171"/>
            <a:ext cx="419011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34.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2460" title="H_197.3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28248" y="2033933"/>
            <a:ext cx="3203634" cy="250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66" name="yt_shape_12466"/>
              <p:cNvSpPr txBox="1"/>
              <p:nvPr/>
            </p:nvSpPr>
            <p:spPr>
              <a:xfrm>
                <a:off x="540000" y="900000"/>
                <a:ext cx="9464129" cy="3027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这个美丽的图案能说明一个著名结论的正确性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请写出这个结论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由图可知，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整理得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这个结论是勾股定理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66" name="yt_shape_12466" descr="{&quot;rangeId&quot;:2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464129" cy="3027047"/>
              </a:xfrm>
              <a:prstGeom prst="rect">
                <a:avLst/>
              </a:prstGeom>
              <a:blipFill>
                <a:blip r:embed="rId2"/>
                <a:stretch>
                  <a:fillRect l="-1997" t="-1815" r="-1031" b="-5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9C2E0C6-BA97-69BF-339B-B36CE0220E71}"/>
              </a:ext>
            </a:extLst>
          </p:cNvPr>
          <p:cNvSpPr txBox="1"/>
          <p:nvPr/>
        </p:nvSpPr>
        <p:spPr>
          <a:xfrm>
            <a:off x="449989" y="1328682"/>
            <a:ext cx="584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3374598-CD0F-6C93-3515-5BC9FE361C45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54299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由图可知，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4}">
                <a:extLst>
                  <a:ext uri="{FF2B5EF4-FFF2-40B4-BE49-F238E27FC236}">
                    <a16:creationId xmlns:a16="http://schemas.microsoft.com/office/drawing/2014/main" id="{B3374598-CD0F-6C93-3515-5BC9FE361C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5429948" cy="765061"/>
              </a:xfrm>
              <a:prstGeom prst="rect">
                <a:avLst/>
              </a:prstGeom>
              <a:blipFill>
                <a:blip r:embed="rId3"/>
                <a:stretch>
                  <a:fillRect l="-1796" r="-168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403D738-4D0A-3FBF-8253-C5B56417D12E}"/>
              </a:ext>
            </a:extLst>
          </p:cNvPr>
          <p:cNvSpPr txBox="1"/>
          <p:nvPr/>
        </p:nvSpPr>
        <p:spPr>
          <a:xfrm>
            <a:off x="449989" y="2475619"/>
            <a:ext cx="2896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整理得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E0640B3-4C06-DC10-CE06-6AF8C0F47AE7}"/>
              </a:ext>
            </a:extLst>
          </p:cNvPr>
          <p:cNvSpPr txBox="1"/>
          <p:nvPr/>
        </p:nvSpPr>
        <p:spPr>
          <a:xfrm>
            <a:off x="449989" y="2951107"/>
            <a:ext cx="2767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B0C082C-4778-6C7D-62BB-797EA8820612}"/>
              </a:ext>
            </a:extLst>
          </p:cNvPr>
          <p:cNvSpPr txBox="1"/>
          <p:nvPr/>
        </p:nvSpPr>
        <p:spPr>
          <a:xfrm>
            <a:off x="449989" y="3426595"/>
            <a:ext cx="2999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这个结论是勾股定理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2460" title="H_197.3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60296" y="1697807"/>
            <a:ext cx="3203634" cy="250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9" name="yt_shape_12469"/>
          <p:cNvSpPr txBox="1"/>
          <p:nvPr/>
        </p:nvSpPr>
        <p:spPr>
          <a:xfrm>
            <a:off x="540000" y="900000"/>
            <a:ext cx="12375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2470" name="yt_shape_12470"/>
          <p:cNvSpPr txBox="1"/>
          <p:nvPr/>
        </p:nvSpPr>
        <p:spPr>
          <a:xfrm>
            <a:off x="1703512" y="1556792"/>
            <a:ext cx="9147871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利用旋转设计图形时，要先确定旋转中心、旋转方向、旋转角等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利用中心对称设计图形时，要确定对称中心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0" name="yt_shape_1238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如果将其中的甲图变成乙图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047f5"/>
              </a:rPr>
              <a:t>那么经过的变换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82" name="yt_table_12382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0272644"/>
              </p:ext>
            </p:extLst>
          </p:nvPr>
        </p:nvGraphicFramePr>
        <p:xfrm>
          <a:off x="540047" y="1859435"/>
          <a:ext cx="2768600" cy="1901952"/>
        </p:xfrm>
        <a:graphic>
          <a:graphicData uri="http://schemas.openxmlformats.org/drawingml/2006/table">
            <a:tbl>
              <a:tblPr/>
              <a:tblGrid>
                <a:gridCol w="2768600">
                  <a:extLst>
                    <a:ext uri="{9D8B030D-6E8A-4147-A177-3AD203B41FA5}">
                      <a16:colId xmlns:a16="http://schemas.microsoft.com/office/drawing/2014/main" val="102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旋转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旋转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轴对称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旋转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旋转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6"/>
                  </a:ext>
                </a:extLst>
              </a:tr>
            </a:tbl>
          </a:graphicData>
        </a:graphic>
      </p:graphicFrame>
      <p:pic>
        <p:nvPicPr>
          <p:cNvPr id="12381" name="yt_image_12381_skip" title="H_111.8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5290" y="1859435"/>
            <a:ext cx="2644777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02C57EB-B1B6-177E-3CB7-47D900DB245A}"/>
              </a:ext>
            </a:extLst>
          </p:cNvPr>
          <p:cNvSpPr txBox="1"/>
          <p:nvPr/>
        </p:nvSpPr>
        <p:spPr>
          <a:xfrm>
            <a:off x="22789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4" name="yt_shape_12384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变换得到图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变换得到图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5809,isEnd"/>
              </a:rPr>
              <a:t>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变换得到图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均填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12385" name="yt_image_12385" title="H_76.8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11799"/>
            <a:ext cx="4378914" cy="97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87" name="yt_shape_12387"/>
          <p:cNvSpPr txBox="1"/>
          <p:nvPr/>
        </p:nvSpPr>
        <p:spPr>
          <a:xfrm>
            <a:off x="540120" y="303849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如图的四个图形中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既可用旋转来分析整个图案的形成过程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36a1c,isEnd"/>
              </a:rPr>
              <a:t>又可用轴对称来分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析整个图案的形成过程的图案有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388" name="yt_image_12388" title="H_69.4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150292"/>
            <a:ext cx="4341389" cy="88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F01A663-42AB-BF9D-1C3C-20A0BBD61743}"/>
              </a:ext>
            </a:extLst>
          </p:cNvPr>
          <p:cNvSpPr txBox="1"/>
          <p:nvPr/>
        </p:nvSpPr>
        <p:spPr>
          <a:xfrm>
            <a:off x="3193309" y="853194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轴对称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4B836F5-EEF8-0AC3-BB0A-D630C4133463}"/>
              </a:ext>
            </a:extLst>
          </p:cNvPr>
          <p:cNvSpPr txBox="1"/>
          <p:nvPr/>
        </p:nvSpPr>
        <p:spPr>
          <a:xfrm>
            <a:off x="8070108" y="85319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旋转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237FE08-A8AE-D762-762B-B96F705A89CF}"/>
              </a:ext>
            </a:extLst>
          </p:cNvPr>
          <p:cNvSpPr txBox="1"/>
          <p:nvPr/>
        </p:nvSpPr>
        <p:spPr>
          <a:xfrm>
            <a:off x="1669309" y="132868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BA48DEC-72EC-8AB7-C169-673E0C0C06E9}"/>
              </a:ext>
            </a:extLst>
          </p:cNvPr>
          <p:cNvSpPr txBox="1"/>
          <p:nvPr/>
        </p:nvSpPr>
        <p:spPr>
          <a:xfrm>
            <a:off x="5022109" y="346717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" name="yt_shape_12390"/>
          <p:cNvSpPr txBox="1"/>
          <p:nvPr/>
        </p:nvSpPr>
        <p:spPr>
          <a:xfrm>
            <a:off x="540000" y="900000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设计图案</a:t>
            </a:r>
          </a:p>
        </p:txBody>
      </p:sp>
      <p:sp>
        <p:nvSpPr>
          <p:cNvPr id="12391" name="yt_shape_12391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一名同学想用正方形和圆设计一个图案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98e18"/>
              </a:rPr>
              <a:t>要求整个图案关于正方形的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某条对角线对称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那么下列图案中不符合要求的是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392" name="yt_image_123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01233"/>
            <a:ext cx="844677" cy="844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93" name="yt_image_1239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44677" y="2501233"/>
            <a:ext cx="844677" cy="844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94" name="yt_image_123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49354" y="2501233"/>
            <a:ext cx="844677" cy="844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95" name="yt_image_1239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54031" y="2501233"/>
            <a:ext cx="844677" cy="844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98" name="yt_shape_12398"/>
          <p:cNvSpPr txBox="1"/>
          <p:nvPr/>
        </p:nvSpPr>
        <p:spPr>
          <a:xfrm>
            <a:off x="762304" y="3345910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2399" name="yt_shape_12399"/>
          <p:cNvSpPr txBox="1"/>
          <p:nvPr/>
        </p:nvSpPr>
        <p:spPr>
          <a:xfrm>
            <a:off x="1975388" y="3345910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2400" name="yt_shape_12400"/>
          <p:cNvSpPr txBox="1"/>
          <p:nvPr/>
        </p:nvSpPr>
        <p:spPr>
          <a:xfrm>
            <a:off x="3180065" y="3345910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2401" name="yt_shape_12401"/>
          <p:cNvSpPr txBox="1"/>
          <p:nvPr/>
        </p:nvSpPr>
        <p:spPr>
          <a:xfrm>
            <a:off x="4376335" y="3345910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12402" name="yt_shape_12402"/>
          <p:cNvSpPr txBox="1"/>
          <p:nvPr/>
        </p:nvSpPr>
        <p:spPr>
          <a:xfrm>
            <a:off x="540000" y="3858587"/>
            <a:ext cx="108491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如图为某装饰有限公司的商业标志图案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可以视为利用图形的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设计的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403" name="yt_image_1240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1249" y="4581128"/>
            <a:ext cx="1259852" cy="107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857654">
            <a:extLst>
              <a:ext uri="{FF2B5EF4-FFF2-40B4-BE49-F238E27FC236}">
                <a16:creationId xmlns:a16="http://schemas.microsoft.com/office/drawing/2014/main" id="{9E536650-FB4F-9F4B-1391-1D097716AF1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F4F9729-38E5-7DCB-3215-7567F79F1439}"/>
              </a:ext>
            </a:extLst>
          </p:cNvPr>
          <p:cNvSpPr txBox="1"/>
          <p:nvPr/>
        </p:nvSpPr>
        <p:spPr>
          <a:xfrm>
            <a:off x="7765307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1E42079-0005-A519-73AE-E9F2819B1338}"/>
              </a:ext>
            </a:extLst>
          </p:cNvPr>
          <p:cNvSpPr txBox="1"/>
          <p:nvPr/>
        </p:nvSpPr>
        <p:spPr>
          <a:xfrm>
            <a:off x="9289189" y="381178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旋转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5" name="yt_shape_12405"/>
          <p:cNvSpPr txBox="1"/>
          <p:nvPr/>
        </p:nvSpPr>
        <p:spPr>
          <a:xfrm>
            <a:off x="540119" y="672747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的正方形网格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在格点上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中确定格点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并画出以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为顶点的四边形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401b5"/>
              </a:rPr>
              <a:t>使其为轴对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称图形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画一个即可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解：答案不唯一，如图所示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408" name="yt_image_12408" title="H_267.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6320" y="1905603"/>
            <a:ext cx="2593693" cy="2242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4B579F8-96EC-2D85-D24F-BDE02DE1CA10}"/>
              </a:ext>
            </a:extLst>
          </p:cNvPr>
          <p:cNvSpPr txBox="1"/>
          <p:nvPr/>
        </p:nvSpPr>
        <p:spPr>
          <a:xfrm>
            <a:off x="450108" y="2052405"/>
            <a:ext cx="3913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解：答案不唯一，如图所示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2410" title="H_131.6689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95800" y="2649888"/>
            <a:ext cx="1760220" cy="1672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2413"/>
          <p:cNvSpPr txBox="1"/>
          <p:nvPr/>
        </p:nvSpPr>
        <p:spPr>
          <a:xfrm>
            <a:off x="548300" y="440158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中确定格点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并画出以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为顶点的四边形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5782d"/>
              </a:rPr>
              <a:t>使其为中心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对称图形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画一个即可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7" name="yt_image_12416" title="H_133.4689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51784" y="5013176"/>
            <a:ext cx="1739646" cy="1695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yt_image_12414" title="H_284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428385" y="4955114"/>
            <a:ext cx="1728192" cy="1753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9" name="yt_shape_12419"/>
          <p:cNvSpPr txBox="1"/>
          <p:nvPr/>
        </p:nvSpPr>
        <p:spPr>
          <a:xfrm>
            <a:off x="540000" y="900000"/>
            <a:ext cx="800219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对每种图形变换的特征理解不透彻导致错误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4A6EA0F-CD34-BBD7-C9C1-3E2D60ADFFAE}"/>
              </a:ext>
            </a:extLst>
          </p:cNvPr>
          <p:cNvSpPr txBox="1"/>
          <p:nvPr/>
        </p:nvSpPr>
        <p:spPr>
          <a:xfrm>
            <a:off x="449989" y="853194"/>
            <a:ext cx="81048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对每种图形变换的特征理解不透彻导致错误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2420"/>
          <p:cNvSpPr txBox="1"/>
          <p:nvPr/>
        </p:nvSpPr>
        <p:spPr>
          <a:xfrm>
            <a:off x="540000" y="155679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下列四个图案都由左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右两部分组成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8_413d0"/>
              </a:rPr>
              <a:t>其中能从左边图形经过一次平移或一次旋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转或一次轴对称而形成右边图形的有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5" name="yt_table_1242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0855081"/>
              </p:ext>
            </p:extLst>
          </p:nvPr>
        </p:nvGraphicFramePr>
        <p:xfrm>
          <a:off x="539927" y="3333291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7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7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72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2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"/>
                  </a:ext>
                </a:extLst>
              </a:tr>
            </a:tbl>
          </a:graphicData>
        </a:graphic>
      </p:graphicFrame>
      <p:pic>
        <p:nvPicPr>
          <p:cNvPr id="6" name="yt_image_12421_skip" title="H_64.3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92760" y="2516227"/>
            <a:ext cx="4604805" cy="817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136FD0A-5566-3106-8CE8-D337B3B0D9BF}"/>
              </a:ext>
            </a:extLst>
          </p:cNvPr>
          <p:cNvSpPr txBox="1"/>
          <p:nvPr/>
        </p:nvSpPr>
        <p:spPr>
          <a:xfrm>
            <a:off x="5936389" y="198547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5" name="yt_shape_1242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424" name="yt_image_12424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27" name="yt_shape_12427"/>
          <p:cNvSpPr txBox="1"/>
          <p:nvPr/>
        </p:nvSpPr>
        <p:spPr>
          <a:xfrm>
            <a:off x="540000" y="1482165"/>
            <a:ext cx="91483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如图的方格纸中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由左边图形到右边图形的变换方法是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29" name="yt_table_12429_skip" title="H_187.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5348087"/>
              </p:ext>
            </p:extLst>
          </p:nvPr>
        </p:nvGraphicFramePr>
        <p:xfrm>
          <a:off x="540047" y="1961468"/>
          <a:ext cx="8714002" cy="2377440"/>
        </p:xfrm>
        <a:graphic>
          <a:graphicData uri="http://schemas.openxmlformats.org/drawingml/2006/table">
            <a:tbl>
              <a:tblPr/>
              <a:tblGrid>
                <a:gridCol w="8714002">
                  <a:extLst>
                    <a:ext uri="{9D8B030D-6E8A-4147-A177-3AD203B41FA5}">
                      <a16:colId xmlns:a16="http://schemas.microsoft.com/office/drawing/2014/main" val="102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向右平移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绕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的中点旋转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再以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为对称轴作轴对称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的垂直平分线为对称轴作轴对称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再以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6_03898"/>
                        </a:rPr>
                        <a:t>为对称轴作轴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/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为对称轴作轴对称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再向右平移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1"/>
                  </a:ext>
                </a:extLst>
              </a:tr>
            </a:tbl>
          </a:graphicData>
        </a:graphic>
      </p:graphicFrame>
      <p:pic>
        <p:nvPicPr>
          <p:cNvPr id="12428" name="yt_image_12428_skip" title="H_109.18803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52150" y="1961468"/>
            <a:ext cx="2397862" cy="1386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4EB4B88-C02F-0E5D-4E4D-018C21CB6FE3}"/>
              </a:ext>
            </a:extLst>
          </p:cNvPr>
          <p:cNvSpPr txBox="1"/>
          <p:nvPr/>
        </p:nvSpPr>
        <p:spPr>
          <a:xfrm>
            <a:off x="8679589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1" name="yt_shape_12431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为了美化校园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同学们要在一块正方形空地上种上草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他们设计了下列图案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256f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其中阴影部分为绿化面积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4_59d67"/>
              </a:rPr>
              <a:t>下列图案中的绿化面积与其他图案的绿化面积不相等的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432" name="yt_image_1243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491930"/>
            <a:ext cx="948690" cy="948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33" name="yt_image_1243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8690" y="2491930"/>
            <a:ext cx="948690" cy="948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34" name="yt_image_1243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57380" y="2491930"/>
            <a:ext cx="948690" cy="948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35" name="yt_image_1243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66070" y="2491930"/>
            <a:ext cx="948690" cy="948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38" name="yt_shape_12438"/>
          <p:cNvSpPr txBox="1"/>
          <p:nvPr/>
        </p:nvSpPr>
        <p:spPr>
          <a:xfrm>
            <a:off x="814311" y="3440620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2439" name="yt_shape_12439"/>
          <p:cNvSpPr txBox="1"/>
          <p:nvPr/>
        </p:nvSpPr>
        <p:spPr>
          <a:xfrm>
            <a:off x="2131408" y="3440620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2440" name="yt_shape_12440"/>
          <p:cNvSpPr txBox="1"/>
          <p:nvPr/>
        </p:nvSpPr>
        <p:spPr>
          <a:xfrm>
            <a:off x="3440098" y="3440620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2441" name="yt_shape_12441"/>
          <p:cNvSpPr txBox="1"/>
          <p:nvPr/>
        </p:nvSpPr>
        <p:spPr>
          <a:xfrm>
            <a:off x="4740381" y="3440620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E901168-4D68-BB90-ED9B-4FD6F64E3508}"/>
              </a:ext>
            </a:extLst>
          </p:cNvPr>
          <p:cNvSpPr txBox="1"/>
          <p:nvPr/>
        </p:nvSpPr>
        <p:spPr>
          <a:xfrm>
            <a:off x="13645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2" name="yt_shape_12442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是正五边形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8bdc3,isEnd"/>
              </a:rPr>
              <a:t>分别以各边为直径向正五边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形的外部作半圆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组成了一幅美丽的图案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这个图案绕点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至少旋转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1ab8,isEnd"/>
              </a:rPr>
              <a:t>度后能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与原来的图案互相重合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443" name="yt_image_12443" title="H_10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51984" y="2636912"/>
            <a:ext cx="1407119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CBCEAF2-D433-6DA7-AA62-0164E6A96F26}"/>
              </a:ext>
            </a:extLst>
          </p:cNvPr>
          <p:cNvSpPr txBox="1"/>
          <p:nvPr/>
        </p:nvSpPr>
        <p:spPr>
          <a:xfrm>
            <a:off x="9910021" y="1328682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896</Words>
  <Application>Microsoft Office PowerPoint</Application>
  <PresentationFormat>宽屏</PresentationFormat>
  <Paragraphs>93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8" baseType="lpstr">
      <vt:lpstr>,isEnd</vt:lpstr>
      <vt:lpstr>_⨹_1_05809,isEnd</vt:lpstr>
      <vt:lpstr>_⨹_1_0a37d</vt:lpstr>
      <vt:lpstr>_⨹_1_135e2</vt:lpstr>
      <vt:lpstr>_⨹_1_5256f</vt:lpstr>
      <vt:lpstr>_⨹_1_b5a25</vt:lpstr>
      <vt:lpstr>_⨹_1_c8e62</vt:lpstr>
      <vt:lpstr>_⨹_12_8bdc3,isEnd</vt:lpstr>
      <vt:lpstr>_⨹_12_98e18</vt:lpstr>
      <vt:lpstr>_⨹_18_413d0</vt:lpstr>
      <vt:lpstr>_⨹_24_59d67</vt:lpstr>
      <vt:lpstr>_⨹_3_31ab8,isEnd</vt:lpstr>
      <vt:lpstr>_⨹_5_401b5</vt:lpstr>
      <vt:lpstr>_⨹_5_5782d</vt:lpstr>
      <vt:lpstr>_⨹_6_03898</vt:lpstr>
      <vt:lpstr>_⨹_6_f56a5</vt:lpstr>
      <vt:lpstr>_⨹_7_047f5</vt:lpstr>
      <vt:lpstr>_⨹_7_d918d</vt:lpstr>
      <vt:lpstr>_⨹_8_36a1c,isEnd</vt:lpstr>
      <vt:lpstr>_⨹_8_ed58c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2024-04-26T08:51:16Z</dcterms:created>
  <dcterms:modified xsi:type="dcterms:W3CDTF">2024-04-28T07:22:05Z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