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3" r:id="rId7"/>
    <p:sldId id="314" r:id="rId8"/>
    <p:sldId id="316" r:id="rId9"/>
    <p:sldId id="319" r:id="rId10"/>
    <p:sldId id="321" r:id="rId11"/>
    <p:sldId id="322" r:id="rId12"/>
    <p:sldId id="326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" name="yt_shape_105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25" name="yt_image_1052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8" name="yt_shape_10528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传播问题与握手问题</a:t>
            </a:r>
          </a:p>
        </p:txBody>
      </p:sp>
      <p:sp>
        <p:nvSpPr>
          <p:cNvPr id="10529" name="yt_shape_10529"/>
          <p:cNvSpPr txBox="1"/>
          <p:nvPr/>
        </p:nvSpPr>
        <p:spPr>
          <a:xfrm>
            <a:off x="540120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呼伦贝尔市中考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经过两轮传染后共有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680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每轮传染中平均一个人传染几个人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设每轮传染中平均一个人传染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bf84"/>
              </a:rPr>
              <a:t>可列方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0" name="yt_table_105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477289"/>
              </p:ext>
            </p:extLst>
          </p:nvPr>
        </p:nvGraphicFramePr>
        <p:xfrm>
          <a:off x="540047" y="3411165"/>
          <a:ext cx="7844155" cy="950976"/>
        </p:xfrm>
        <a:graphic>
          <a:graphicData uri="http://schemas.openxmlformats.org/drawingml/2006/table">
            <a:tbl>
              <a:tblPr/>
              <a:tblGrid>
                <a:gridCol w="3757930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4086225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pic>
        <p:nvPicPr>
          <p:cNvPr id="3" name="yt_shape_1714121605385" title="H_26.259764">
            <a:extLst>
              <a:ext uri="{FF2B5EF4-FFF2-40B4-BE49-F238E27FC236}">
                <a16:creationId xmlns:a16="http://schemas.microsoft.com/office/drawing/2014/main" id="{F43823DB-3D8E-6E3E-6D55-8BD57DDD0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32D019-1C14-A62B-DCA6-76B878FDF176}"/>
              </a:ext>
            </a:extLst>
          </p:cNvPr>
          <p:cNvSpPr txBox="1"/>
          <p:nvPr/>
        </p:nvSpPr>
        <p:spPr>
          <a:xfrm>
            <a:off x="1669309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72" name="yt_image_1057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75" name="yt_shape_10575"/>
              <p:cNvSpPr txBox="1"/>
              <p:nvPr/>
            </p:nvSpPr>
            <p:spPr>
              <a:xfrm>
                <a:off x="540119" y="1431377"/>
                <a:ext cx="11492915" cy="53433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我们知道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边形的对角线条数公式为：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如果一个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边形共有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2_d3f4f"/>
                  </a:rPr>
                  <a:t>条对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角线，那么可以得到方程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fd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，即该多边形是八边形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若一个多边形共有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条对角线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则这个多边形的边数是多少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，即这个多边形的边数是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75" name="yt_shape_10575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43322"/>
              </a:xfrm>
              <a:prstGeom prst="rect">
                <a:avLst/>
              </a:prstGeom>
              <a:blipFill>
                <a:blip r:embed="rId3"/>
                <a:stretch>
                  <a:fillRect l="-1645" t="-1027" b="-2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DDDB18-C0FA-A490-2A52-F0946B53BE64}"/>
                  </a:ext>
                </a:extLst>
              </p:cNvPr>
              <p:cNvSpPr txBox="1"/>
              <p:nvPr/>
            </p:nvSpPr>
            <p:spPr>
              <a:xfrm>
                <a:off x="450108" y="4629421"/>
                <a:ext cx="6033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B8DDDB18-C0FA-A490-2A52-F0946B53B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29421"/>
                <a:ext cx="6033198" cy="765061"/>
              </a:xfrm>
              <a:prstGeom prst="rect">
                <a:avLst/>
              </a:prstGeom>
              <a:blipFill>
                <a:blip r:embed="rId4"/>
                <a:stretch>
                  <a:fillRect l="-1616" r="-15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B44AA92-BB04-EE52-629B-B67B6946E943}"/>
              </a:ext>
            </a:extLst>
          </p:cNvPr>
          <p:cNvSpPr txBox="1"/>
          <p:nvPr/>
        </p:nvSpPr>
        <p:spPr>
          <a:xfrm>
            <a:off x="450108" y="5300870"/>
            <a:ext cx="648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6E1634-7F72-7703-4187-9C255F1989BC}"/>
              </a:ext>
            </a:extLst>
          </p:cNvPr>
          <p:cNvSpPr txBox="1"/>
          <p:nvPr/>
        </p:nvSpPr>
        <p:spPr>
          <a:xfrm>
            <a:off x="450108" y="5776358"/>
            <a:ext cx="501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F56534-27A0-2866-7E75-FFE9912A3EDD}"/>
              </a:ext>
            </a:extLst>
          </p:cNvPr>
          <p:cNvSpPr txBox="1"/>
          <p:nvPr/>
        </p:nvSpPr>
        <p:spPr>
          <a:xfrm>
            <a:off x="450108" y="6251846"/>
            <a:ext cx="477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，即这个多边形的边数是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2" name="yt_shape_10582"/>
              <p:cNvSpPr txBox="1"/>
              <p:nvPr/>
            </p:nvSpPr>
            <p:spPr>
              <a:xfrm>
                <a:off x="540119" y="900000"/>
                <a:ext cx="11492915" cy="42705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我求得一个多边形共有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67dd"/>
                  </a:rPr>
                  <a:t>同学的说法正确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同学说法是不正确的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符合方程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的正整数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不存在，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多边形的对角线不可能有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同学的说法不正确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2" name="yt_shape_10582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70528"/>
              </a:xfrm>
              <a:prstGeom prst="rect">
                <a:avLst/>
              </a:prstGeom>
              <a:blipFill>
                <a:blip r:embed="rId2"/>
                <a:stretch>
                  <a:fillRect l="-1645" t="-1286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159CEA-DDC4-3910-1DF3-61D281098458}"/>
              </a:ext>
            </a:extLst>
          </p:cNvPr>
          <p:cNvSpPr txBox="1"/>
          <p:nvPr/>
        </p:nvSpPr>
        <p:spPr>
          <a:xfrm>
            <a:off x="450108" y="1804170"/>
            <a:ext cx="617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同学说法是不正确的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560270-8A1E-D94D-3257-B9264DFF6718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7039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时，整理，得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22560270-8A1E-D94D-3257-B9264DFF6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7039673" cy="765061"/>
              </a:xfrm>
              <a:prstGeom prst="rect">
                <a:avLst/>
              </a:prstGeom>
              <a:blipFill>
                <a:blip r:embed="rId3"/>
                <a:stretch>
                  <a:fillRect l="-1385" r="-129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82B428-DCA4-E1B7-39C8-81AC70D3FA7F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2434399" cy="8495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89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AE82B428-DCA4-E1B7-39C8-81AC70D3F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2434399" cy="849580"/>
              </a:xfrm>
              <a:prstGeom prst="rect">
                <a:avLst/>
              </a:prstGeom>
              <a:blipFill>
                <a:blip r:embed="rId4"/>
                <a:stretch>
                  <a:fillRect l="-4010" r="-4010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E54752C-CC9F-C692-6B78-3ACEE79B3A4F}"/>
              </a:ext>
            </a:extLst>
          </p:cNvPr>
          <p:cNvSpPr txBox="1"/>
          <p:nvPr/>
        </p:nvSpPr>
        <p:spPr>
          <a:xfrm>
            <a:off x="450108" y="3707075"/>
            <a:ext cx="646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符合方程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不存在，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DECFEF-D908-C6B6-C79F-5B98CB4B05AB}"/>
              </a:ext>
            </a:extLst>
          </p:cNvPr>
          <p:cNvSpPr txBox="1"/>
          <p:nvPr/>
        </p:nvSpPr>
        <p:spPr>
          <a:xfrm>
            <a:off x="450108" y="4182563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多边形的对角线不可能有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9FCF7B-B3F4-D148-60E4-19F83F821F6B}"/>
              </a:ext>
            </a:extLst>
          </p:cNvPr>
          <p:cNvSpPr txBox="1"/>
          <p:nvPr/>
        </p:nvSpPr>
        <p:spPr>
          <a:xfrm>
            <a:off x="450108" y="4658051"/>
            <a:ext cx="3280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同学的说法不正确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7" name="yt_shape_10587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588" name="yt_shape_10588"/>
          <p:cNvSpPr txBox="1"/>
          <p:nvPr/>
        </p:nvSpPr>
        <p:spPr>
          <a:xfrm>
            <a:off x="1777518" y="1556792"/>
            <a:ext cx="853231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对于传播问题，应弄清传染源对应的基数及每轮传播的总量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次增长到的数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降低率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次下降到的数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2" name="yt_shape_1053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在某次同学聚会上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每两人都握了一次手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所有人共握手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2c7b"/>
              </a:rPr>
              <a:t>人参加这次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同学聚会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则列出方程正确的是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3" name="yt_table_10533" title="H_117.6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938176"/>
                  </p:ext>
                </p:extLst>
              </p:nvPr>
            </p:nvGraphicFramePr>
            <p:xfrm>
              <a:off x="540047" y="1859435"/>
              <a:ext cx="6705537" cy="1585850"/>
            </p:xfrm>
            <a:graphic>
              <a:graphicData uri="http://schemas.openxmlformats.org/drawingml/2006/table">
                <a:tbl>
                  <a:tblPr/>
                  <a:tblGrid>
                    <a:gridCol w="3950018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755519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33" name="yt_table_10533" descr="{&quot;rangeId&quot;:3,&quot;type&quot;:&quot;Option&quot;}" title="H_117.6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938176"/>
                  </p:ext>
                </p:extLst>
              </p:nvPr>
            </p:nvGraphicFramePr>
            <p:xfrm>
              <a:off x="540047" y="1859435"/>
              <a:ext cx="6705537" cy="1494410"/>
            </p:xfrm>
            <a:graphic>
              <a:graphicData uri="http://schemas.openxmlformats.org/drawingml/2006/table">
                <a:tbl>
                  <a:tblPr/>
                  <a:tblGrid>
                    <a:gridCol w="3950018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755519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747205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584" b="-1130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  <a:tr h="747205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584" t="-100000" b="-130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AC0B7A-FF30-94E2-9173-C923859C11F2}"/>
              </a:ext>
            </a:extLst>
          </p:cNvPr>
          <p:cNvSpPr txBox="1"/>
          <p:nvPr/>
        </p:nvSpPr>
        <p:spPr>
          <a:xfrm>
            <a:off x="53269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某种植物的主干长出若干数目的支干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f7ed,isEnd"/>
              </a:rPr>
              <a:t>每个支干又长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出相同数目的小分支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小分支和主干的总数是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0bc3,isEnd"/>
              </a:rPr>
              <a:t>则每个支干长出小分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535" name="yt_shape_10535"/>
          <p:cNvSpPr txBox="1"/>
          <p:nvPr/>
        </p:nvSpPr>
        <p:spPr>
          <a:xfrm>
            <a:off x="540119" y="2339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某同学参加了学校统一组织的实验培训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回到班上后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fa26"/>
              </a:rPr>
              <a:t>第一节课他教会了若干同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第二节课会做的同学每人又教会了同样多的同学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这样全班共有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b537"/>
              </a:rPr>
              <a:t>人会做这项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则每节课每位同学教会多少名同学做实验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536" name="yt_shape_10536"/>
          <p:cNvSpPr txBox="1"/>
          <p:nvPr/>
        </p:nvSpPr>
        <p:spPr>
          <a:xfrm>
            <a:off x="540000" y="3762653"/>
            <a:ext cx="562173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解：设每节课每位同学教会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人做实验，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537" name="yt_shape_10537"/>
          <p:cNvSpPr txBox="1"/>
          <p:nvPr/>
        </p:nvSpPr>
        <p:spPr>
          <a:xfrm>
            <a:off x="540000" y="4722088"/>
            <a:ext cx="5575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38" name="yt_shape_10538"/>
          <p:cNvSpPr txBox="1"/>
          <p:nvPr/>
        </p:nvSpPr>
        <p:spPr>
          <a:xfrm>
            <a:off x="540000" y="5201391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答：每节课每位同学教会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名同学做实验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DF984D-5FEE-59D5-6463-8282B1A356A6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25461C-5D47-E77F-A06C-E408DCF66DFD}"/>
              </a:ext>
            </a:extLst>
          </p:cNvPr>
          <p:cNvSpPr txBox="1"/>
          <p:nvPr/>
        </p:nvSpPr>
        <p:spPr>
          <a:xfrm>
            <a:off x="449989" y="3715847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解：设每节课每位同学教会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人做实验，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028BFB-D874-5070-1720-C5EC04A409D9}"/>
              </a:ext>
            </a:extLst>
          </p:cNvPr>
          <p:cNvSpPr txBox="1"/>
          <p:nvPr/>
        </p:nvSpPr>
        <p:spPr>
          <a:xfrm>
            <a:off x="449989" y="4191335"/>
            <a:ext cx="5747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ABF1BC-4F72-9419-9C7E-3814588BABF5}"/>
              </a:ext>
            </a:extLst>
          </p:cNvPr>
          <p:cNvSpPr txBox="1"/>
          <p:nvPr/>
        </p:nvSpPr>
        <p:spPr>
          <a:xfrm>
            <a:off x="449989" y="4675282"/>
            <a:ext cx="5701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076DCF-20C4-95FC-60A3-8DD785E60D33}"/>
              </a:ext>
            </a:extLst>
          </p:cNvPr>
          <p:cNvSpPr txBox="1"/>
          <p:nvPr/>
        </p:nvSpPr>
        <p:spPr>
          <a:xfrm>
            <a:off x="449989" y="5154585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答：每节课每位同学教会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名同学做实验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平均变化率问题</a:t>
            </a:r>
          </a:p>
        </p:txBody>
      </p:sp>
      <p:sp>
        <p:nvSpPr>
          <p:cNvPr id="10540" name="yt_shape_1054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某商品经过两次降价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售价由原来的每件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元降到每件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4b2"/>
              </a:rPr>
              <a:t>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知两次降价的百分率相同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则每次降价的百分率为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1" name="yt_table_105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970782"/>
              </p:ext>
            </p:extLst>
          </p:nvPr>
        </p:nvGraphicFramePr>
        <p:xfrm>
          <a:off x="540047" y="234886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10543" name="yt_shape_10543"/>
          <p:cNvSpPr txBox="1"/>
          <p:nvPr/>
        </p:nvSpPr>
        <p:spPr>
          <a:xfrm>
            <a:off x="540119" y="287504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为了加快数字化城市建设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某市计划新建一批智能充电桩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0e6a,isEnd"/>
              </a:rPr>
              <a:t>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个月新建了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个充电桩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第三个月新建了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个充电桩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601e,isEnd"/>
              </a:rPr>
              <a:t>设该市新建智能充电桩个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数的月平均增长率为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请列出方程为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605489" title="H_26.259764">
            <a:extLst>
              <a:ext uri="{FF2B5EF4-FFF2-40B4-BE49-F238E27FC236}">
                <a16:creationId xmlns:a16="http://schemas.microsoft.com/office/drawing/2014/main" id="{577325B1-0445-C9E9-31DB-46DD83B719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2C35CB-C170-DC1C-5CAC-FE49C6BF2397}"/>
              </a:ext>
            </a:extLst>
          </p:cNvPr>
          <p:cNvSpPr txBox="1"/>
          <p:nvPr/>
        </p:nvSpPr>
        <p:spPr>
          <a:xfrm>
            <a:off x="77653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141977-8D89-7F9A-6A80-2F2D550CA80B}"/>
              </a:ext>
            </a:extLst>
          </p:cNvPr>
          <p:cNvSpPr txBox="1"/>
          <p:nvPr/>
        </p:nvSpPr>
        <p:spPr>
          <a:xfrm>
            <a:off x="754908" y="4254698"/>
            <a:ext cx="3102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5" name="yt_shape_1054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某公司今年计划每月平均盈利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由于原料成本上升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a04d"/>
              </a:rPr>
              <a:t>二月份盈利比计划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从三月份开始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公司采用新技术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盈利不断上升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四月份盈利达到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c8c9c"/>
              </a:rPr>
              <a:t>121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46" name="yt_shape_10546"/>
          <p:cNvSpPr txBox="1"/>
          <p:nvPr/>
        </p:nvSpPr>
        <p:spPr>
          <a:xfrm>
            <a:off x="540000" y="2339566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二月份实际盈利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547" name="yt_shape_10547"/>
          <p:cNvSpPr txBox="1"/>
          <p:nvPr/>
        </p:nvSpPr>
        <p:spPr>
          <a:xfrm>
            <a:off x="540000" y="281886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求二月份到四月份盈利的月平均增长率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48" name="yt_shape_10548"/>
          <p:cNvSpPr txBox="1"/>
          <p:nvPr/>
        </p:nvSpPr>
        <p:spPr>
          <a:xfrm>
            <a:off x="540000" y="3298172"/>
            <a:ext cx="85424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解：设二月份到四月份盈利的月平均增长率为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549" name="yt_shape_10549"/>
          <p:cNvSpPr txBox="1"/>
          <p:nvPr/>
        </p:nvSpPr>
        <p:spPr>
          <a:xfrm>
            <a:off x="540000" y="4257607"/>
            <a:ext cx="69602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50" name="yt_shape_10550"/>
          <p:cNvSpPr txBox="1"/>
          <p:nvPr/>
        </p:nvSpPr>
        <p:spPr>
          <a:xfrm>
            <a:off x="540000" y="4736910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答：二月份到四月份盈利的月平均增长率为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CA964A-ED3D-8F14-0D47-61161E57505C}"/>
              </a:ext>
            </a:extLst>
          </p:cNvPr>
          <p:cNvSpPr txBox="1"/>
          <p:nvPr/>
        </p:nvSpPr>
        <p:spPr>
          <a:xfrm>
            <a:off x="3650389" y="22927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10587C-E0A6-ED7B-84C1-44C0EFD1C3CA}"/>
              </a:ext>
            </a:extLst>
          </p:cNvPr>
          <p:cNvSpPr txBox="1"/>
          <p:nvPr/>
        </p:nvSpPr>
        <p:spPr>
          <a:xfrm>
            <a:off x="449989" y="3251366"/>
            <a:ext cx="863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解：设二月份到四月份盈利的月平均增长率为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8F0106-5B4A-1BF6-0795-C507F9998EA0}"/>
              </a:ext>
            </a:extLst>
          </p:cNvPr>
          <p:cNvSpPr txBox="1"/>
          <p:nvPr/>
        </p:nvSpPr>
        <p:spPr>
          <a:xfrm>
            <a:off x="449989" y="3726854"/>
            <a:ext cx="3102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BF49CC-2CF8-5F94-F8A5-FC22C3DB976E}"/>
              </a:ext>
            </a:extLst>
          </p:cNvPr>
          <p:cNvSpPr txBox="1"/>
          <p:nvPr/>
        </p:nvSpPr>
        <p:spPr>
          <a:xfrm>
            <a:off x="449989" y="4210802"/>
            <a:ext cx="7073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6A366C-7D4B-5DDC-109D-3E09AE9DF2B8}"/>
              </a:ext>
            </a:extLst>
          </p:cNvPr>
          <p:cNvSpPr txBox="1"/>
          <p:nvPr/>
        </p:nvSpPr>
        <p:spPr>
          <a:xfrm>
            <a:off x="449989" y="4690104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答：二月份到四月份盈利的月平均增长率为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题意理解不清致错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97A5E3-6B5A-FEB6-8D2F-67EBC68A2FBD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题意理解不清致错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552"/>
          <p:cNvSpPr txBox="1"/>
          <p:nvPr/>
        </p:nvSpPr>
        <p:spPr>
          <a:xfrm>
            <a:off x="540000" y="1401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某机械厂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第三季度共生产零件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3793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每月的增长率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05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088298"/>
              </p:ext>
            </p:extLst>
          </p:nvPr>
        </p:nvGraphicFramePr>
        <p:xfrm>
          <a:off x="539927" y="2361098"/>
          <a:ext cx="5989638" cy="1901952"/>
        </p:xfrm>
        <a:graphic>
          <a:graphicData uri="http://schemas.openxmlformats.org/drawingml/2006/table">
            <a:tbl>
              <a:tblPr/>
              <a:tblGrid>
                <a:gridCol w="5989638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F9D168DB-B162-57D4-F6D9-697273247F81}"/>
              </a:ext>
            </a:extLst>
          </p:cNvPr>
          <p:cNvSpPr txBox="1"/>
          <p:nvPr/>
        </p:nvSpPr>
        <p:spPr>
          <a:xfrm>
            <a:off x="4337777" y="18303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6" name="yt_shape_105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55" name="yt_image_1055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8" name="yt_shape_10558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小程观看了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开学第一课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写了一份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奋斗吧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9a67,isEnd"/>
              </a:rPr>
              <a:t>的倡议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在微信朋友圈传播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传播规则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将该倡议书发表在自己的微信朋友圈上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再邀请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9cd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个好友转发该倡议书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每个好友转发该倡议书之后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又邀请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3d38,isEnd"/>
              </a:rPr>
              <a:t>个互不相同的好友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转发该倡议书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若经过两轮后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人参与了该倡议书的传播活动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2d87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F8EF86-41EF-62EB-C54C-08AB90142203}"/>
              </a:ext>
            </a:extLst>
          </p:cNvPr>
          <p:cNvSpPr txBox="1"/>
          <p:nvPr/>
        </p:nvSpPr>
        <p:spPr>
          <a:xfrm>
            <a:off x="1059708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0" name="yt_shape_10560"/>
          <p:cNvSpPr txBox="1"/>
          <p:nvPr/>
        </p:nvSpPr>
        <p:spPr>
          <a:xfrm>
            <a:off x="492240" y="1728121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如果第二阶段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第三阶段亩产量的增长率相同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求亩产量的平均增长率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492240" y="2207424"/>
            <a:ext cx="507991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设亩产量的平均增长率为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562" name="yt_shape_10562"/>
          <p:cNvSpPr txBox="1"/>
          <p:nvPr/>
        </p:nvSpPr>
        <p:spPr>
          <a:xfrm>
            <a:off x="492240" y="3166859"/>
            <a:ext cx="69602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63" name="yt_shape_10563"/>
          <p:cNvSpPr txBox="1"/>
          <p:nvPr/>
        </p:nvSpPr>
        <p:spPr>
          <a:xfrm>
            <a:off x="492240" y="3646162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答：亩产量的平均增长率为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64" name="yt_shape_10564"/>
          <p:cNvSpPr txBox="1"/>
          <p:nvPr/>
        </p:nvSpPr>
        <p:spPr>
          <a:xfrm>
            <a:off x="492359" y="41254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中亩产量增长率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科研团队期望第四阶段水稻亩产量达到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bb8"/>
              </a:rPr>
              <a:t>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请通过计算说明他们的目标能否实现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65" name="yt_shape_10565"/>
          <p:cNvSpPr txBox="1"/>
          <p:nvPr/>
        </p:nvSpPr>
        <p:spPr>
          <a:xfrm>
            <a:off x="492240" y="5084900"/>
            <a:ext cx="66941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他们的目标能实现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275673-A343-161A-8A07-3A7588C0C2C6}"/>
              </a:ext>
            </a:extLst>
          </p:cNvPr>
          <p:cNvSpPr txBox="1"/>
          <p:nvPr/>
        </p:nvSpPr>
        <p:spPr>
          <a:xfrm>
            <a:off x="402229" y="2160618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设亩产量的平均增长率为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02219E-0BCF-7043-1805-F60CC78A18D2}"/>
              </a:ext>
            </a:extLst>
          </p:cNvPr>
          <p:cNvSpPr txBox="1"/>
          <p:nvPr/>
        </p:nvSpPr>
        <p:spPr>
          <a:xfrm>
            <a:off x="402229" y="2636106"/>
            <a:ext cx="5083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644CB1-9EB0-3815-8174-C3211887D7F5}"/>
              </a:ext>
            </a:extLst>
          </p:cNvPr>
          <p:cNvSpPr txBox="1"/>
          <p:nvPr/>
        </p:nvSpPr>
        <p:spPr>
          <a:xfrm>
            <a:off x="402229" y="3120053"/>
            <a:ext cx="7073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7F258B-CB47-502B-473E-3503FE286B4F}"/>
              </a:ext>
            </a:extLst>
          </p:cNvPr>
          <p:cNvSpPr txBox="1"/>
          <p:nvPr/>
        </p:nvSpPr>
        <p:spPr>
          <a:xfrm>
            <a:off x="402229" y="3599356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答：亩产量的平均增长率为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E0FD8-8DC6-C70F-8758-8AC85B841540}"/>
              </a:ext>
            </a:extLst>
          </p:cNvPr>
          <p:cNvSpPr txBox="1"/>
          <p:nvPr/>
        </p:nvSpPr>
        <p:spPr>
          <a:xfrm>
            <a:off x="402229" y="5038094"/>
            <a:ext cx="680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56A7B4-A59C-848A-8976-F3FAFF3200E8}"/>
              </a:ext>
            </a:extLst>
          </p:cNvPr>
          <p:cNvSpPr txBox="1"/>
          <p:nvPr/>
        </p:nvSpPr>
        <p:spPr>
          <a:xfrm>
            <a:off x="402229" y="5513582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9AD588-0758-99D0-7861-31DFB36ED242}"/>
              </a:ext>
            </a:extLst>
          </p:cNvPr>
          <p:cNvSpPr txBox="1"/>
          <p:nvPr/>
        </p:nvSpPr>
        <p:spPr>
          <a:xfrm>
            <a:off x="402229" y="5989070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他们的目标能实现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68" y="764704"/>
            <a:ext cx="1198271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杂交水稻之父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6_de0d0,isEnd"/>
              </a:rPr>
              <a:t>——袁隆平先生所率领的科研团队在增产攻坚第一阶段实现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水稻亩产量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公斤的目标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第三阶段实现水稻亩产量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1008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公斤的目标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6" name="yt_shape_1056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某种流感病毒盛行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目前只有一人患了这种流感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459a"/>
              </a:rPr>
              <a:t>已知在每轮传染中一人将平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均传给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67" name="yt_shape_10567"/>
          <p:cNvSpPr txBox="1"/>
          <p:nvPr/>
        </p:nvSpPr>
        <p:spPr>
          <a:xfrm>
            <a:off x="540000" y="1859435"/>
            <a:ext cx="9390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第一轮传染后患病的人数为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0568" name="yt_shape_10568"/>
          <p:cNvSpPr txBox="1"/>
          <p:nvPr/>
        </p:nvSpPr>
        <p:spPr>
          <a:xfrm>
            <a:off x="540119" y="23387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在进入第二轮传染之前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有两位患者被及时隔离并治愈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cb89"/>
              </a:rPr>
              <a:t>问第二轮传染后是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否会有总共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人患病的情况发生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69" name="yt_shape_10569"/>
          <p:cNvSpPr txBox="1"/>
          <p:nvPr/>
        </p:nvSpPr>
        <p:spPr>
          <a:xfrm>
            <a:off x="540000" y="3298173"/>
            <a:ext cx="70836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70" name="yt_shape_10570"/>
              <p:cNvSpPr txBox="1"/>
              <p:nvPr/>
            </p:nvSpPr>
            <p:spPr>
              <a:xfrm>
                <a:off x="540000" y="3777476"/>
                <a:ext cx="6540252" cy="1435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都不是正整数，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第二轮传染后不会有总共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人患病的情况发生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0" name="yt_shape_10570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7476"/>
                <a:ext cx="6540252" cy="1435521"/>
              </a:xfrm>
              <a:prstGeom prst="rect">
                <a:avLst/>
              </a:prstGeom>
              <a:blipFill>
                <a:blip r:embed="rId2"/>
                <a:stretch>
                  <a:fillRect l="-2892" t="-1702" r="-1959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E7ADD3-D2ED-CFA4-2AE9-9CC602684260}"/>
              </a:ext>
            </a:extLst>
          </p:cNvPr>
          <p:cNvSpPr txBox="1"/>
          <p:nvPr/>
        </p:nvSpPr>
        <p:spPr>
          <a:xfrm>
            <a:off x="5222014" y="1812629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3B83A-F84A-D260-4CF0-9A3E6C07499D}"/>
              </a:ext>
            </a:extLst>
          </p:cNvPr>
          <p:cNvSpPr txBox="1"/>
          <p:nvPr/>
        </p:nvSpPr>
        <p:spPr>
          <a:xfrm>
            <a:off x="449989" y="3251367"/>
            <a:ext cx="7195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D70DBF-2326-174C-531A-60C7106BE76F}"/>
                  </a:ext>
                </a:extLst>
              </p:cNvPr>
              <p:cNvSpPr txBox="1"/>
              <p:nvPr/>
            </p:nvSpPr>
            <p:spPr>
              <a:xfrm>
                <a:off x="449989" y="3730670"/>
                <a:ext cx="391731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D0D70DBF-2326-174C-531A-60C7106BE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0670"/>
                <a:ext cx="3917315" cy="615392"/>
              </a:xfrm>
              <a:prstGeom prst="rect">
                <a:avLst/>
              </a:prstGeom>
              <a:blipFill>
                <a:blip r:embed="rId3"/>
                <a:stretch>
                  <a:fillRect l="-2492" r="-24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0A3E483-5B42-DDF6-D93A-286E16D6B61C}"/>
              </a:ext>
            </a:extLst>
          </p:cNvPr>
          <p:cNvSpPr txBox="1"/>
          <p:nvPr/>
        </p:nvSpPr>
        <p:spPr>
          <a:xfrm>
            <a:off x="449989" y="4252451"/>
            <a:ext cx="349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都不是正整数，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FEF943-2BF7-3DB0-9989-307520BA4876}"/>
              </a:ext>
            </a:extLst>
          </p:cNvPr>
          <p:cNvSpPr txBox="1"/>
          <p:nvPr/>
        </p:nvSpPr>
        <p:spPr>
          <a:xfrm>
            <a:off x="449989" y="4727938"/>
            <a:ext cx="6657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第二轮传染后不会有总共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人患病的情况发生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1359</Words>
  <Application>Microsoft Office PowerPoint</Application>
  <PresentationFormat>宽屏</PresentationFormat>
  <Paragraphs>123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_⨹_1_06805</vt:lpstr>
      <vt:lpstr>_⨹_1_83bb8</vt:lpstr>
      <vt:lpstr>_⨹_1_86fda</vt:lpstr>
      <vt:lpstr>_⨹_1_964b2</vt:lpstr>
      <vt:lpstr>_⨹_1_b2d87,isEnd</vt:lpstr>
      <vt:lpstr>_⨹_1_be9cd,isEnd</vt:lpstr>
      <vt:lpstr>_⨹_11_1fa26</vt:lpstr>
      <vt:lpstr>_⨹_11_7601e,isEnd</vt:lpstr>
      <vt:lpstr>_⨹_12_0459a</vt:lpstr>
      <vt:lpstr>_⨹_2_60e6a,isEnd</vt:lpstr>
      <vt:lpstr>_⨹_2_93793</vt:lpstr>
      <vt:lpstr>_⨹_2_d3f4f</vt:lpstr>
      <vt:lpstr>_⨹_26_de0d0,isEnd</vt:lpstr>
      <vt:lpstr>_⨹_3_09a67,isEnd</vt:lpstr>
      <vt:lpstr>_⨹_3_abf84</vt:lpstr>
      <vt:lpstr>_⨹_3_c8c9c</vt:lpstr>
      <vt:lpstr>_⨹_5_42c7b</vt:lpstr>
      <vt:lpstr>_⨹_5_db537</vt:lpstr>
      <vt:lpstr>_⨹_6_ef7ed,isEnd</vt:lpstr>
      <vt:lpstr>_⨹_7_367dd</vt:lpstr>
      <vt:lpstr>_⨹_8_7a04d</vt:lpstr>
      <vt:lpstr>_⨹_8_93d38,isEnd</vt:lpstr>
      <vt:lpstr>_⨹_8_fcb89</vt:lpstr>
      <vt:lpstr>_⨹_9_60bc3,isEnd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2024-04-28T05:58:34Z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