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7" r:id="rId6"/>
    <p:sldId id="308" r:id="rId7"/>
    <p:sldId id="310" r:id="rId8"/>
    <p:sldId id="311" r:id="rId9"/>
    <p:sldId id="312" r:id="rId10"/>
    <p:sldId id="314" r:id="rId11"/>
    <p:sldId id="316" r:id="rId12"/>
    <p:sldId id="317" r:id="rId13"/>
    <p:sldId id="318" r:id="rId14"/>
    <p:sldId id="324" r:id="rId15"/>
    <p:sldId id="319" r:id="rId16"/>
    <p:sldId id="325" r:id="rId17"/>
    <p:sldId id="256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642" autoAdjust="0"/>
    <p:restoredTop sz="94660"/>
  </p:normalViewPr>
  <p:slideViewPr>
    <p:cSldViewPr showGuides="1">
      <p:cViewPr>
        <p:scale>
          <a:sx n="33" d="100"/>
          <a:sy n="33" d="100"/>
        </p:scale>
        <p:origin x="1468" y="72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0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26" name="yt_image_13426">
            <a:extLst>
              <a:ext uri="">
                <a16:creationId xmlns:mc="http://schemas.openxmlformats.org/markup-compatibility/2006" xmlns:p14="http://schemas.microsoft.com/office/powerpoint/2010/main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28" name="yt_shape_13428"/>
          <p:cNvSpPr txBox="1"/>
          <p:nvPr/>
        </p:nvSpPr>
        <p:spPr>
          <a:xfrm>
            <a:off x="540000" y="1482165"/>
            <a:ext cx="304410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切线长定理</a:t>
            </a:r>
          </a:p>
        </p:txBody>
      </p:sp>
      <p:sp>
        <p:nvSpPr>
          <p:cNvPr id="13429" name="yt_shape_13429"/>
          <p:cNvSpPr txBox="1"/>
          <p:nvPr/>
        </p:nvSpPr>
        <p:spPr>
          <a:xfrm>
            <a:off x="540119" y="197159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外一点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的两条切线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切点分别为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5a41a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APB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433" name="yt_table_13433_skip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14302024"/>
                  </p:ext>
                </p:extLst>
              </p:nvPr>
            </p:nvGraphicFramePr>
            <p:xfrm>
              <a:off x="540047" y="2931034"/>
              <a:ext cx="8070470" cy="461074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385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386"/>
                        </a:ext>
                      </a:extLst>
                    </a:gridCol>
                    <a:gridCol w="2459482">
                      <a:extLst>
                        <a:ext uri="{9D8B030D-6E8A-4147-A177-3AD203B41FA5}">
                          <a16:colId xmlns:a16="http://schemas.microsoft.com/office/drawing/2014/main" val="10387"/>
                        </a:ext>
                      </a:extLst>
                    </a:gridCol>
                    <a:gridCol w="1544765">
                      <a:extLst>
                        <a:ext uri="{9D8B030D-6E8A-4147-A177-3AD203B41FA5}">
                          <a16:colId xmlns:a16="http://schemas.microsoft.com/office/drawing/2014/main" val="1038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4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8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92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3433" name="yt_table_13433_skip" descr="{&quot;rangeId&quot;:2,&quot;type&quot;:&quot;Option&quot;,&quot;drawing&quot;:[&quot;yt_shape_13430&quot;]}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14302024"/>
                  </p:ext>
                </p:extLst>
              </p:nvPr>
            </p:nvGraphicFramePr>
            <p:xfrm>
              <a:off x="540047" y="2931034"/>
              <a:ext cx="8070470" cy="461074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385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386"/>
                        </a:ext>
                      </a:extLst>
                    </a:gridCol>
                    <a:gridCol w="2459482">
                      <a:extLst>
                        <a:ext uri="{9D8B030D-6E8A-4147-A177-3AD203B41FA5}">
                          <a16:colId xmlns:a16="http://schemas.microsoft.com/office/drawing/2014/main" val="10387"/>
                        </a:ext>
                      </a:extLst>
                    </a:gridCol>
                    <a:gridCol w="1544765">
                      <a:extLst>
                        <a:ext uri="{9D8B030D-6E8A-4147-A177-3AD203B41FA5}">
                          <a16:colId xmlns:a16="http://schemas.microsoft.com/office/drawing/2014/main" val="10388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65757" t="-1299" r="-63027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421654" t="-1299" b="-389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92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430" name="yt_shape_13430_skip" title="H_137.8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28597" y="2931034"/>
            <a:ext cx="1921309" cy="1750455"/>
            <a:chOff x="0" y="0"/>
            <a:chExt cx="1921309" cy="1750455"/>
          </a:xfrm>
        </p:grpSpPr>
        <p:pic>
          <p:nvPicPr>
            <p:cNvPr id="2" name="yt_image_13430">
              <a:extLst>
                <a:ext uri="">
                  <a16:creationId xmlns:m="http://schemas.openxmlformats.org/officeDocument/2006/math" xmlns:p14="http://schemas.microsoft.com/office/powerpoint/2010/main" xmlns:a14="http://schemas.microsoft.com/office/drawing/2010/main" xmlns:a16="http://schemas.microsoft.com/office/drawing/2014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921309" cy="13544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32" name="yt_shape_13432"/>
            <p:cNvSpPr txBox="1"/>
            <p:nvPr/>
          </p:nvSpPr>
          <p:spPr>
            <a:xfrm>
              <a:off x="427373" y="139045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121981951">
            <a:extLst>
              <a:ext uri="{FF2B5EF4-FFF2-40B4-BE49-F238E27FC236}">
                <a16:creationId xmlns:a16="http://schemas.microsoft.com/office/drawing/2014/main" id="{C8A7C99D-282A-4690-0120-C1C0435267A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4A05E01C-3075-3A7A-8EF2-AEFCAF7D771E}"/>
              </a:ext>
            </a:extLst>
          </p:cNvPr>
          <p:cNvSpPr txBox="1"/>
          <p:nvPr/>
        </p:nvSpPr>
        <p:spPr>
          <a:xfrm>
            <a:off x="6186127" y="2400281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87" name="yt_shape_13487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的两条切线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为切点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e3ef3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APB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491" name="yt_table_1349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0244017"/>
              </p:ext>
            </p:extLst>
          </p:nvPr>
        </p:nvGraphicFramePr>
        <p:xfrm>
          <a:off x="540047" y="1859435"/>
          <a:ext cx="8592313" cy="475488"/>
        </p:xfrm>
        <a:graphic>
          <a:graphicData uri="http://schemas.openxmlformats.org/drawingml/2006/table">
            <a:tbl>
              <a:tblPr/>
              <a:tblGrid>
                <a:gridCol w="2316480">
                  <a:extLst>
                    <a:ext uri="{9D8B030D-6E8A-4147-A177-3AD203B41FA5}">
                      <a16:colId xmlns:a16="http://schemas.microsoft.com/office/drawing/2014/main" val="10394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395"/>
                    </a:ext>
                  </a:extLst>
                </a:gridCol>
                <a:gridCol w="2440115">
                  <a:extLst>
                    <a:ext uri="{9D8B030D-6E8A-4147-A177-3AD203B41FA5}">
                      <a16:colId xmlns:a16="http://schemas.microsoft.com/office/drawing/2014/main" val="10396"/>
                    </a:ext>
                  </a:extLst>
                </a:gridCol>
                <a:gridCol w="1536700">
                  <a:extLst>
                    <a:ext uri="{9D8B030D-6E8A-4147-A177-3AD203B41FA5}">
                      <a16:colId xmlns:a16="http://schemas.microsoft.com/office/drawing/2014/main" val="103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55°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70°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110°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125°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1"/>
                  </a:ext>
                </a:extLst>
              </a:tr>
            </a:tbl>
          </a:graphicData>
        </a:graphic>
      </p:graphicFrame>
      <p:grpSp>
        <p:nvGrpSpPr>
          <p:cNvPr id="13488" name="yt_shape_13488_skip" title="H_149.5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12892" y="1859435"/>
            <a:ext cx="1636952" cy="1899045"/>
            <a:chOff x="0" y="0"/>
            <a:chExt cx="1636952" cy="1899045"/>
          </a:xfrm>
        </p:grpSpPr>
        <p:pic>
          <p:nvPicPr>
            <p:cNvPr id="2" name="yt_image_13488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36952" cy="15030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90" name="yt_shape_13490"/>
            <p:cNvSpPr txBox="1"/>
            <p:nvPr/>
          </p:nvSpPr>
          <p:spPr>
            <a:xfrm>
              <a:off x="209012" y="1539045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642EC12-F82A-05B4-5DDD-D16AB19F9587}"/>
              </a:ext>
            </a:extLst>
          </p:cNvPr>
          <p:cNvSpPr txBox="1"/>
          <p:nvPr/>
        </p:nvSpPr>
        <p:spPr>
          <a:xfrm>
            <a:off x="5247533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493" name="yt_shape_13493"/>
              <p:cNvSpPr txBox="1"/>
              <p:nvPr/>
            </p:nvSpPr>
            <p:spPr>
              <a:xfrm>
                <a:off x="540119" y="900000"/>
                <a:ext cx="11492915" cy="112229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河南省中考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相切于点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085b1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的长为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493" name="yt_shape_1349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122295"/>
              </a:xfrm>
              <a:prstGeom prst="rect">
                <a:avLst/>
              </a:prstGeom>
              <a:blipFill>
                <a:blip r:embed="rId2"/>
                <a:stretch>
                  <a:fillRect l="-1645" t="-4891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495" name="yt_image_13495" title="H_103.68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04488" y="2348880"/>
            <a:ext cx="1964176" cy="1316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A6CDE6A-40E9-BC6D-C415-9B76C5247050}"/>
                  </a:ext>
                </a:extLst>
              </p:cNvPr>
              <p:cNvSpPr txBox="1"/>
              <p:nvPr/>
            </p:nvSpPr>
            <p:spPr>
              <a:xfrm>
                <a:off x="7756164" y="1247732"/>
                <a:ext cx="789686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5, 'hasSerialNum': 1, 'mathAnswerShape': 1, 'pageBreak': True}">
                <a:extLst>
                  <a:ext uri="{FF2B5EF4-FFF2-40B4-BE49-F238E27FC236}">
                    <a16:creationId xmlns:a16="http://schemas.microsoft.com/office/drawing/2014/main" id="{DA6CDE6A-40E9-BC6D-C415-9B76C52470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56164" y="1247732"/>
                <a:ext cx="789686" cy="72956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97" name="yt_shape_13497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的切线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APB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dab5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3498" name="yt_image_1349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1864" y="1836436"/>
            <a:ext cx="1982521" cy="1403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00" name="yt_shape_13500"/>
          <p:cNvSpPr txBox="1"/>
          <p:nvPr/>
        </p:nvSpPr>
        <p:spPr>
          <a:xfrm>
            <a:off x="540000" y="3465881"/>
            <a:ext cx="212436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3501" name="yt_shape_13501"/>
          <p:cNvSpPr txBox="1"/>
          <p:nvPr/>
        </p:nvSpPr>
        <p:spPr>
          <a:xfrm>
            <a:off x="540000" y="3945184"/>
            <a:ext cx="10239150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都是圆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的切线，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同理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0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16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PCD</a:t>
            </a:r>
            <a:r>
              <a:rPr lang="en-US" altLang="zh-CN" sz="10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的长为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D79D4A8-954B-16E5-E12F-BC6D9F9C81B0}"/>
              </a:ext>
            </a:extLst>
          </p:cNvPr>
          <p:cNvSpPr txBox="1"/>
          <p:nvPr/>
        </p:nvSpPr>
        <p:spPr>
          <a:xfrm>
            <a:off x="449989" y="3898378"/>
            <a:ext cx="5579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都是圆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的切线，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8DE7F40-54DA-1502-7EC8-15EDA7C34141}"/>
              </a:ext>
            </a:extLst>
          </p:cNvPr>
          <p:cNvSpPr txBox="1"/>
          <p:nvPr/>
        </p:nvSpPr>
        <p:spPr>
          <a:xfrm>
            <a:off x="449989" y="4373866"/>
            <a:ext cx="2062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AF2D0B0-D9C1-8F1C-9052-E41423E4F8F8}"/>
              </a:ext>
            </a:extLst>
          </p:cNvPr>
          <p:cNvSpPr txBox="1"/>
          <p:nvPr/>
        </p:nvSpPr>
        <p:spPr>
          <a:xfrm>
            <a:off x="449989" y="4849354"/>
            <a:ext cx="390632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同理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6D8A75F-CBAA-5AD8-55E5-FDFA9CB6CA4F}"/>
              </a:ext>
            </a:extLst>
          </p:cNvPr>
          <p:cNvSpPr txBox="1"/>
          <p:nvPr/>
        </p:nvSpPr>
        <p:spPr>
          <a:xfrm>
            <a:off x="449989" y="5324842"/>
            <a:ext cx="1032021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PCD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27B6067-80CA-2BB7-B169-B22B27B918EC}"/>
              </a:ext>
            </a:extLst>
          </p:cNvPr>
          <p:cNvSpPr txBox="1"/>
          <p:nvPr/>
        </p:nvSpPr>
        <p:spPr>
          <a:xfrm>
            <a:off x="449989" y="5800330"/>
            <a:ext cx="205530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503" name="yt_shape_13503"/>
              <p:cNvSpPr txBox="1"/>
              <p:nvPr/>
            </p:nvSpPr>
            <p:spPr>
              <a:xfrm>
                <a:off x="540000" y="900000"/>
                <a:ext cx="8029442" cy="418518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COD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240°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是圆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的切线，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；同理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503" name="yt_shape_13503" descr="{&quot;rangeId&quot;:2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029442" cy="4185185"/>
              </a:xfrm>
              <a:prstGeom prst="rect">
                <a:avLst/>
              </a:prstGeom>
              <a:blipFill>
                <a:blip r:embed="rId2"/>
                <a:stretch>
                  <a:fillRect l="-2354" t="-1312" r="-1291" b="-36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874FFF4-B34A-63A7-6E4C-CF08D87AEFAD}"/>
              </a:ext>
            </a:extLst>
          </p:cNvPr>
          <p:cNvSpPr txBox="1"/>
          <p:nvPr/>
        </p:nvSpPr>
        <p:spPr>
          <a:xfrm>
            <a:off x="449989" y="1328682"/>
            <a:ext cx="3478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50E3A74-6C75-0850-2BAD-0110773EBB29}"/>
              </a:ext>
            </a:extLst>
          </p:cNvPr>
          <p:cNvSpPr txBox="1"/>
          <p:nvPr/>
        </p:nvSpPr>
        <p:spPr>
          <a:xfrm>
            <a:off x="449989" y="1804170"/>
            <a:ext cx="3945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9F390F9-1A23-E640-623C-94303C5468EF}"/>
              </a:ext>
            </a:extLst>
          </p:cNvPr>
          <p:cNvSpPr txBox="1"/>
          <p:nvPr/>
        </p:nvSpPr>
        <p:spPr>
          <a:xfrm>
            <a:off x="449989" y="2279658"/>
            <a:ext cx="5766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240°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F8A32FF-CC9B-3F6A-48F5-A2BD786F977D}"/>
              </a:ext>
            </a:extLst>
          </p:cNvPr>
          <p:cNvSpPr txBox="1"/>
          <p:nvPr/>
        </p:nvSpPr>
        <p:spPr>
          <a:xfrm>
            <a:off x="449989" y="2755146"/>
            <a:ext cx="3902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是圆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的切线，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C9173D7-AAB1-D262-1C2F-59E4640BB32C}"/>
                  </a:ext>
                </a:extLst>
              </p:cNvPr>
              <p:cNvSpPr txBox="1"/>
              <p:nvPr/>
            </p:nvSpPr>
            <p:spPr>
              <a:xfrm>
                <a:off x="449989" y="3230634"/>
                <a:ext cx="813187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OCE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OCA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；同理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ODE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3, 'mathAnswerShape': 1}">
                <a:extLst>
                  <a:ext uri="{FF2B5EF4-FFF2-40B4-BE49-F238E27FC236}">
                    <a16:creationId xmlns:a16="http://schemas.microsoft.com/office/drawing/2014/main" id="{BC9173D7-AAB1-D262-1C2F-59E4640BB3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30634"/>
                <a:ext cx="8131873" cy="765061"/>
              </a:xfrm>
              <a:prstGeom prst="rect">
                <a:avLst/>
              </a:prstGeom>
              <a:blipFill>
                <a:blip r:embed="rId3"/>
                <a:stretch>
                  <a:fillRect l="-1199" r="-1124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3FCFF0A-D4DD-CAD3-C4F1-C089AA287D33}"/>
                  </a:ext>
                </a:extLst>
              </p:cNvPr>
              <p:cNvSpPr txBox="1"/>
              <p:nvPr/>
            </p:nvSpPr>
            <p:spPr>
              <a:xfrm>
                <a:off x="449989" y="3902083"/>
                <a:ext cx="74778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OCE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ODE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23, 'mathAnswerShape': 1}">
                <a:extLst>
                  <a:ext uri="{FF2B5EF4-FFF2-40B4-BE49-F238E27FC236}">
                    <a16:creationId xmlns:a16="http://schemas.microsoft.com/office/drawing/2014/main" id="{13FCFF0A-D4DD-CAD3-C4F1-C089AA287D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02083"/>
                <a:ext cx="7477823" cy="765061"/>
              </a:xfrm>
              <a:prstGeom prst="rect">
                <a:avLst/>
              </a:prstGeom>
              <a:blipFill>
                <a:blip r:embed="rId4"/>
                <a:stretch>
                  <a:fillRect l="-1305" r="-122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A703B90F-DD6A-6FED-5CA9-530DFBF2BA4F}"/>
              </a:ext>
            </a:extLst>
          </p:cNvPr>
          <p:cNvSpPr txBox="1"/>
          <p:nvPr/>
        </p:nvSpPr>
        <p:spPr>
          <a:xfrm>
            <a:off x="449989" y="4573532"/>
            <a:ext cx="23374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0" name="yt_image_1349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048328" y="1671468"/>
            <a:ext cx="1982521" cy="1403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06" name="yt_shape_13506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505" name="yt_image_13505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08" name="yt_shape_13508"/>
          <p:cNvSpPr txBox="1"/>
          <p:nvPr/>
        </p:nvSpPr>
        <p:spPr>
          <a:xfrm>
            <a:off x="540120" y="143137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为直径的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c778a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的切线交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3509" name="yt_image_13509" title="H_201.1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76320" y="2492896"/>
            <a:ext cx="2345194" cy="1308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11" name="yt_shape_13511"/>
          <p:cNvSpPr txBox="1"/>
          <p:nvPr/>
        </p:nvSpPr>
        <p:spPr>
          <a:xfrm>
            <a:off x="407368" y="2495600"/>
            <a:ext cx="326852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3513" name="yt_shape_13513"/>
          <p:cNvSpPr txBox="1"/>
          <p:nvPr/>
        </p:nvSpPr>
        <p:spPr>
          <a:xfrm>
            <a:off x="540000" y="5779672"/>
            <a:ext cx="2301336" cy="121565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750" b="0" i="0" u="none" spc="-6750">
                <a:solidFill>
                  <a:srgbClr val="1EE3CF"/>
                </a:solidFill>
                <a:effectLst/>
                <a:latin typeface="Times New Roman" pitchFamily="68"/>
                <a:ea typeface="宋体" pitchFamily="68"/>
              </a:rPr>
              <a:t> </a:t>
            </a:r>
            <a:r>
              <a:rPr lang="en-US" altLang="zh-CN" sz="6750" b="0" i="0" u="none" spc="16258">
                <a:solidFill>
                  <a:srgbClr val="1EE3CF"/>
                </a:solidFill>
                <a:effectLst/>
                <a:latin typeface="Times New Roman" pitchFamily="68"/>
                <a:ea typeface="宋体" pitchFamily="68"/>
              </a:rPr>
              <a:t> </a:t>
            </a:r>
          </a:p>
        </p:txBody>
      </p:sp>
      <p:pic>
        <p:nvPicPr>
          <p:cNvPr id="13512" name="yt_image_13512" title="H_106.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044495" y="4149080"/>
            <a:ext cx="2277019" cy="1348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D49E0352-D7E5-4E81-BEB2-25BA43EF4D43}"/>
              </a:ext>
            </a:extLst>
          </p:cNvPr>
          <p:cNvSpPr txBox="1"/>
          <p:nvPr/>
        </p:nvSpPr>
        <p:spPr>
          <a:xfrm>
            <a:off x="396888" y="2979458"/>
            <a:ext cx="3289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证明：连接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A0C8947-D24C-D929-9A86-3B1A9C473450}"/>
              </a:ext>
            </a:extLst>
          </p:cNvPr>
          <p:cNvSpPr txBox="1"/>
          <p:nvPr/>
        </p:nvSpPr>
        <p:spPr>
          <a:xfrm>
            <a:off x="396888" y="3454946"/>
            <a:ext cx="6652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是直径，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的切线，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F1E0574-7E96-ACE0-18A6-D3C4F2FA40CD}"/>
              </a:ext>
            </a:extLst>
          </p:cNvPr>
          <p:cNvSpPr txBox="1"/>
          <p:nvPr/>
        </p:nvSpPr>
        <p:spPr>
          <a:xfrm>
            <a:off x="396888" y="3930434"/>
            <a:ext cx="3388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的切线，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2965835-53E8-DBFC-9AD2-C56733E63188}"/>
              </a:ext>
            </a:extLst>
          </p:cNvPr>
          <p:cNvSpPr txBox="1"/>
          <p:nvPr/>
        </p:nvSpPr>
        <p:spPr>
          <a:xfrm>
            <a:off x="396888" y="4405922"/>
            <a:ext cx="5014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AA19635-ADAD-66AE-A477-AFD5A68D2CC2}"/>
              </a:ext>
            </a:extLst>
          </p:cNvPr>
          <p:cNvSpPr txBox="1"/>
          <p:nvPr/>
        </p:nvSpPr>
        <p:spPr>
          <a:xfrm>
            <a:off x="396888" y="4881410"/>
            <a:ext cx="5417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的直径，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31D16F31-725B-036E-200B-A5B94B3CDEEC}"/>
              </a:ext>
            </a:extLst>
          </p:cNvPr>
          <p:cNvSpPr txBox="1"/>
          <p:nvPr/>
        </p:nvSpPr>
        <p:spPr>
          <a:xfrm>
            <a:off x="396888" y="5356898"/>
            <a:ext cx="67650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246B03E-4D43-8478-3846-6736DCD4001C}"/>
              </a:ext>
            </a:extLst>
          </p:cNvPr>
          <p:cNvSpPr txBox="1"/>
          <p:nvPr/>
        </p:nvSpPr>
        <p:spPr>
          <a:xfrm>
            <a:off x="396888" y="5832386"/>
            <a:ext cx="6268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5" name="yt_shape_13515"/>
          <p:cNvSpPr txBox="1"/>
          <p:nvPr/>
        </p:nvSpPr>
        <p:spPr>
          <a:xfrm>
            <a:off x="551384" y="-2403648"/>
            <a:ext cx="9844041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证明：连接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是直径，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的切线，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的切线，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EDC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ECD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的直径，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ECD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EDB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EDB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满足什么条件时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ODEC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是正方形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证明你的结论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" name="yt_shape_13517"/>
          <p:cNvSpPr txBox="1"/>
          <p:nvPr/>
        </p:nvSpPr>
        <p:spPr>
          <a:xfrm>
            <a:off x="551384" y="1446791"/>
            <a:ext cx="8612935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为等腰直角三角形时，四边形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ODEC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是正方形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证明：连接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的切线，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EDB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OCED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为矩形，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ODEC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是正方形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E9AC29F-173E-03F5-682A-47E171886759}"/>
              </a:ext>
            </a:extLst>
          </p:cNvPr>
          <p:cNvSpPr txBox="1"/>
          <p:nvPr/>
        </p:nvSpPr>
        <p:spPr>
          <a:xfrm>
            <a:off x="461373" y="1399985"/>
            <a:ext cx="87097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为等腰直角三角形时，四边形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是正方形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A09170D-5334-BE86-38B3-12C27A60960A}"/>
              </a:ext>
            </a:extLst>
          </p:cNvPr>
          <p:cNvSpPr txBox="1"/>
          <p:nvPr/>
        </p:nvSpPr>
        <p:spPr>
          <a:xfrm>
            <a:off x="461373" y="1875473"/>
            <a:ext cx="5448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证明：连接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的切线，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2B5829F-BAD1-AAF3-ECC9-9CA8010ED39E}"/>
              </a:ext>
            </a:extLst>
          </p:cNvPr>
          <p:cNvSpPr txBox="1"/>
          <p:nvPr/>
        </p:nvSpPr>
        <p:spPr>
          <a:xfrm>
            <a:off x="461373" y="2350961"/>
            <a:ext cx="2548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9C0C5F4-7C3D-6E9F-4D5C-131D2E57FB98}"/>
              </a:ext>
            </a:extLst>
          </p:cNvPr>
          <p:cNvSpPr txBox="1"/>
          <p:nvPr/>
        </p:nvSpPr>
        <p:spPr>
          <a:xfrm>
            <a:off x="461373" y="2826449"/>
            <a:ext cx="4074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1770A50-891C-D87E-070F-AAFB21B93FB9}"/>
              </a:ext>
            </a:extLst>
          </p:cNvPr>
          <p:cNvSpPr txBox="1"/>
          <p:nvPr/>
        </p:nvSpPr>
        <p:spPr>
          <a:xfrm>
            <a:off x="461373" y="3301937"/>
            <a:ext cx="6222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41AE7C5-4EB9-CD76-A9BE-755C7EF460E3}"/>
              </a:ext>
            </a:extLst>
          </p:cNvPr>
          <p:cNvSpPr txBox="1"/>
          <p:nvPr/>
        </p:nvSpPr>
        <p:spPr>
          <a:xfrm>
            <a:off x="461373" y="3777425"/>
            <a:ext cx="5895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为矩形，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A7178C30-0A01-9E2B-3DD0-3FD46B290D10}"/>
              </a:ext>
            </a:extLst>
          </p:cNvPr>
          <p:cNvSpPr txBox="1"/>
          <p:nvPr/>
        </p:nvSpPr>
        <p:spPr>
          <a:xfrm>
            <a:off x="461373" y="4252913"/>
            <a:ext cx="24549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C6DA98FE-27C3-FF7D-7D02-FD68351E432F}"/>
              </a:ext>
            </a:extLst>
          </p:cNvPr>
          <p:cNvSpPr txBox="1"/>
          <p:nvPr/>
        </p:nvSpPr>
        <p:spPr>
          <a:xfrm>
            <a:off x="461373" y="4728401"/>
            <a:ext cx="36201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是正方形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9" name="yt_image_13509" title="H_201.1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76320" y="2492896"/>
            <a:ext cx="2345194" cy="1308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yt_image_13512" title="H_106.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44495" y="4149080"/>
            <a:ext cx="2277019" cy="1348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34" name="yt_shape_13434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下列结论中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1fe9d"/>
              </a:rPr>
              <a:t>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438" name="yt_table_13438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8924606"/>
              </p:ext>
            </p:extLst>
          </p:nvPr>
        </p:nvGraphicFramePr>
        <p:xfrm>
          <a:off x="540047" y="1859435"/>
          <a:ext cx="5898262" cy="950976"/>
        </p:xfrm>
        <a:graphic>
          <a:graphicData uri="http://schemas.openxmlformats.org/drawingml/2006/table">
            <a:tbl>
              <a:tblPr/>
              <a:tblGrid>
                <a:gridCol w="3108643">
                  <a:extLst>
                    <a:ext uri="{9D8B030D-6E8A-4147-A177-3AD203B41FA5}">
                      <a16:colId xmlns:a16="http://schemas.microsoft.com/office/drawing/2014/main" val="10389"/>
                    </a:ext>
                  </a:extLst>
                </a:gridCol>
                <a:gridCol w="2789619">
                  <a:extLst>
                    <a:ext uri="{9D8B030D-6E8A-4147-A177-3AD203B41FA5}">
                      <a16:colId xmlns:a16="http://schemas.microsoft.com/office/drawing/2014/main" val="103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PA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PB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OP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PAB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4"/>
                  </a:ext>
                </a:extLst>
              </a:tr>
            </a:tbl>
          </a:graphicData>
        </a:graphic>
      </p:graphicFrame>
      <p:grpSp>
        <p:nvGrpSpPr>
          <p:cNvPr id="13435" name="yt_shape_13435_skip" title="H_141.3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67789" y="1859435"/>
            <a:ext cx="2082153" cy="1795032"/>
            <a:chOff x="0" y="0"/>
            <a:chExt cx="2082153" cy="1795032"/>
          </a:xfrm>
        </p:grpSpPr>
        <p:pic>
          <p:nvPicPr>
            <p:cNvPr id="2" name="yt_image_13435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82153" cy="13990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37" name="yt_shape_13437"/>
            <p:cNvSpPr txBox="1"/>
            <p:nvPr/>
          </p:nvSpPr>
          <p:spPr>
            <a:xfrm>
              <a:off x="507795" y="143503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B81C721-4307-2744-453E-238AC2D784FE}"/>
              </a:ext>
            </a:extLst>
          </p:cNvPr>
          <p:cNvSpPr txBox="1"/>
          <p:nvPr/>
        </p:nvSpPr>
        <p:spPr>
          <a:xfrm>
            <a:off x="1974108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40" name="yt_shape_13440"/>
          <p:cNvSpPr txBox="1"/>
          <p:nvPr/>
        </p:nvSpPr>
        <p:spPr>
          <a:xfrm>
            <a:off x="540000" y="900000"/>
            <a:ext cx="1104507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的切线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为切点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28°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3441" name="yt_image_13441" title="H_101.8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35960" y="1916832"/>
            <a:ext cx="1882247" cy="1293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FB3C579-CE74-3779-C5F8-B1D5E9D82766}"/>
              </a:ext>
            </a:extLst>
          </p:cNvPr>
          <p:cNvSpPr txBox="1"/>
          <p:nvPr/>
        </p:nvSpPr>
        <p:spPr>
          <a:xfrm>
            <a:off x="10580208" y="853194"/>
            <a:ext cx="911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56°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43" name="yt_shape_13443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外一点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的切线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是切点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34839"/>
              </a:rPr>
              <a:t>的直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3444" name="yt_image_13444" title="H_241.6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48329" y="2150835"/>
            <a:ext cx="2224520" cy="1723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47" name="yt_shape_13447"/>
          <p:cNvSpPr txBox="1"/>
          <p:nvPr/>
        </p:nvSpPr>
        <p:spPr>
          <a:xfrm>
            <a:off x="540000" y="5283229"/>
            <a:ext cx="1918346" cy="12427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900" b="0" i="0" u="none" spc="-6900">
                <a:solidFill>
                  <a:srgbClr val="1EE3CF"/>
                </a:solidFill>
                <a:effectLst/>
                <a:latin typeface="Times New Roman" pitchFamily="69"/>
                <a:ea typeface="宋体" pitchFamily="69"/>
              </a:rPr>
              <a:t> </a:t>
            </a:r>
            <a:r>
              <a:rPr lang="en-US" altLang="zh-CN" sz="6900" b="0" i="0" u="none" spc="13234">
                <a:solidFill>
                  <a:srgbClr val="1EE3CF"/>
                </a:solidFill>
                <a:effectLst/>
                <a:latin typeface="Times New Roman" pitchFamily="69"/>
                <a:ea typeface="宋体" pitchFamily="69"/>
              </a:rPr>
              <a:t> </a:t>
            </a:r>
          </a:p>
        </p:txBody>
      </p:sp>
      <p:pic>
        <p:nvPicPr>
          <p:cNvPr id="13446" name="yt_image_13446" title="H_108.3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48328" y="4077072"/>
            <a:ext cx="1899390" cy="1376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t_shape_13449"/>
          <p:cNvSpPr txBox="1"/>
          <p:nvPr/>
        </p:nvSpPr>
        <p:spPr>
          <a:xfrm>
            <a:off x="544132" y="1922705"/>
            <a:ext cx="5144037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证明：如图，连接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，交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于点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分别切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于点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的直径，知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1769F00-9590-B4DC-CDF7-DB5B599AC18A}"/>
              </a:ext>
            </a:extLst>
          </p:cNvPr>
          <p:cNvSpPr txBox="1"/>
          <p:nvPr/>
        </p:nvSpPr>
        <p:spPr>
          <a:xfrm>
            <a:off x="454121" y="1875899"/>
            <a:ext cx="5274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证明：如图，连接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28E4B14-C7C1-AA37-2D32-0FF3470B267B}"/>
              </a:ext>
            </a:extLst>
          </p:cNvPr>
          <p:cNvSpPr txBox="1"/>
          <p:nvPr/>
        </p:nvSpPr>
        <p:spPr>
          <a:xfrm>
            <a:off x="454121" y="2351387"/>
            <a:ext cx="495249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分别切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8423BBE-DC33-C2DE-56DF-374550A48DC8}"/>
              </a:ext>
            </a:extLst>
          </p:cNvPr>
          <p:cNvSpPr txBox="1"/>
          <p:nvPr/>
        </p:nvSpPr>
        <p:spPr>
          <a:xfrm>
            <a:off x="454121" y="2826875"/>
            <a:ext cx="351262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409EB8C-A7AA-25A0-ADBE-530F73057474}"/>
              </a:ext>
            </a:extLst>
          </p:cNvPr>
          <p:cNvSpPr txBox="1"/>
          <p:nvPr/>
        </p:nvSpPr>
        <p:spPr>
          <a:xfrm>
            <a:off x="454121" y="3302363"/>
            <a:ext cx="3632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BEBA901-231C-B6D1-B6F0-7E94964A18DF}"/>
              </a:ext>
            </a:extLst>
          </p:cNvPr>
          <p:cNvSpPr txBox="1"/>
          <p:nvPr/>
        </p:nvSpPr>
        <p:spPr>
          <a:xfrm>
            <a:off x="454121" y="3777851"/>
            <a:ext cx="4864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的直径，知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2591F8A-FBFF-3F26-1423-C0AB33233660}"/>
              </a:ext>
            </a:extLst>
          </p:cNvPr>
          <p:cNvSpPr txBox="1"/>
          <p:nvPr/>
        </p:nvSpPr>
        <p:spPr>
          <a:xfrm>
            <a:off x="454121" y="4253339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F89FB8A-D991-63C7-F480-9A92CE573D64}"/>
              </a:ext>
            </a:extLst>
          </p:cNvPr>
          <p:cNvSpPr txBox="1"/>
          <p:nvPr/>
        </p:nvSpPr>
        <p:spPr>
          <a:xfrm>
            <a:off x="454121" y="4728827"/>
            <a:ext cx="1927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50" name="yt_shape_13450"/>
          <p:cNvSpPr txBox="1"/>
          <p:nvPr/>
        </p:nvSpPr>
        <p:spPr>
          <a:xfrm>
            <a:off x="540000" y="900000"/>
            <a:ext cx="365965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三角形的内切圆</a:t>
            </a:r>
          </a:p>
        </p:txBody>
      </p:sp>
      <p:sp>
        <p:nvSpPr>
          <p:cNvPr id="13451" name="yt_shape_13451"/>
          <p:cNvSpPr txBox="1"/>
          <p:nvPr/>
        </p:nvSpPr>
        <p:spPr>
          <a:xfrm>
            <a:off x="540000" y="1389434"/>
            <a:ext cx="861133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的内切圆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455" name="yt_table_13455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4276053"/>
              </p:ext>
            </p:extLst>
          </p:nvPr>
        </p:nvGraphicFramePr>
        <p:xfrm>
          <a:off x="540047" y="1868737"/>
          <a:ext cx="4614863" cy="1901952"/>
        </p:xfrm>
        <a:graphic>
          <a:graphicData uri="http://schemas.openxmlformats.org/drawingml/2006/table">
            <a:tbl>
              <a:tblPr/>
              <a:tblGrid>
                <a:gridCol w="4614863">
                  <a:extLst>
                    <a:ext uri="{9D8B030D-6E8A-4147-A177-3AD203B41FA5}">
                      <a16:colId xmlns:a16="http://schemas.microsoft.com/office/drawing/2014/main" val="1039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三条边的垂直平分线的交点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三条角平分线的交点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三条中线的交点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三条高的交点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8"/>
                  </a:ext>
                </a:extLst>
              </a:tr>
            </a:tbl>
          </a:graphicData>
        </a:graphic>
      </p:graphicFrame>
      <p:grpSp>
        <p:nvGrpSpPr>
          <p:cNvPr id="13452" name="yt_shape_13452_skip" title="H_162.0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031438" y="1868737"/>
            <a:ext cx="2618622" cy="2057922"/>
            <a:chOff x="0" y="0"/>
            <a:chExt cx="2618622" cy="2057922"/>
          </a:xfrm>
        </p:grpSpPr>
        <p:pic>
          <p:nvPicPr>
            <p:cNvPr id="2" name="yt_image_13452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618622" cy="16619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54" name="yt_shape_13454"/>
            <p:cNvSpPr txBox="1"/>
            <p:nvPr/>
          </p:nvSpPr>
          <p:spPr>
            <a:xfrm>
              <a:off x="776030" y="169792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121982056">
            <a:extLst>
              <a:ext uri="{FF2B5EF4-FFF2-40B4-BE49-F238E27FC236}">
                <a16:creationId xmlns:a16="http://schemas.microsoft.com/office/drawing/2014/main" id="{5EA995CC-53CC-8BC9-D091-5B749187A71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F9DF70C4-B6EA-FEF6-CBF5-3B0191CA54AF}"/>
              </a:ext>
            </a:extLst>
          </p:cNvPr>
          <p:cNvSpPr txBox="1"/>
          <p:nvPr/>
        </p:nvSpPr>
        <p:spPr>
          <a:xfrm>
            <a:off x="8165239" y="134262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57" name="yt_shape_13457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内切于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切点分别为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c9442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3461" name="yt_shape_13461"/>
          <p:cNvSpPr txBox="1"/>
          <p:nvPr/>
        </p:nvSpPr>
        <p:spPr>
          <a:xfrm>
            <a:off x="540000" y="4153195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458" name="yt_shape_13458" title="H_164.65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86741" y="2011799"/>
            <a:ext cx="1618516" cy="2091069"/>
            <a:chOff x="0" y="0"/>
            <a:chExt cx="1618516" cy="2091069"/>
          </a:xfrm>
        </p:grpSpPr>
        <p:pic>
          <p:nvPicPr>
            <p:cNvPr id="2" name="yt_image_13458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18516" cy="16950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60" name="yt_shape_13460"/>
            <p:cNvSpPr txBox="1"/>
            <p:nvPr/>
          </p:nvSpPr>
          <p:spPr>
            <a:xfrm>
              <a:off x="275977" y="173106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312D994-696F-55A4-5D21-2EB09AABB9DE}"/>
              </a:ext>
            </a:extLst>
          </p:cNvPr>
          <p:cNvSpPr txBox="1"/>
          <p:nvPr/>
        </p:nvSpPr>
        <p:spPr>
          <a:xfrm>
            <a:off x="1059708" y="1328682"/>
            <a:ext cx="911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62" name="yt_shape_13462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94850"/>
              </a:rPr>
              <a:t>各边分别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相切于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463" name="yt_image_13463" title="H_125.1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80376" y="2498829"/>
            <a:ext cx="2034433" cy="1589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465" name="yt_shape_13465"/>
              <p:cNvSpPr txBox="1"/>
              <p:nvPr/>
            </p:nvSpPr>
            <p:spPr>
              <a:xfrm>
                <a:off x="569387" y="1855453"/>
                <a:ext cx="7401065" cy="28911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解：设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各边分别相切于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13465" name="yt_shape_1346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387" y="1855453"/>
                <a:ext cx="7401065" cy="2891112"/>
              </a:xfrm>
              <a:prstGeom prst="rect">
                <a:avLst/>
              </a:prstGeom>
              <a:blipFill>
                <a:blip r:embed="rId3"/>
                <a:stretch>
                  <a:fillRect l="-2471" t="-1684" r="-1647" b="-56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6210BD5-924F-69A0-B36B-8C7D84ADD8AD}"/>
              </a:ext>
            </a:extLst>
          </p:cNvPr>
          <p:cNvSpPr txBox="1"/>
          <p:nvPr/>
        </p:nvSpPr>
        <p:spPr>
          <a:xfrm>
            <a:off x="479376" y="1808647"/>
            <a:ext cx="4612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4C4FE2C-69F4-147E-F280-488BC25D5586}"/>
                  </a:ext>
                </a:extLst>
              </p:cNvPr>
              <p:cNvSpPr txBox="1"/>
              <p:nvPr/>
            </p:nvSpPr>
            <p:spPr>
              <a:xfrm>
                <a:off x="527001" y="2284135"/>
                <a:ext cx="4878324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4C4FE2C-69F4-147E-F280-488BC25D55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7001" y="2284135"/>
                <a:ext cx="4878324" cy="630441"/>
              </a:xfrm>
              <a:prstGeom prst="rect">
                <a:avLst/>
              </a:prstGeom>
              <a:blipFill>
                <a:blip r:embed="rId4"/>
                <a:stretch>
                  <a:fillRect l="-1873" r="-1873" b="-126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0B05F63D-5649-3C69-5264-5B7E80A63A04}"/>
              </a:ext>
            </a:extLst>
          </p:cNvPr>
          <p:cNvSpPr txBox="1"/>
          <p:nvPr/>
        </p:nvSpPr>
        <p:spPr>
          <a:xfrm>
            <a:off x="479376" y="2820964"/>
            <a:ext cx="6263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各边分别相切于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57DE154-9A3C-CECA-D361-08832C2D8723}"/>
              </a:ext>
            </a:extLst>
          </p:cNvPr>
          <p:cNvSpPr txBox="1"/>
          <p:nvPr/>
        </p:nvSpPr>
        <p:spPr>
          <a:xfrm>
            <a:off x="479376" y="3296452"/>
            <a:ext cx="7509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86EF0AD-90A9-6AC4-A6B4-FE6153CB6453}"/>
              </a:ext>
            </a:extLst>
          </p:cNvPr>
          <p:cNvSpPr txBox="1"/>
          <p:nvPr/>
        </p:nvSpPr>
        <p:spPr>
          <a:xfrm>
            <a:off x="479376" y="3771940"/>
            <a:ext cx="3291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EBEED43-0C96-6A73-9129-813D6943533A}"/>
              </a:ext>
            </a:extLst>
          </p:cNvPr>
          <p:cNvSpPr txBox="1"/>
          <p:nvPr/>
        </p:nvSpPr>
        <p:spPr>
          <a:xfrm>
            <a:off x="479376" y="4247428"/>
            <a:ext cx="29264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yt_shape_13467"/>
          <p:cNvSpPr txBox="1"/>
          <p:nvPr/>
        </p:nvSpPr>
        <p:spPr>
          <a:xfrm>
            <a:off x="569387" y="4852227"/>
            <a:ext cx="5855770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E30FD6E-1BCF-8F23-EB15-49A16E41E867}"/>
              </a:ext>
            </a:extLst>
          </p:cNvPr>
          <p:cNvSpPr txBox="1"/>
          <p:nvPr/>
        </p:nvSpPr>
        <p:spPr>
          <a:xfrm>
            <a:off x="479376" y="4805421"/>
            <a:ext cx="1553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FB9E60D-4ECB-B1DD-0EB6-4FBCCE72A395}"/>
              </a:ext>
            </a:extLst>
          </p:cNvPr>
          <p:cNvSpPr txBox="1"/>
          <p:nvPr/>
        </p:nvSpPr>
        <p:spPr>
          <a:xfrm>
            <a:off x="479376" y="5280909"/>
            <a:ext cx="59792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12" grpId="0" build="allAtOnce"/>
      <p:bldP spid="1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68" name="yt_shape_13468"/>
          <p:cNvSpPr txBox="1"/>
          <p:nvPr/>
        </p:nvSpPr>
        <p:spPr>
          <a:xfrm>
            <a:off x="540000" y="900000"/>
            <a:ext cx="6463308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忽视了点在圆上的位置导致漏解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12CFFD0-04B0-86E5-6694-10F850513FD5}"/>
              </a:ext>
            </a:extLst>
          </p:cNvPr>
          <p:cNvSpPr txBox="1"/>
          <p:nvPr/>
        </p:nvSpPr>
        <p:spPr>
          <a:xfrm>
            <a:off x="449989" y="853194"/>
            <a:ext cx="65808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忽视了点在圆上的位置导致漏解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yt_shape_13469"/>
          <p:cNvSpPr txBox="1"/>
          <p:nvPr/>
        </p:nvSpPr>
        <p:spPr>
          <a:xfrm>
            <a:off x="540000" y="148478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分类讨论思想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相切于点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afb1e,isEnd"/>
              </a:rPr>
              <a:t>是圆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上异于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的一动点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BPC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5" name="yt_shape_13473"/>
          <p:cNvSpPr txBox="1"/>
          <p:nvPr/>
        </p:nvSpPr>
        <p:spPr>
          <a:xfrm>
            <a:off x="539881" y="4408867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6" name="yt_shape_13470" title="H_138.73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59896" y="2449096"/>
            <a:ext cx="1653170" cy="1795207"/>
            <a:chOff x="0" y="0"/>
            <a:chExt cx="1895848" cy="2058735"/>
          </a:xfrm>
        </p:grpSpPr>
        <p:pic>
          <p:nvPicPr>
            <p:cNvPr id="7" name="yt_image_13470">
              <a:extLst>
                <a:ext uri="">
  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95848" cy="13658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yt_shape_13472"/>
            <p:cNvSpPr txBox="1"/>
            <p:nvPr/>
          </p:nvSpPr>
          <p:spPr>
            <a:xfrm>
              <a:off x="414643" y="1575104"/>
              <a:ext cx="1481205" cy="483631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8</a:t>
              </a: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yt_shape_13474"/>
              <p:cNvSpPr txBox="1"/>
              <p:nvPr/>
            </p:nvSpPr>
            <p:spPr>
              <a:xfrm>
                <a:off x="546440" y="4244303"/>
                <a:ext cx="11492915" cy="104612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分别切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的两边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在优弧</a:t>
                </a:r>
                <a:r>
                  <a:rPr lang="en-US" altLang="zh-CN" sz="1500" b="0" i="1" dirty="0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𝐸𝐷𝐹</m:t>
                        </m:r>
                      </m:e>
                    </m:groupChr>
                  </m:oMath>
                </a14:m>
                <a:r>
                  <a:rPr lang="en-US" altLang="zh-CN" sz="1500" b="0" i="1" dirty="0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9d2e5,isEnd"/>
                  </a:rPr>
                  <a:t> </a:t>
                </a:r>
                <a:r>
                  <a:rPr lang="en-US" altLang="zh-CN" sz="1500" b="0" i="1" dirty="0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 dirty="0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在劣弧</a:t>
                </a:r>
                <a:r>
                  <a:rPr lang="en-US" altLang="zh-CN" sz="1500" b="0" i="1" dirty="0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e>
                    </m:groupChr>
                  </m:oMath>
                </a14:m>
                <a:r>
                  <a:rPr lang="en-US" altLang="zh-CN" sz="1500" b="0" i="1" dirty="0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66°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EQF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的度数是</a:t>
                </a:r>
                <a:r>
                  <a:rPr sz="25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</a:t>
                </a:r>
                <a:r>
                  <a:rPr sz="1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9" name="yt_shape_1347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6440" y="4244303"/>
                <a:ext cx="11492915" cy="1046120"/>
              </a:xfrm>
              <a:prstGeom prst="rect">
                <a:avLst/>
              </a:prstGeom>
              <a:blipFill>
                <a:blip r:embed="rId3"/>
                <a:stretch>
                  <a:fillRect l="-1645" b="-168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93B7DAA3-5BED-00A1-6046-CA39E290530D}"/>
              </a:ext>
            </a:extLst>
          </p:cNvPr>
          <p:cNvSpPr txBox="1"/>
          <p:nvPr/>
        </p:nvSpPr>
        <p:spPr>
          <a:xfrm>
            <a:off x="6576152" y="1913466"/>
            <a:ext cx="178485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115°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C25F7FD-215B-7A95-DA00-0D31D6464F1C}"/>
              </a:ext>
            </a:extLst>
          </p:cNvPr>
          <p:cNvSpPr txBox="1"/>
          <p:nvPr/>
        </p:nvSpPr>
        <p:spPr>
          <a:xfrm>
            <a:off x="8602716" y="4750582"/>
            <a:ext cx="1064324" cy="57653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123°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2" name="yt_image_13476" title="H_112.23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56440" y="4799489"/>
            <a:ext cx="1706562" cy="1425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yt_shape_13478"/>
          <p:cNvSpPr txBox="1"/>
          <p:nvPr/>
        </p:nvSpPr>
        <p:spPr>
          <a:xfrm>
            <a:off x="10294168" y="6242085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变式题图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1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80" name="yt_shape_13480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479" name="yt_image_13479">
            <a:extLst>
              <a:ext uri="">
                <a16:creationId xmlns:mc="http://schemas.openxmlformats.org/markup-compatibility/2006" xmlns:p14="http://schemas.microsoft.com/office/powerpoint/2010/main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82" name="yt_shape_13482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新考法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把直尺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三角尺和圆形螺母按如图所示放置于桌面上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c9fd0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若量出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则圆形螺母的外直径是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486" name="yt_table_13486_skip" title="H_70.0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01998235"/>
                  </p:ext>
                </p:extLst>
              </p:nvPr>
            </p:nvGraphicFramePr>
            <p:xfrm>
              <a:off x="540047" y="2441600"/>
              <a:ext cx="4956747" cy="995807"/>
            </p:xfrm>
            <a:graphic>
              <a:graphicData uri="http://schemas.openxmlformats.org/drawingml/2006/table">
                <a:tbl>
                  <a:tblPr/>
                  <a:tblGrid>
                    <a:gridCol w="2859532">
                      <a:extLst>
                        <a:ext uri="{9D8B030D-6E8A-4147-A177-3AD203B41FA5}">
                          <a16:colId xmlns:a16="http://schemas.microsoft.com/office/drawing/2014/main" val="10392"/>
                        </a:ext>
                      </a:extLst>
                    </a:gridCol>
                    <a:gridCol w="2097215">
                      <a:extLst>
                        <a:ext uri="{9D8B030D-6E8A-4147-A177-3AD203B41FA5}">
                          <a16:colId xmlns:a16="http://schemas.microsoft.com/office/drawing/2014/main" val="1039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12cm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24cm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9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6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12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00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3486" name="yt_table_13486_skip" descr="{&quot;rangeId&quot;:13,&quot;type&quot;:&quot;Option&quot;,&quot;drawing&quot;:[&quot;yt_shape_13483&quot;]}" title="H_70.0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01998235"/>
                  </p:ext>
                </p:extLst>
              </p:nvPr>
            </p:nvGraphicFramePr>
            <p:xfrm>
              <a:off x="540047" y="2441600"/>
              <a:ext cx="4956747" cy="889128"/>
            </p:xfrm>
            <a:graphic>
              <a:graphicData uri="http://schemas.openxmlformats.org/drawingml/2006/table">
                <a:tbl>
                  <a:tblPr/>
                  <a:tblGrid>
                    <a:gridCol w="2859532">
                      <a:extLst>
                        <a:ext uri="{9D8B030D-6E8A-4147-A177-3AD203B41FA5}">
                          <a16:colId xmlns:a16="http://schemas.microsoft.com/office/drawing/2014/main" val="10392"/>
                        </a:ext>
                      </a:extLst>
                    </a:gridCol>
                    <a:gridCol w="2097215">
                      <a:extLst>
                        <a:ext uri="{9D8B030D-6E8A-4147-A177-3AD203B41FA5}">
                          <a16:colId xmlns:a16="http://schemas.microsoft.com/office/drawing/2014/main" val="10393"/>
                        </a:ext>
                      </a:extLst>
                    </a:gridCol>
                  </a:tblGrid>
                  <a:tr h="428054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12cm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24cm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99"/>
                      </a:ext>
                    </a:extLst>
                  </a:tr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98684" r="-73191" b="-394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36628" t="-98684" b="-394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00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483" name="yt_shape_13483_skip" title="H_150.3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98472" y="2441600"/>
            <a:ext cx="2051463" cy="1909332"/>
            <a:chOff x="0" y="0"/>
            <a:chExt cx="2051463" cy="1909332"/>
          </a:xfrm>
        </p:grpSpPr>
        <p:pic>
          <p:nvPicPr>
            <p:cNvPr id="2" name="yt_image_13483">
              <a:extLst>
                <a:ext uri="">
                  <a16:creationId xmlns:m="http://schemas.openxmlformats.org/officeDocument/2006/math" xmlns:p14="http://schemas.microsoft.com/office/powerpoint/2010/main" xmlns:a14="http://schemas.microsoft.com/office/drawing/2010/main" xmlns:a16="http://schemas.microsoft.com/office/drawing/2014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051463" cy="15133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85" name="yt_shape_13485"/>
            <p:cNvSpPr txBox="1"/>
            <p:nvPr/>
          </p:nvSpPr>
          <p:spPr>
            <a:xfrm>
              <a:off x="492450" y="154933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B929600-3D28-D8B2-9C99-8811D388AA25}"/>
              </a:ext>
            </a:extLst>
          </p:cNvPr>
          <p:cNvSpPr txBox="1"/>
          <p:nvPr/>
        </p:nvSpPr>
        <p:spPr>
          <a:xfrm>
            <a:off x="7389071" y="19108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1644</Words>
  <Application>Microsoft Office PowerPoint</Application>
  <PresentationFormat>宽屏</PresentationFormat>
  <Paragraphs>154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42" baseType="lpstr">
      <vt:lpstr>,isEnd</vt:lpstr>
      <vt:lpstr>_⨹_1_085b1,isEnd</vt:lpstr>
      <vt:lpstr>_⨹_1_1fe9d</vt:lpstr>
      <vt:lpstr>_⨹_1_5a41a</vt:lpstr>
      <vt:lpstr>_⨹_1_9d2e5,isEnd</vt:lpstr>
      <vt:lpstr>_⨹_1_c778a</vt:lpstr>
      <vt:lpstr>_⨹_1_c9442,isEnd</vt:lpstr>
      <vt:lpstr>_⨹_1_c9fd0</vt:lpstr>
      <vt:lpstr>_⨹_1_dab5d</vt:lpstr>
      <vt:lpstr>_⨹_1_e3ef3</vt:lpstr>
      <vt:lpstr>_⨹_2_34839</vt:lpstr>
      <vt:lpstr>_⨹_2_afb1e,isEnd</vt:lpstr>
      <vt:lpstr>_⨹_4_94850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2024-04-26T08:51:16Z</dcterms:created>
  <dcterms:modified xsi:type="dcterms:W3CDTF">2024-04-28T08:00:36Z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